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wdp" ContentType="image/vnd.ms-photo"/>
  <Default Extension="wmf" ContentType="image/x-w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218"/>
  </p:handoutMasterIdLst>
  <p:sldIdLst>
    <p:sldId id="256" r:id="rId3"/>
    <p:sldId id="387" r:id="rId5"/>
    <p:sldId id="257" r:id="rId6"/>
    <p:sldId id="897" r:id="rId7"/>
    <p:sldId id="898" r:id="rId8"/>
    <p:sldId id="899" r:id="rId9"/>
    <p:sldId id="900" r:id="rId10"/>
    <p:sldId id="901" r:id="rId11"/>
    <p:sldId id="902" r:id="rId12"/>
    <p:sldId id="903" r:id="rId13"/>
    <p:sldId id="904" r:id="rId14"/>
    <p:sldId id="905" r:id="rId15"/>
    <p:sldId id="906" r:id="rId16"/>
    <p:sldId id="907" r:id="rId17"/>
    <p:sldId id="908" r:id="rId18"/>
    <p:sldId id="909" r:id="rId19"/>
    <p:sldId id="910" r:id="rId20"/>
    <p:sldId id="911" r:id="rId21"/>
    <p:sldId id="912" r:id="rId22"/>
    <p:sldId id="913" r:id="rId23"/>
    <p:sldId id="914" r:id="rId24"/>
    <p:sldId id="915" r:id="rId25"/>
    <p:sldId id="916" r:id="rId26"/>
    <p:sldId id="917" r:id="rId27"/>
    <p:sldId id="918" r:id="rId28"/>
    <p:sldId id="919" r:id="rId29"/>
    <p:sldId id="920" r:id="rId30"/>
    <p:sldId id="921" r:id="rId31"/>
    <p:sldId id="922" r:id="rId32"/>
    <p:sldId id="923" r:id="rId33"/>
    <p:sldId id="924" r:id="rId34"/>
    <p:sldId id="925" r:id="rId35"/>
    <p:sldId id="926" r:id="rId36"/>
    <p:sldId id="927" r:id="rId37"/>
    <p:sldId id="928" r:id="rId38"/>
    <p:sldId id="929" r:id="rId39"/>
    <p:sldId id="817" r:id="rId40"/>
    <p:sldId id="818" r:id="rId41"/>
    <p:sldId id="819" r:id="rId42"/>
    <p:sldId id="820" r:id="rId43"/>
    <p:sldId id="821" r:id="rId44"/>
    <p:sldId id="893" r:id="rId45"/>
    <p:sldId id="822" r:id="rId46"/>
    <p:sldId id="823" r:id="rId47"/>
    <p:sldId id="825" r:id="rId48"/>
    <p:sldId id="826" r:id="rId49"/>
    <p:sldId id="827" r:id="rId50"/>
    <p:sldId id="828" r:id="rId51"/>
    <p:sldId id="829" r:id="rId52"/>
    <p:sldId id="824" r:id="rId53"/>
    <p:sldId id="831" r:id="rId54"/>
    <p:sldId id="832" r:id="rId55"/>
    <p:sldId id="833" r:id="rId56"/>
    <p:sldId id="835" r:id="rId57"/>
    <p:sldId id="836" r:id="rId58"/>
    <p:sldId id="837" r:id="rId59"/>
    <p:sldId id="892" r:id="rId60"/>
    <p:sldId id="891" r:id="rId61"/>
    <p:sldId id="888" r:id="rId62"/>
    <p:sldId id="838" r:id="rId63"/>
    <p:sldId id="839" r:id="rId64"/>
    <p:sldId id="840" r:id="rId65"/>
    <p:sldId id="841" r:id="rId66"/>
    <p:sldId id="843" r:id="rId67"/>
    <p:sldId id="844" r:id="rId68"/>
    <p:sldId id="845" r:id="rId69"/>
    <p:sldId id="846" r:id="rId70"/>
    <p:sldId id="847" r:id="rId71"/>
    <p:sldId id="848" r:id="rId72"/>
    <p:sldId id="849" r:id="rId73"/>
    <p:sldId id="932" r:id="rId74"/>
    <p:sldId id="933" r:id="rId75"/>
    <p:sldId id="934" r:id="rId76"/>
    <p:sldId id="935" r:id="rId77"/>
    <p:sldId id="936" r:id="rId78"/>
    <p:sldId id="937" r:id="rId79"/>
    <p:sldId id="938" r:id="rId80"/>
    <p:sldId id="939" r:id="rId81"/>
    <p:sldId id="940" r:id="rId82"/>
    <p:sldId id="941" r:id="rId83"/>
    <p:sldId id="942" r:id="rId84"/>
    <p:sldId id="943" r:id="rId85"/>
    <p:sldId id="944" r:id="rId86"/>
    <p:sldId id="945" r:id="rId87"/>
    <p:sldId id="946" r:id="rId88"/>
    <p:sldId id="947" r:id="rId89"/>
    <p:sldId id="948" r:id="rId90"/>
    <p:sldId id="949" r:id="rId91"/>
    <p:sldId id="950" r:id="rId92"/>
    <p:sldId id="951" r:id="rId93"/>
    <p:sldId id="952" r:id="rId94"/>
    <p:sldId id="953" r:id="rId95"/>
    <p:sldId id="954" r:id="rId96"/>
    <p:sldId id="955" r:id="rId97"/>
    <p:sldId id="850" r:id="rId98"/>
    <p:sldId id="890" r:id="rId99"/>
    <p:sldId id="852" r:id="rId100"/>
    <p:sldId id="889" r:id="rId101"/>
    <p:sldId id="853" r:id="rId102"/>
    <p:sldId id="854" r:id="rId103"/>
    <p:sldId id="855" r:id="rId104"/>
    <p:sldId id="856" r:id="rId105"/>
    <p:sldId id="857" r:id="rId106"/>
    <p:sldId id="858" r:id="rId107"/>
    <p:sldId id="859" r:id="rId108"/>
    <p:sldId id="860" r:id="rId109"/>
    <p:sldId id="861" r:id="rId110"/>
    <p:sldId id="862" r:id="rId111"/>
    <p:sldId id="894" r:id="rId112"/>
    <p:sldId id="863" r:id="rId113"/>
    <p:sldId id="864" r:id="rId114"/>
    <p:sldId id="865" r:id="rId115"/>
    <p:sldId id="866" r:id="rId116"/>
    <p:sldId id="867" r:id="rId117"/>
    <p:sldId id="868" r:id="rId118"/>
    <p:sldId id="869" r:id="rId119"/>
    <p:sldId id="887" r:id="rId120"/>
    <p:sldId id="871" r:id="rId121"/>
    <p:sldId id="872" r:id="rId122"/>
    <p:sldId id="873" r:id="rId123"/>
    <p:sldId id="874" r:id="rId124"/>
    <p:sldId id="875" r:id="rId125"/>
    <p:sldId id="877" r:id="rId126"/>
    <p:sldId id="878" r:id="rId127"/>
    <p:sldId id="879" r:id="rId128"/>
    <p:sldId id="880" r:id="rId129"/>
    <p:sldId id="881" r:id="rId130"/>
    <p:sldId id="882" r:id="rId131"/>
    <p:sldId id="1025" r:id="rId132"/>
    <p:sldId id="1026" r:id="rId133"/>
    <p:sldId id="1027" r:id="rId134"/>
    <p:sldId id="1028" r:id="rId135"/>
    <p:sldId id="1029" r:id="rId136"/>
    <p:sldId id="1030" r:id="rId137"/>
    <p:sldId id="1031" r:id="rId138"/>
    <p:sldId id="1032" r:id="rId139"/>
    <p:sldId id="1033" r:id="rId140"/>
    <p:sldId id="1034" r:id="rId141"/>
    <p:sldId id="1035" r:id="rId142"/>
    <p:sldId id="1036" r:id="rId143"/>
    <p:sldId id="1037" r:id="rId144"/>
    <p:sldId id="1038" r:id="rId145"/>
    <p:sldId id="1039" r:id="rId146"/>
    <p:sldId id="1040" r:id="rId147"/>
    <p:sldId id="1041" r:id="rId148"/>
    <p:sldId id="1042" r:id="rId149"/>
    <p:sldId id="1043" r:id="rId150"/>
    <p:sldId id="1044" r:id="rId151"/>
    <p:sldId id="1045" r:id="rId152"/>
    <p:sldId id="1046" r:id="rId153"/>
    <p:sldId id="1047" r:id="rId154"/>
    <p:sldId id="1048" r:id="rId155"/>
    <p:sldId id="1049" r:id="rId156"/>
    <p:sldId id="1050" r:id="rId157"/>
    <p:sldId id="1051" r:id="rId158"/>
    <p:sldId id="1052" r:id="rId159"/>
    <p:sldId id="1053" r:id="rId160"/>
    <p:sldId id="1054" r:id="rId161"/>
    <p:sldId id="1055" r:id="rId162"/>
    <p:sldId id="1056" r:id="rId163"/>
    <p:sldId id="1057" r:id="rId164"/>
    <p:sldId id="1058" r:id="rId165"/>
    <p:sldId id="1059" r:id="rId166"/>
    <p:sldId id="1060" r:id="rId167"/>
    <p:sldId id="1061" r:id="rId168"/>
    <p:sldId id="1062" r:id="rId169"/>
    <p:sldId id="1063" r:id="rId170"/>
    <p:sldId id="1064" r:id="rId171"/>
    <p:sldId id="1065" r:id="rId172"/>
    <p:sldId id="1066" r:id="rId173"/>
    <p:sldId id="1067" r:id="rId174"/>
    <p:sldId id="1068" r:id="rId175"/>
    <p:sldId id="1069" r:id="rId176"/>
    <p:sldId id="1070" r:id="rId177"/>
    <p:sldId id="1071" r:id="rId178"/>
    <p:sldId id="1072" r:id="rId179"/>
    <p:sldId id="1073" r:id="rId180"/>
    <p:sldId id="1074" r:id="rId181"/>
    <p:sldId id="1075" r:id="rId182"/>
    <p:sldId id="1076" r:id="rId183"/>
    <p:sldId id="1077" r:id="rId184"/>
    <p:sldId id="1078" r:id="rId185"/>
    <p:sldId id="1079" r:id="rId186"/>
    <p:sldId id="1080" r:id="rId187"/>
    <p:sldId id="1081" r:id="rId188"/>
    <p:sldId id="1082" r:id="rId189"/>
    <p:sldId id="1083" r:id="rId190"/>
    <p:sldId id="1084" r:id="rId191"/>
    <p:sldId id="1085" r:id="rId192"/>
    <p:sldId id="1086" r:id="rId193"/>
    <p:sldId id="1087" r:id="rId194"/>
    <p:sldId id="1088" r:id="rId195"/>
    <p:sldId id="1089" r:id="rId196"/>
    <p:sldId id="1090" r:id="rId197"/>
    <p:sldId id="1091" r:id="rId198"/>
    <p:sldId id="1092" r:id="rId199"/>
    <p:sldId id="1093" r:id="rId200"/>
    <p:sldId id="1094" r:id="rId201"/>
    <p:sldId id="1095" r:id="rId202"/>
    <p:sldId id="1096" r:id="rId203"/>
    <p:sldId id="1097" r:id="rId204"/>
    <p:sldId id="1098" r:id="rId205"/>
    <p:sldId id="1099" r:id="rId206"/>
    <p:sldId id="1100" r:id="rId207"/>
    <p:sldId id="1101" r:id="rId208"/>
    <p:sldId id="1102" r:id="rId209"/>
    <p:sldId id="1103" r:id="rId210"/>
    <p:sldId id="1104" r:id="rId211"/>
    <p:sldId id="1105" r:id="rId212"/>
    <p:sldId id="1106" r:id="rId213"/>
    <p:sldId id="1107" r:id="rId214"/>
    <p:sldId id="532" r:id="rId215"/>
    <p:sldId id="445" r:id="rId216"/>
    <p:sldId id="446" r:id="rId2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7" autoAdjust="0"/>
    <p:restoredTop sz="76153" autoAdjust="0"/>
  </p:normalViewPr>
  <p:slideViewPr>
    <p:cSldViewPr snapToGrid="0">
      <p:cViewPr varScale="1">
        <p:scale>
          <a:sx n="115" d="100"/>
          <a:sy n="115" d="100"/>
        </p:scale>
        <p:origin x="-1500" y="-9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776" y="56"/>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1" Type="http://schemas.openxmlformats.org/officeDocument/2006/relationships/tableStyles" Target="tableStyles.xml"/><Relationship Id="rId220" Type="http://schemas.openxmlformats.org/officeDocument/2006/relationships/viewProps" Target="viewProps.xml"/><Relationship Id="rId22" Type="http://schemas.openxmlformats.org/officeDocument/2006/relationships/slide" Target="slides/slide19.xml"/><Relationship Id="rId219" Type="http://schemas.openxmlformats.org/officeDocument/2006/relationships/presProps" Target="presProps.xml"/><Relationship Id="rId218" Type="http://schemas.openxmlformats.org/officeDocument/2006/relationships/handoutMaster" Target="handoutMasters/handoutMaster1.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E93E2A6-6AD1-4A77-986F-91E74C7D0128}" type="doc">
      <dgm:prSet loTypeId="urn:microsoft.com/office/officeart/2005/8/layout/hierarchy1" loCatId="hierarchy" qsTypeId="urn:microsoft.com/office/officeart/2005/8/quickstyle/3d1" qsCatId="3D" csTypeId="urn:microsoft.com/office/officeart/2005/8/colors/colorful1" csCatId="colorful" phldr="1"/>
      <dgm:spPr/>
      <dgm:t>
        <a:bodyPr/>
        <a:lstStyle/>
        <a:p>
          <a:endParaRPr lang="zh-CN" altLang="en-US"/>
        </a:p>
      </dgm:t>
    </dgm:pt>
    <dgm:pt modelId="{A4EA3067-E201-44B3-9325-9C017941EC12}">
      <dgm:prSet phldrT="[文本]"/>
      <dgm:spPr/>
      <dgm:t>
        <a:bodyPr/>
        <a:lstStyle/>
        <a:p>
          <a:r>
            <a:rPr lang="zh-CN" altLang="zh-CN" b="1" dirty="0" smtClean="0">
              <a:latin typeface="+mj-ea"/>
              <a:ea typeface="+mj-ea"/>
            </a:rPr>
            <a:t>数据库结构设计</a:t>
          </a:r>
          <a:endParaRPr lang="zh-CN" altLang="en-US" dirty="0">
            <a:latin typeface="+mj-ea"/>
            <a:ea typeface="+mj-ea"/>
          </a:endParaRPr>
        </a:p>
      </dgm:t>
    </dgm:pt>
    <dgm:pt modelId="{89D7852C-D2F7-4C1D-9920-91670202E19B}" cxnId="{B7A372DE-06B4-4758-9A78-E2B017CC7021}" type="parTrans">
      <dgm:prSet/>
      <dgm:spPr/>
      <dgm:t>
        <a:bodyPr/>
        <a:lstStyle/>
        <a:p>
          <a:endParaRPr lang="zh-CN" altLang="en-US">
            <a:latin typeface="+mj-ea"/>
            <a:ea typeface="+mj-ea"/>
          </a:endParaRPr>
        </a:p>
      </dgm:t>
    </dgm:pt>
    <dgm:pt modelId="{D59B4284-322B-4B54-B71D-8C49546A0E1C}" cxnId="{B7A372DE-06B4-4758-9A78-E2B017CC7021}" type="sibTrans">
      <dgm:prSet/>
      <dgm:spPr/>
      <dgm:t>
        <a:bodyPr/>
        <a:lstStyle/>
        <a:p>
          <a:endParaRPr lang="zh-CN" altLang="en-US">
            <a:latin typeface="+mj-ea"/>
            <a:ea typeface="+mj-ea"/>
          </a:endParaRPr>
        </a:p>
      </dgm:t>
    </dgm:pt>
    <dgm:pt modelId="{1D073AA4-321C-4435-9AC5-67BB57C0B0BF}">
      <dgm:prSet phldrT="[文本]"/>
      <dgm:spPr/>
      <dgm:t>
        <a:bodyPr/>
        <a:lstStyle/>
        <a:p>
          <a:r>
            <a:rPr lang="zh-CN" altLang="zh-CN" dirty="0" smtClean="0">
              <a:latin typeface="+mj-ea"/>
              <a:ea typeface="+mj-ea"/>
            </a:rPr>
            <a:t>概念结构设计</a:t>
          </a:r>
          <a:endParaRPr lang="zh-CN" altLang="en-US" dirty="0">
            <a:latin typeface="+mj-ea"/>
            <a:ea typeface="+mj-ea"/>
          </a:endParaRPr>
        </a:p>
      </dgm:t>
    </dgm:pt>
    <dgm:pt modelId="{3633E3D3-9410-45E2-B349-72CB3248E110}" cxnId="{870BCF6E-0E0B-4649-AEC4-895AAB910499}" type="parTrans">
      <dgm:prSet/>
      <dgm:spPr/>
      <dgm:t>
        <a:bodyPr/>
        <a:lstStyle/>
        <a:p>
          <a:endParaRPr lang="zh-CN" altLang="en-US">
            <a:latin typeface="+mj-ea"/>
            <a:ea typeface="+mj-ea"/>
          </a:endParaRPr>
        </a:p>
      </dgm:t>
    </dgm:pt>
    <dgm:pt modelId="{C64D0686-A45C-4922-9212-3CF5F5C88268}" cxnId="{870BCF6E-0E0B-4649-AEC4-895AAB910499}" type="sibTrans">
      <dgm:prSet/>
      <dgm:spPr/>
      <dgm:t>
        <a:bodyPr/>
        <a:lstStyle/>
        <a:p>
          <a:endParaRPr lang="zh-CN" altLang="en-US">
            <a:latin typeface="+mj-ea"/>
            <a:ea typeface="+mj-ea"/>
          </a:endParaRPr>
        </a:p>
      </dgm:t>
    </dgm:pt>
    <dgm:pt modelId="{46B49C93-FE12-4E2E-BBB2-85DB3E974791}">
      <dgm:prSet phldrT="[文本]"/>
      <dgm:spPr/>
      <dgm:t>
        <a:bodyPr/>
        <a:lstStyle/>
        <a:p>
          <a:r>
            <a:rPr lang="zh-CN" altLang="zh-CN" dirty="0" smtClean="0">
              <a:latin typeface="+mj-ea"/>
              <a:ea typeface="+mj-ea"/>
            </a:rPr>
            <a:t>逻辑结构设计</a:t>
          </a:r>
          <a:endParaRPr lang="zh-CN" altLang="en-US" dirty="0">
            <a:latin typeface="+mj-ea"/>
            <a:ea typeface="+mj-ea"/>
          </a:endParaRPr>
        </a:p>
      </dgm:t>
    </dgm:pt>
    <dgm:pt modelId="{A34C0B48-C993-44AB-A89F-1150DD542AA0}" cxnId="{49C9F05B-538C-4D14-8350-1EE2FA85F95F}" type="parTrans">
      <dgm:prSet/>
      <dgm:spPr/>
      <dgm:t>
        <a:bodyPr/>
        <a:lstStyle/>
        <a:p>
          <a:endParaRPr lang="zh-CN" altLang="en-US">
            <a:latin typeface="+mj-ea"/>
            <a:ea typeface="+mj-ea"/>
          </a:endParaRPr>
        </a:p>
      </dgm:t>
    </dgm:pt>
    <dgm:pt modelId="{B87408D2-7293-498F-987B-324456F7C0A9}" cxnId="{49C9F05B-538C-4D14-8350-1EE2FA85F95F}" type="sibTrans">
      <dgm:prSet/>
      <dgm:spPr/>
      <dgm:t>
        <a:bodyPr/>
        <a:lstStyle/>
        <a:p>
          <a:endParaRPr lang="zh-CN" altLang="en-US">
            <a:latin typeface="+mj-ea"/>
            <a:ea typeface="+mj-ea"/>
          </a:endParaRPr>
        </a:p>
      </dgm:t>
    </dgm:pt>
    <dgm:pt modelId="{715C97FE-FD4F-4EF3-BC42-2F0D010E1424}">
      <dgm:prSet/>
      <dgm:spPr/>
      <dgm:t>
        <a:bodyPr/>
        <a:lstStyle/>
        <a:p>
          <a:r>
            <a:rPr lang="zh-CN" altLang="zh-CN" dirty="0" smtClean="0">
              <a:latin typeface="+mj-ea"/>
              <a:ea typeface="+mj-ea"/>
            </a:rPr>
            <a:t>物理结构设计</a:t>
          </a:r>
          <a:endParaRPr lang="zh-CN" altLang="en-US" dirty="0">
            <a:latin typeface="+mj-ea"/>
            <a:ea typeface="+mj-ea"/>
          </a:endParaRPr>
        </a:p>
      </dgm:t>
    </dgm:pt>
    <dgm:pt modelId="{70CB9D8B-665F-49CC-95CD-DE85BAF3E555}" cxnId="{4EF33BA6-8F7B-4FEE-A4C0-DF26F0C28DB7}" type="parTrans">
      <dgm:prSet/>
      <dgm:spPr/>
      <dgm:t>
        <a:bodyPr/>
        <a:lstStyle/>
        <a:p>
          <a:endParaRPr lang="zh-CN" altLang="en-US">
            <a:latin typeface="+mj-ea"/>
            <a:ea typeface="+mj-ea"/>
          </a:endParaRPr>
        </a:p>
      </dgm:t>
    </dgm:pt>
    <dgm:pt modelId="{167058C3-DE65-45E7-984F-20ACBDEB8BC4}" cxnId="{4EF33BA6-8F7B-4FEE-A4C0-DF26F0C28DB7}" type="sibTrans">
      <dgm:prSet/>
      <dgm:spPr/>
      <dgm:t>
        <a:bodyPr/>
        <a:lstStyle/>
        <a:p>
          <a:endParaRPr lang="zh-CN" altLang="en-US">
            <a:latin typeface="+mj-ea"/>
            <a:ea typeface="+mj-ea"/>
          </a:endParaRPr>
        </a:p>
      </dgm:t>
    </dgm:pt>
    <dgm:pt modelId="{6E366258-FE8D-4E64-8CC2-86AF3A16A0A0}" type="pres">
      <dgm:prSet presAssocID="{9E93E2A6-6AD1-4A77-986F-91E74C7D0128}" presName="hierChild1" presStyleCnt="0">
        <dgm:presLayoutVars>
          <dgm:chPref val="1"/>
          <dgm:dir/>
          <dgm:animOne val="branch"/>
          <dgm:animLvl val="lvl"/>
          <dgm:resizeHandles/>
        </dgm:presLayoutVars>
      </dgm:prSet>
      <dgm:spPr/>
      <dgm:t>
        <a:bodyPr/>
        <a:lstStyle/>
        <a:p>
          <a:endParaRPr lang="zh-CN" altLang="en-US"/>
        </a:p>
      </dgm:t>
    </dgm:pt>
    <dgm:pt modelId="{675A4A35-6D3B-435B-9AEC-74C9C297C6F9}" type="pres">
      <dgm:prSet presAssocID="{A4EA3067-E201-44B3-9325-9C017941EC12}" presName="hierRoot1" presStyleCnt="0"/>
      <dgm:spPr/>
      <dgm:t>
        <a:bodyPr/>
        <a:lstStyle/>
        <a:p>
          <a:endParaRPr lang="zh-CN" altLang="en-US"/>
        </a:p>
      </dgm:t>
    </dgm:pt>
    <dgm:pt modelId="{31713AFA-3232-4BBB-8572-F57C12F6F226}" type="pres">
      <dgm:prSet presAssocID="{A4EA3067-E201-44B3-9325-9C017941EC12}" presName="composite" presStyleCnt="0"/>
      <dgm:spPr/>
      <dgm:t>
        <a:bodyPr/>
        <a:lstStyle/>
        <a:p>
          <a:endParaRPr lang="zh-CN" altLang="en-US"/>
        </a:p>
      </dgm:t>
    </dgm:pt>
    <dgm:pt modelId="{04AAA6CA-DAF8-4167-ABA1-9EFD081FC14E}" type="pres">
      <dgm:prSet presAssocID="{A4EA3067-E201-44B3-9325-9C017941EC12}" presName="background" presStyleLbl="node0" presStyleIdx="0" presStyleCnt="1"/>
      <dgm:spPr/>
      <dgm:t>
        <a:bodyPr/>
        <a:lstStyle/>
        <a:p>
          <a:endParaRPr lang="zh-CN" altLang="en-US"/>
        </a:p>
      </dgm:t>
    </dgm:pt>
    <dgm:pt modelId="{60B61FE9-4998-4E0D-AD7A-8F510B26F58A}" type="pres">
      <dgm:prSet presAssocID="{A4EA3067-E201-44B3-9325-9C017941EC12}" presName="text" presStyleLbl="fgAcc0" presStyleIdx="0" presStyleCnt="1" custScaleX="99017" custScaleY="50499">
        <dgm:presLayoutVars>
          <dgm:chPref val="3"/>
        </dgm:presLayoutVars>
      </dgm:prSet>
      <dgm:spPr/>
      <dgm:t>
        <a:bodyPr/>
        <a:lstStyle/>
        <a:p>
          <a:endParaRPr lang="zh-CN" altLang="en-US"/>
        </a:p>
      </dgm:t>
    </dgm:pt>
    <dgm:pt modelId="{F004C56F-E628-4B73-A2B8-BA4853ED7D8F}" type="pres">
      <dgm:prSet presAssocID="{A4EA3067-E201-44B3-9325-9C017941EC12}" presName="hierChild2" presStyleCnt="0"/>
      <dgm:spPr/>
      <dgm:t>
        <a:bodyPr/>
        <a:lstStyle/>
        <a:p>
          <a:endParaRPr lang="zh-CN" altLang="en-US"/>
        </a:p>
      </dgm:t>
    </dgm:pt>
    <dgm:pt modelId="{DAEA805F-D571-477F-8D19-9DAEC31723E9}" type="pres">
      <dgm:prSet presAssocID="{3633E3D3-9410-45E2-B349-72CB3248E110}" presName="Name10" presStyleLbl="parChTrans1D2" presStyleIdx="0" presStyleCnt="3"/>
      <dgm:spPr/>
      <dgm:t>
        <a:bodyPr/>
        <a:lstStyle/>
        <a:p>
          <a:endParaRPr lang="zh-CN" altLang="en-US"/>
        </a:p>
      </dgm:t>
    </dgm:pt>
    <dgm:pt modelId="{D3475B1B-BEEE-46A0-BEC0-DC0D25E5666F}" type="pres">
      <dgm:prSet presAssocID="{1D073AA4-321C-4435-9AC5-67BB57C0B0BF}" presName="hierRoot2" presStyleCnt="0"/>
      <dgm:spPr/>
      <dgm:t>
        <a:bodyPr/>
        <a:lstStyle/>
        <a:p>
          <a:endParaRPr lang="zh-CN" altLang="en-US"/>
        </a:p>
      </dgm:t>
    </dgm:pt>
    <dgm:pt modelId="{7497B7D9-EDB4-4C8A-885B-4EA18E283E0A}" type="pres">
      <dgm:prSet presAssocID="{1D073AA4-321C-4435-9AC5-67BB57C0B0BF}" presName="composite2" presStyleCnt="0"/>
      <dgm:spPr/>
      <dgm:t>
        <a:bodyPr/>
        <a:lstStyle/>
        <a:p>
          <a:endParaRPr lang="zh-CN" altLang="en-US"/>
        </a:p>
      </dgm:t>
    </dgm:pt>
    <dgm:pt modelId="{0EBA5795-3D3C-4A0D-9180-F1A53B6F78B8}" type="pres">
      <dgm:prSet presAssocID="{1D073AA4-321C-4435-9AC5-67BB57C0B0BF}" presName="background2" presStyleLbl="node2" presStyleIdx="0" presStyleCnt="3"/>
      <dgm:spPr/>
      <dgm:t>
        <a:bodyPr/>
        <a:lstStyle/>
        <a:p>
          <a:endParaRPr lang="zh-CN" altLang="en-US"/>
        </a:p>
      </dgm:t>
    </dgm:pt>
    <dgm:pt modelId="{0F3ADCB2-701A-4880-B89A-22BC91A02216}" type="pres">
      <dgm:prSet presAssocID="{1D073AA4-321C-4435-9AC5-67BB57C0B0BF}" presName="text2" presStyleLbl="fgAcc2" presStyleIdx="0" presStyleCnt="3" custScaleX="21527" custScaleY="205335">
        <dgm:presLayoutVars>
          <dgm:chPref val="3"/>
        </dgm:presLayoutVars>
      </dgm:prSet>
      <dgm:spPr/>
      <dgm:t>
        <a:bodyPr/>
        <a:lstStyle/>
        <a:p>
          <a:endParaRPr lang="zh-CN" altLang="en-US"/>
        </a:p>
      </dgm:t>
    </dgm:pt>
    <dgm:pt modelId="{FA58D39D-85B9-49BA-BD2E-7AF1872502AC}" type="pres">
      <dgm:prSet presAssocID="{1D073AA4-321C-4435-9AC5-67BB57C0B0BF}" presName="hierChild3" presStyleCnt="0"/>
      <dgm:spPr/>
      <dgm:t>
        <a:bodyPr/>
        <a:lstStyle/>
        <a:p>
          <a:endParaRPr lang="zh-CN" altLang="en-US"/>
        </a:p>
      </dgm:t>
    </dgm:pt>
    <dgm:pt modelId="{97F94023-0E81-4CBC-BDE6-A4BDAFA2F61C}" type="pres">
      <dgm:prSet presAssocID="{A34C0B48-C993-44AB-A89F-1150DD542AA0}" presName="Name10" presStyleLbl="parChTrans1D2" presStyleIdx="1" presStyleCnt="3"/>
      <dgm:spPr/>
      <dgm:t>
        <a:bodyPr/>
        <a:lstStyle/>
        <a:p>
          <a:endParaRPr lang="zh-CN" altLang="en-US"/>
        </a:p>
      </dgm:t>
    </dgm:pt>
    <dgm:pt modelId="{E56004B4-A421-41B5-9AC3-635B5DE938B7}" type="pres">
      <dgm:prSet presAssocID="{46B49C93-FE12-4E2E-BBB2-85DB3E974791}" presName="hierRoot2" presStyleCnt="0"/>
      <dgm:spPr/>
      <dgm:t>
        <a:bodyPr/>
        <a:lstStyle/>
        <a:p>
          <a:endParaRPr lang="zh-CN" altLang="en-US"/>
        </a:p>
      </dgm:t>
    </dgm:pt>
    <dgm:pt modelId="{F3620ABE-D32C-4B42-A52D-367936D22619}" type="pres">
      <dgm:prSet presAssocID="{46B49C93-FE12-4E2E-BBB2-85DB3E974791}" presName="composite2" presStyleCnt="0"/>
      <dgm:spPr/>
      <dgm:t>
        <a:bodyPr/>
        <a:lstStyle/>
        <a:p>
          <a:endParaRPr lang="zh-CN" altLang="en-US"/>
        </a:p>
      </dgm:t>
    </dgm:pt>
    <dgm:pt modelId="{3CB52251-0C2C-4179-A56B-9D2BD87A3C52}" type="pres">
      <dgm:prSet presAssocID="{46B49C93-FE12-4E2E-BBB2-85DB3E974791}" presName="background2" presStyleLbl="node2" presStyleIdx="1" presStyleCnt="3"/>
      <dgm:spPr/>
      <dgm:t>
        <a:bodyPr/>
        <a:lstStyle/>
        <a:p>
          <a:endParaRPr lang="zh-CN" altLang="en-US"/>
        </a:p>
      </dgm:t>
    </dgm:pt>
    <dgm:pt modelId="{EBF56F70-6585-465D-BD72-03323D6D8220}" type="pres">
      <dgm:prSet presAssocID="{46B49C93-FE12-4E2E-BBB2-85DB3E974791}" presName="text2" presStyleLbl="fgAcc2" presStyleIdx="1" presStyleCnt="3" custScaleX="21118" custScaleY="205335">
        <dgm:presLayoutVars>
          <dgm:chPref val="3"/>
        </dgm:presLayoutVars>
      </dgm:prSet>
      <dgm:spPr/>
      <dgm:t>
        <a:bodyPr/>
        <a:lstStyle/>
        <a:p>
          <a:endParaRPr lang="zh-CN" altLang="en-US"/>
        </a:p>
      </dgm:t>
    </dgm:pt>
    <dgm:pt modelId="{D696DF0C-8E05-4E0E-BF0C-C549DD76DC92}" type="pres">
      <dgm:prSet presAssocID="{46B49C93-FE12-4E2E-BBB2-85DB3E974791}" presName="hierChild3" presStyleCnt="0"/>
      <dgm:spPr/>
      <dgm:t>
        <a:bodyPr/>
        <a:lstStyle/>
        <a:p>
          <a:endParaRPr lang="zh-CN" altLang="en-US"/>
        </a:p>
      </dgm:t>
    </dgm:pt>
    <dgm:pt modelId="{3F042C6B-A402-4F0E-BAF1-AE3700899FFA}" type="pres">
      <dgm:prSet presAssocID="{70CB9D8B-665F-49CC-95CD-DE85BAF3E555}" presName="Name10" presStyleLbl="parChTrans1D2" presStyleIdx="2" presStyleCnt="3"/>
      <dgm:spPr/>
      <dgm:t>
        <a:bodyPr/>
        <a:lstStyle/>
        <a:p>
          <a:endParaRPr lang="zh-CN" altLang="en-US"/>
        </a:p>
      </dgm:t>
    </dgm:pt>
    <dgm:pt modelId="{9C708512-BECB-4CEA-9BCF-0EBC073CB7DE}" type="pres">
      <dgm:prSet presAssocID="{715C97FE-FD4F-4EF3-BC42-2F0D010E1424}" presName="hierRoot2" presStyleCnt="0"/>
      <dgm:spPr/>
      <dgm:t>
        <a:bodyPr/>
        <a:lstStyle/>
        <a:p>
          <a:endParaRPr lang="zh-CN" altLang="en-US"/>
        </a:p>
      </dgm:t>
    </dgm:pt>
    <dgm:pt modelId="{32816980-E7B6-46B5-A485-269963081C6C}" type="pres">
      <dgm:prSet presAssocID="{715C97FE-FD4F-4EF3-BC42-2F0D010E1424}" presName="composite2" presStyleCnt="0"/>
      <dgm:spPr/>
      <dgm:t>
        <a:bodyPr/>
        <a:lstStyle/>
        <a:p>
          <a:endParaRPr lang="zh-CN" altLang="en-US"/>
        </a:p>
      </dgm:t>
    </dgm:pt>
    <dgm:pt modelId="{2155B96F-1F04-463F-A143-0F749EF312AB}" type="pres">
      <dgm:prSet presAssocID="{715C97FE-FD4F-4EF3-BC42-2F0D010E1424}" presName="background2" presStyleLbl="node2" presStyleIdx="2" presStyleCnt="3"/>
      <dgm:spPr/>
      <dgm:t>
        <a:bodyPr/>
        <a:lstStyle/>
        <a:p>
          <a:endParaRPr lang="zh-CN" altLang="en-US"/>
        </a:p>
      </dgm:t>
    </dgm:pt>
    <dgm:pt modelId="{0E8DF5AF-353D-4CE3-A8EB-85791C69B057}" type="pres">
      <dgm:prSet presAssocID="{715C97FE-FD4F-4EF3-BC42-2F0D010E1424}" presName="text2" presStyleLbl="fgAcc2" presStyleIdx="2" presStyleCnt="3" custScaleX="20549" custScaleY="205335">
        <dgm:presLayoutVars>
          <dgm:chPref val="3"/>
        </dgm:presLayoutVars>
      </dgm:prSet>
      <dgm:spPr/>
      <dgm:t>
        <a:bodyPr/>
        <a:lstStyle/>
        <a:p>
          <a:endParaRPr lang="zh-CN" altLang="en-US"/>
        </a:p>
      </dgm:t>
    </dgm:pt>
    <dgm:pt modelId="{2544C296-7039-404E-908D-FEEDE71FFA86}" type="pres">
      <dgm:prSet presAssocID="{715C97FE-FD4F-4EF3-BC42-2F0D010E1424}" presName="hierChild3" presStyleCnt="0"/>
      <dgm:spPr/>
      <dgm:t>
        <a:bodyPr/>
        <a:lstStyle/>
        <a:p>
          <a:endParaRPr lang="zh-CN" altLang="en-US"/>
        </a:p>
      </dgm:t>
    </dgm:pt>
  </dgm:ptLst>
  <dgm:cxnLst>
    <dgm:cxn modelId="{49C9F05B-538C-4D14-8350-1EE2FA85F95F}" srcId="{A4EA3067-E201-44B3-9325-9C017941EC12}" destId="{46B49C93-FE12-4E2E-BBB2-85DB3E974791}" srcOrd="1" destOrd="0" parTransId="{A34C0B48-C993-44AB-A89F-1150DD542AA0}" sibTransId="{B87408D2-7293-498F-987B-324456F7C0A9}"/>
    <dgm:cxn modelId="{6C0658A5-FA5A-4599-8E42-AA620A3D99F8}" type="presOf" srcId="{3633E3D3-9410-45E2-B349-72CB3248E110}" destId="{DAEA805F-D571-477F-8D19-9DAEC31723E9}" srcOrd="0" destOrd="0" presId="urn:microsoft.com/office/officeart/2005/8/layout/hierarchy1"/>
    <dgm:cxn modelId="{4EF33BA6-8F7B-4FEE-A4C0-DF26F0C28DB7}" srcId="{A4EA3067-E201-44B3-9325-9C017941EC12}" destId="{715C97FE-FD4F-4EF3-BC42-2F0D010E1424}" srcOrd="2" destOrd="0" parTransId="{70CB9D8B-665F-49CC-95CD-DE85BAF3E555}" sibTransId="{167058C3-DE65-45E7-984F-20ACBDEB8BC4}"/>
    <dgm:cxn modelId="{E56B9581-E5C4-48A1-BE3D-D365B517BE24}" type="presOf" srcId="{1D073AA4-321C-4435-9AC5-67BB57C0B0BF}" destId="{0F3ADCB2-701A-4880-B89A-22BC91A02216}" srcOrd="0" destOrd="0" presId="urn:microsoft.com/office/officeart/2005/8/layout/hierarchy1"/>
    <dgm:cxn modelId="{01C28C87-3469-4F43-AEFF-BC4E85A5EA02}" type="presOf" srcId="{46B49C93-FE12-4E2E-BBB2-85DB3E974791}" destId="{EBF56F70-6585-465D-BD72-03323D6D8220}" srcOrd="0" destOrd="0" presId="urn:microsoft.com/office/officeart/2005/8/layout/hierarchy1"/>
    <dgm:cxn modelId="{A3D6CFC4-4E5E-4F44-8334-6802B9C424DA}" type="presOf" srcId="{715C97FE-FD4F-4EF3-BC42-2F0D010E1424}" destId="{0E8DF5AF-353D-4CE3-A8EB-85791C69B057}" srcOrd="0" destOrd="0" presId="urn:microsoft.com/office/officeart/2005/8/layout/hierarchy1"/>
    <dgm:cxn modelId="{128B06B7-0D74-404E-ACED-F6D4CE8253CB}" type="presOf" srcId="{A34C0B48-C993-44AB-A89F-1150DD542AA0}" destId="{97F94023-0E81-4CBC-BDE6-A4BDAFA2F61C}" srcOrd="0" destOrd="0" presId="urn:microsoft.com/office/officeart/2005/8/layout/hierarchy1"/>
    <dgm:cxn modelId="{595F9EA1-F3A3-43FE-96E1-D69BD3D8E66A}" type="presOf" srcId="{9E93E2A6-6AD1-4A77-986F-91E74C7D0128}" destId="{6E366258-FE8D-4E64-8CC2-86AF3A16A0A0}" srcOrd="0" destOrd="0" presId="urn:microsoft.com/office/officeart/2005/8/layout/hierarchy1"/>
    <dgm:cxn modelId="{A9F9F86F-A90D-437E-99E8-AB387C4773CF}" type="presOf" srcId="{A4EA3067-E201-44B3-9325-9C017941EC12}" destId="{60B61FE9-4998-4E0D-AD7A-8F510B26F58A}" srcOrd="0" destOrd="0" presId="urn:microsoft.com/office/officeart/2005/8/layout/hierarchy1"/>
    <dgm:cxn modelId="{870BCF6E-0E0B-4649-AEC4-895AAB910499}" srcId="{A4EA3067-E201-44B3-9325-9C017941EC12}" destId="{1D073AA4-321C-4435-9AC5-67BB57C0B0BF}" srcOrd="0" destOrd="0" parTransId="{3633E3D3-9410-45E2-B349-72CB3248E110}" sibTransId="{C64D0686-A45C-4922-9212-3CF5F5C88268}"/>
    <dgm:cxn modelId="{0EAAF0FC-E83A-4298-912F-7A9E73E40E9E}" type="presOf" srcId="{70CB9D8B-665F-49CC-95CD-DE85BAF3E555}" destId="{3F042C6B-A402-4F0E-BAF1-AE3700899FFA}" srcOrd="0" destOrd="0" presId="urn:microsoft.com/office/officeart/2005/8/layout/hierarchy1"/>
    <dgm:cxn modelId="{B7A372DE-06B4-4758-9A78-E2B017CC7021}" srcId="{9E93E2A6-6AD1-4A77-986F-91E74C7D0128}" destId="{A4EA3067-E201-44B3-9325-9C017941EC12}" srcOrd="0" destOrd="0" parTransId="{89D7852C-D2F7-4C1D-9920-91670202E19B}" sibTransId="{D59B4284-322B-4B54-B71D-8C49546A0E1C}"/>
    <dgm:cxn modelId="{B914FC64-4119-4B7E-A3FA-96CC00269AB0}" type="presParOf" srcId="{6E366258-FE8D-4E64-8CC2-86AF3A16A0A0}" destId="{675A4A35-6D3B-435B-9AEC-74C9C297C6F9}" srcOrd="0" destOrd="0" presId="urn:microsoft.com/office/officeart/2005/8/layout/hierarchy1"/>
    <dgm:cxn modelId="{1CF35474-0297-4540-9444-4B60ADF81801}" type="presParOf" srcId="{675A4A35-6D3B-435B-9AEC-74C9C297C6F9}" destId="{31713AFA-3232-4BBB-8572-F57C12F6F226}" srcOrd="0" destOrd="0" presId="urn:microsoft.com/office/officeart/2005/8/layout/hierarchy1"/>
    <dgm:cxn modelId="{BB6ED7EE-E729-4338-860E-D88E8972FBED}" type="presParOf" srcId="{31713AFA-3232-4BBB-8572-F57C12F6F226}" destId="{04AAA6CA-DAF8-4167-ABA1-9EFD081FC14E}" srcOrd="0" destOrd="0" presId="urn:microsoft.com/office/officeart/2005/8/layout/hierarchy1"/>
    <dgm:cxn modelId="{AD460FF1-5114-41CB-9528-708A921FB4ED}" type="presParOf" srcId="{31713AFA-3232-4BBB-8572-F57C12F6F226}" destId="{60B61FE9-4998-4E0D-AD7A-8F510B26F58A}" srcOrd="1" destOrd="0" presId="urn:microsoft.com/office/officeart/2005/8/layout/hierarchy1"/>
    <dgm:cxn modelId="{67B41E67-59C7-4A05-9D52-A0DFED175C24}" type="presParOf" srcId="{675A4A35-6D3B-435B-9AEC-74C9C297C6F9}" destId="{F004C56F-E628-4B73-A2B8-BA4853ED7D8F}" srcOrd="1" destOrd="0" presId="urn:microsoft.com/office/officeart/2005/8/layout/hierarchy1"/>
    <dgm:cxn modelId="{6D133799-C8EA-414E-81C6-59C8D3F15645}" type="presParOf" srcId="{F004C56F-E628-4B73-A2B8-BA4853ED7D8F}" destId="{DAEA805F-D571-477F-8D19-9DAEC31723E9}" srcOrd="0" destOrd="0" presId="urn:microsoft.com/office/officeart/2005/8/layout/hierarchy1"/>
    <dgm:cxn modelId="{B29D14D4-ADA3-4394-954A-02CECC631EF7}" type="presParOf" srcId="{F004C56F-E628-4B73-A2B8-BA4853ED7D8F}" destId="{D3475B1B-BEEE-46A0-BEC0-DC0D25E5666F}" srcOrd="1" destOrd="0" presId="urn:microsoft.com/office/officeart/2005/8/layout/hierarchy1"/>
    <dgm:cxn modelId="{9B3010AC-2EF8-4A4C-BF76-52C6DF482A3D}" type="presParOf" srcId="{D3475B1B-BEEE-46A0-BEC0-DC0D25E5666F}" destId="{7497B7D9-EDB4-4C8A-885B-4EA18E283E0A}" srcOrd="0" destOrd="0" presId="urn:microsoft.com/office/officeart/2005/8/layout/hierarchy1"/>
    <dgm:cxn modelId="{803645F4-049E-4E5D-AEB7-345FCCECDC1A}" type="presParOf" srcId="{7497B7D9-EDB4-4C8A-885B-4EA18E283E0A}" destId="{0EBA5795-3D3C-4A0D-9180-F1A53B6F78B8}" srcOrd="0" destOrd="0" presId="urn:microsoft.com/office/officeart/2005/8/layout/hierarchy1"/>
    <dgm:cxn modelId="{C06999BE-C46E-454B-9E9C-E7A9243853F4}" type="presParOf" srcId="{7497B7D9-EDB4-4C8A-885B-4EA18E283E0A}" destId="{0F3ADCB2-701A-4880-B89A-22BC91A02216}" srcOrd="1" destOrd="0" presId="urn:microsoft.com/office/officeart/2005/8/layout/hierarchy1"/>
    <dgm:cxn modelId="{8E499CEC-B2CB-4095-BA86-56C11CDF5F8C}" type="presParOf" srcId="{D3475B1B-BEEE-46A0-BEC0-DC0D25E5666F}" destId="{FA58D39D-85B9-49BA-BD2E-7AF1872502AC}" srcOrd="1" destOrd="0" presId="urn:microsoft.com/office/officeart/2005/8/layout/hierarchy1"/>
    <dgm:cxn modelId="{46C25EBD-1ED8-4120-8EF8-8428BDD0CEF8}" type="presParOf" srcId="{F004C56F-E628-4B73-A2B8-BA4853ED7D8F}" destId="{97F94023-0E81-4CBC-BDE6-A4BDAFA2F61C}" srcOrd="2" destOrd="0" presId="urn:microsoft.com/office/officeart/2005/8/layout/hierarchy1"/>
    <dgm:cxn modelId="{22D68100-9C00-4D37-88D2-88AE6F9936F1}" type="presParOf" srcId="{F004C56F-E628-4B73-A2B8-BA4853ED7D8F}" destId="{E56004B4-A421-41B5-9AC3-635B5DE938B7}" srcOrd="3" destOrd="0" presId="urn:microsoft.com/office/officeart/2005/8/layout/hierarchy1"/>
    <dgm:cxn modelId="{3DBDB226-4170-4FAA-A761-CBD56DC8E30D}" type="presParOf" srcId="{E56004B4-A421-41B5-9AC3-635B5DE938B7}" destId="{F3620ABE-D32C-4B42-A52D-367936D22619}" srcOrd="0" destOrd="0" presId="urn:microsoft.com/office/officeart/2005/8/layout/hierarchy1"/>
    <dgm:cxn modelId="{207B17BB-B18A-49F5-951A-3B40716C8E1A}" type="presParOf" srcId="{F3620ABE-D32C-4B42-A52D-367936D22619}" destId="{3CB52251-0C2C-4179-A56B-9D2BD87A3C52}" srcOrd="0" destOrd="0" presId="urn:microsoft.com/office/officeart/2005/8/layout/hierarchy1"/>
    <dgm:cxn modelId="{2BBBFE7C-A6A8-49D3-9131-AB845B232E71}" type="presParOf" srcId="{F3620ABE-D32C-4B42-A52D-367936D22619}" destId="{EBF56F70-6585-465D-BD72-03323D6D8220}" srcOrd="1" destOrd="0" presId="urn:microsoft.com/office/officeart/2005/8/layout/hierarchy1"/>
    <dgm:cxn modelId="{AEFB048F-D478-4EE1-8BCA-E8C9A7AF90D4}" type="presParOf" srcId="{E56004B4-A421-41B5-9AC3-635B5DE938B7}" destId="{D696DF0C-8E05-4E0E-BF0C-C549DD76DC92}" srcOrd="1" destOrd="0" presId="urn:microsoft.com/office/officeart/2005/8/layout/hierarchy1"/>
    <dgm:cxn modelId="{02514FFE-9DF1-4F3C-ABB7-367CF2F05ED7}" type="presParOf" srcId="{F004C56F-E628-4B73-A2B8-BA4853ED7D8F}" destId="{3F042C6B-A402-4F0E-BAF1-AE3700899FFA}" srcOrd="4" destOrd="0" presId="urn:microsoft.com/office/officeart/2005/8/layout/hierarchy1"/>
    <dgm:cxn modelId="{53E6CF43-AAA7-4FFE-8BB1-E4E99F848CD9}" type="presParOf" srcId="{F004C56F-E628-4B73-A2B8-BA4853ED7D8F}" destId="{9C708512-BECB-4CEA-9BCF-0EBC073CB7DE}" srcOrd="5" destOrd="0" presId="urn:microsoft.com/office/officeart/2005/8/layout/hierarchy1"/>
    <dgm:cxn modelId="{E7E25E7D-0A7F-4E6A-856E-98FB5728849A}" type="presParOf" srcId="{9C708512-BECB-4CEA-9BCF-0EBC073CB7DE}" destId="{32816980-E7B6-46B5-A485-269963081C6C}" srcOrd="0" destOrd="0" presId="urn:microsoft.com/office/officeart/2005/8/layout/hierarchy1"/>
    <dgm:cxn modelId="{5631584B-0EF2-4DF4-882F-31EC344FB321}" type="presParOf" srcId="{32816980-E7B6-46B5-A485-269963081C6C}" destId="{2155B96F-1F04-463F-A143-0F749EF312AB}" srcOrd="0" destOrd="0" presId="urn:microsoft.com/office/officeart/2005/8/layout/hierarchy1"/>
    <dgm:cxn modelId="{B1A5E255-B697-49B9-B04F-89F80217F2B0}" type="presParOf" srcId="{32816980-E7B6-46B5-A485-269963081C6C}" destId="{0E8DF5AF-353D-4CE3-A8EB-85791C69B057}" srcOrd="1" destOrd="0" presId="urn:microsoft.com/office/officeart/2005/8/layout/hierarchy1"/>
    <dgm:cxn modelId="{4FFEA6A6-B7A9-4626-9471-29EEBD2CCAC4}" type="presParOf" srcId="{9C708512-BECB-4CEA-9BCF-0EBC073CB7DE}" destId="{2544C296-7039-404E-908D-FEEDE71FFA86}"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7756C4-837A-47A3-BB8F-C37778811EDE}" type="doc">
      <dgm:prSet loTypeId="urn:microsoft.com/office/officeart/2005/8/layout/list1" loCatId="list" qsTypeId="urn:microsoft.com/office/officeart/2005/8/quickstyle/3d1" qsCatId="3D" csTypeId="urn:microsoft.com/office/officeart/2005/8/colors/accent2_2" csCatId="accent2" phldr="1"/>
      <dgm:spPr/>
      <dgm:t>
        <a:bodyPr/>
        <a:lstStyle/>
        <a:p>
          <a:endParaRPr lang="zh-CN" altLang="en-US"/>
        </a:p>
      </dgm:t>
    </dgm:pt>
    <dgm:pt modelId="{14CA0A2C-9472-4FEF-836C-9788B9F3F591}">
      <dgm:prSet phldrT="[文本]"/>
      <dgm:spPr/>
      <dgm:t>
        <a:bodyPr/>
        <a:lstStyle/>
        <a:p>
          <a:r>
            <a:rPr lang="zh-CN" altLang="zh-CN" b="1" dirty="0" smtClean="0">
              <a:effectLst>
                <a:outerShdw blurRad="38100" dist="38100" dir="2700000" algn="tl">
                  <a:srgbClr val="000000">
                    <a:alpha val="43137"/>
                  </a:srgbClr>
                </a:outerShdw>
              </a:effectLst>
              <a:latin typeface="+mj-ea"/>
              <a:ea typeface="+mj-ea"/>
            </a:rPr>
            <a:t>数据库的概念结构</a:t>
          </a:r>
          <a:endParaRPr lang="zh-CN" altLang="en-US" b="1" dirty="0">
            <a:effectLst>
              <a:outerShdw blurRad="38100" dist="38100" dir="2700000" algn="tl">
                <a:srgbClr val="000000">
                  <a:alpha val="43137"/>
                </a:srgbClr>
              </a:outerShdw>
            </a:effectLst>
            <a:latin typeface="+mj-ea"/>
            <a:ea typeface="+mj-ea"/>
          </a:endParaRPr>
        </a:p>
      </dgm:t>
    </dgm:pt>
    <dgm:pt modelId="{5EB6BD32-8C3A-4329-9B0F-B5403B64435B}" cxnId="{DD950AA8-E996-47E0-8A0D-541C5703E6E2}" type="parTrans">
      <dgm:prSet/>
      <dgm:spPr/>
      <dgm:t>
        <a:bodyPr/>
        <a:lstStyle/>
        <a:p>
          <a:endParaRPr lang="zh-CN" altLang="en-US">
            <a:latin typeface="+mj-ea"/>
            <a:ea typeface="+mj-ea"/>
          </a:endParaRPr>
        </a:p>
      </dgm:t>
    </dgm:pt>
    <dgm:pt modelId="{B32394A0-9978-4894-9D9C-5F54CC4D8BF0}" cxnId="{DD950AA8-E996-47E0-8A0D-541C5703E6E2}" type="sibTrans">
      <dgm:prSet/>
      <dgm:spPr/>
      <dgm:t>
        <a:bodyPr/>
        <a:lstStyle/>
        <a:p>
          <a:endParaRPr lang="zh-CN" altLang="en-US">
            <a:latin typeface="+mj-ea"/>
            <a:ea typeface="+mj-ea"/>
          </a:endParaRPr>
        </a:p>
      </dgm:t>
    </dgm:pt>
    <dgm:pt modelId="{5A630582-589C-4E8D-8429-2A434A757FF8}">
      <dgm:prSet phldrT="[文本]"/>
      <dgm:spPr/>
      <dgm:t>
        <a:bodyPr/>
        <a:lstStyle/>
        <a:p>
          <a:r>
            <a:rPr lang="zh-CN" altLang="zh-CN" b="1" dirty="0" smtClean="0">
              <a:effectLst>
                <a:outerShdw blurRad="38100" dist="38100" dir="2700000" algn="tl">
                  <a:srgbClr val="000000">
                    <a:alpha val="43137"/>
                  </a:srgbClr>
                </a:outerShdw>
              </a:effectLst>
              <a:latin typeface="+mj-ea"/>
              <a:ea typeface="+mj-ea"/>
            </a:rPr>
            <a:t>数据库的逻辑结构</a:t>
          </a:r>
          <a:endParaRPr lang="zh-CN" altLang="en-US" b="1" dirty="0">
            <a:effectLst>
              <a:outerShdw blurRad="38100" dist="38100" dir="2700000" algn="tl">
                <a:srgbClr val="000000">
                  <a:alpha val="43137"/>
                </a:srgbClr>
              </a:outerShdw>
            </a:effectLst>
            <a:latin typeface="+mj-ea"/>
            <a:ea typeface="+mj-ea"/>
          </a:endParaRPr>
        </a:p>
      </dgm:t>
    </dgm:pt>
    <dgm:pt modelId="{28D87519-9913-444B-9287-8B9F85B0C907}" cxnId="{BFE94CC9-C171-46EA-8663-625BAEBD59C2}" type="parTrans">
      <dgm:prSet/>
      <dgm:spPr/>
      <dgm:t>
        <a:bodyPr/>
        <a:lstStyle/>
        <a:p>
          <a:endParaRPr lang="zh-CN" altLang="en-US">
            <a:latin typeface="+mj-ea"/>
            <a:ea typeface="+mj-ea"/>
          </a:endParaRPr>
        </a:p>
      </dgm:t>
    </dgm:pt>
    <dgm:pt modelId="{64420698-A8BB-41AA-A572-4983F1AB7A40}" cxnId="{BFE94CC9-C171-46EA-8663-625BAEBD59C2}" type="sibTrans">
      <dgm:prSet/>
      <dgm:spPr/>
      <dgm:t>
        <a:bodyPr/>
        <a:lstStyle/>
        <a:p>
          <a:endParaRPr lang="zh-CN" altLang="en-US">
            <a:latin typeface="+mj-ea"/>
            <a:ea typeface="+mj-ea"/>
          </a:endParaRPr>
        </a:p>
      </dgm:t>
    </dgm:pt>
    <dgm:pt modelId="{2F22FB26-488B-42AF-BA49-D01507D05ECA}">
      <dgm:prSet phldrT="[文本]"/>
      <dgm:spPr/>
      <dgm:t>
        <a:bodyPr/>
        <a:lstStyle/>
        <a:p>
          <a:r>
            <a:rPr lang="zh-CN" altLang="zh-CN" b="1" dirty="0" smtClean="0">
              <a:effectLst>
                <a:outerShdw blurRad="38100" dist="38100" dir="2700000" algn="tl">
                  <a:srgbClr val="000000">
                    <a:alpha val="43137"/>
                  </a:srgbClr>
                </a:outerShdw>
              </a:effectLst>
              <a:latin typeface="+mj-ea"/>
              <a:ea typeface="+mj-ea"/>
            </a:rPr>
            <a:t>数据库的物理结构</a:t>
          </a:r>
          <a:endParaRPr lang="zh-CN" altLang="en-US" b="1" dirty="0">
            <a:effectLst>
              <a:outerShdw blurRad="38100" dist="38100" dir="2700000" algn="tl">
                <a:srgbClr val="000000">
                  <a:alpha val="43137"/>
                </a:srgbClr>
              </a:outerShdw>
            </a:effectLst>
            <a:latin typeface="+mj-ea"/>
            <a:ea typeface="+mj-ea"/>
          </a:endParaRPr>
        </a:p>
      </dgm:t>
    </dgm:pt>
    <dgm:pt modelId="{D048B3FF-48A8-497E-B953-E26747DA0463}" cxnId="{8F470BFC-49D2-4763-9A2D-BA9FBC7F20AA}" type="parTrans">
      <dgm:prSet/>
      <dgm:spPr/>
      <dgm:t>
        <a:bodyPr/>
        <a:lstStyle/>
        <a:p>
          <a:endParaRPr lang="zh-CN" altLang="en-US">
            <a:latin typeface="+mj-ea"/>
            <a:ea typeface="+mj-ea"/>
          </a:endParaRPr>
        </a:p>
      </dgm:t>
    </dgm:pt>
    <dgm:pt modelId="{58934D23-4D92-4C61-A38E-015E242F8A59}" cxnId="{8F470BFC-49D2-4763-9A2D-BA9FBC7F20AA}" type="sibTrans">
      <dgm:prSet/>
      <dgm:spPr/>
      <dgm:t>
        <a:bodyPr/>
        <a:lstStyle/>
        <a:p>
          <a:endParaRPr lang="zh-CN" altLang="en-US">
            <a:latin typeface="+mj-ea"/>
            <a:ea typeface="+mj-ea"/>
          </a:endParaRPr>
        </a:p>
      </dgm:t>
    </dgm:pt>
    <dgm:pt modelId="{191FB02D-C9D6-4DA2-A020-D6F9ACED80FF}">
      <dgm:prSet/>
      <dgm:spPr/>
      <dgm:t>
        <a:bodyPr/>
        <a:lstStyle/>
        <a:p>
          <a:r>
            <a:rPr lang="zh-CN" altLang="zh-CN" smtClean="0">
              <a:latin typeface="+mj-ea"/>
              <a:ea typeface="+mj-ea"/>
            </a:rPr>
            <a:t>是系统中各种数据模型的共同基础，它描述了系统最基础的数据结构，独立于特定的数据库系统。 </a:t>
          </a:r>
          <a:endParaRPr lang="zh-CN" altLang="en-US">
            <a:latin typeface="+mj-ea"/>
            <a:ea typeface="+mj-ea"/>
          </a:endParaRPr>
        </a:p>
      </dgm:t>
    </dgm:pt>
    <dgm:pt modelId="{8540FD7F-8A40-46E9-AAFC-CECECCAC28AD}" cxnId="{7F257E77-180D-4035-AB1A-36E147767DC4}" type="parTrans">
      <dgm:prSet/>
      <dgm:spPr/>
      <dgm:t>
        <a:bodyPr/>
        <a:lstStyle/>
        <a:p>
          <a:endParaRPr lang="zh-CN" altLang="en-US">
            <a:latin typeface="+mj-ea"/>
            <a:ea typeface="+mj-ea"/>
          </a:endParaRPr>
        </a:p>
      </dgm:t>
    </dgm:pt>
    <dgm:pt modelId="{DDC0225B-FD7C-4D6C-89A8-107844342697}" cxnId="{7F257E77-180D-4035-AB1A-36E147767DC4}" type="sibTrans">
      <dgm:prSet/>
      <dgm:spPr/>
      <dgm:t>
        <a:bodyPr/>
        <a:lstStyle/>
        <a:p>
          <a:endParaRPr lang="zh-CN" altLang="en-US">
            <a:latin typeface="+mj-ea"/>
            <a:ea typeface="+mj-ea"/>
          </a:endParaRPr>
        </a:p>
      </dgm:t>
    </dgm:pt>
    <dgm:pt modelId="{5FC506D2-4ACA-45EE-B01F-8019B87CBD42}">
      <dgm:prSet/>
      <dgm:spPr/>
      <dgm:t>
        <a:bodyPr/>
        <a:lstStyle/>
        <a:p>
          <a:r>
            <a:rPr lang="zh-CN" altLang="zh-CN" smtClean="0">
              <a:latin typeface="+mj-ea"/>
              <a:ea typeface="+mj-ea"/>
            </a:rPr>
            <a:t>提供了比较接近数据库内部构造的逻辑描述，它能够为数据库的物理结构创建提供便利。</a:t>
          </a:r>
          <a:endParaRPr lang="zh-CN" altLang="en-US">
            <a:latin typeface="+mj-ea"/>
            <a:ea typeface="+mj-ea"/>
          </a:endParaRPr>
        </a:p>
      </dgm:t>
    </dgm:pt>
    <dgm:pt modelId="{629D81BE-E03A-41E8-AD16-0AF3D054812C}" cxnId="{AFCC77DC-E16C-4270-B65C-9E07762B03FF}" type="parTrans">
      <dgm:prSet/>
      <dgm:spPr/>
      <dgm:t>
        <a:bodyPr/>
        <a:lstStyle/>
        <a:p>
          <a:endParaRPr lang="zh-CN" altLang="en-US">
            <a:latin typeface="+mj-ea"/>
            <a:ea typeface="+mj-ea"/>
          </a:endParaRPr>
        </a:p>
      </dgm:t>
    </dgm:pt>
    <dgm:pt modelId="{2C12CC21-A42F-46D0-9E40-D742951B7D50}" cxnId="{AFCC77DC-E16C-4270-B65C-9E07762B03FF}" type="sibTrans">
      <dgm:prSet/>
      <dgm:spPr/>
      <dgm:t>
        <a:bodyPr/>
        <a:lstStyle/>
        <a:p>
          <a:endParaRPr lang="zh-CN" altLang="en-US">
            <a:latin typeface="+mj-ea"/>
            <a:ea typeface="+mj-ea"/>
          </a:endParaRPr>
        </a:p>
      </dgm:t>
    </dgm:pt>
    <dgm:pt modelId="{00942154-EC2E-4B35-A9DE-A9AEDE29D1AA}">
      <dgm:prSet/>
      <dgm:spPr/>
      <dgm:t>
        <a:bodyPr/>
        <a:lstStyle/>
        <a:p>
          <a:r>
            <a:rPr lang="zh-CN" altLang="zh-CN" smtClean="0">
              <a:latin typeface="+mj-ea"/>
              <a:ea typeface="+mj-ea"/>
            </a:rPr>
            <a:t>指数据库的物理数据模型，它包括数据库服务器物理空间上的表、存储过程、字段、视图、触发器、索引等，与特定的数据库系统密切相关。</a:t>
          </a:r>
          <a:endParaRPr lang="zh-CN" altLang="en-US">
            <a:latin typeface="+mj-ea"/>
            <a:ea typeface="+mj-ea"/>
          </a:endParaRPr>
        </a:p>
      </dgm:t>
    </dgm:pt>
    <dgm:pt modelId="{EBAF9141-4EB1-4F70-BFE3-C13E0209C42D}" cxnId="{AD2C5180-CC77-4C1A-A59C-4349BDE8F038}" type="parTrans">
      <dgm:prSet/>
      <dgm:spPr/>
      <dgm:t>
        <a:bodyPr/>
        <a:lstStyle/>
        <a:p>
          <a:endParaRPr lang="zh-CN" altLang="en-US">
            <a:latin typeface="+mj-ea"/>
            <a:ea typeface="+mj-ea"/>
          </a:endParaRPr>
        </a:p>
      </dgm:t>
    </dgm:pt>
    <dgm:pt modelId="{034E5E9B-58C6-4622-B8AE-45F42525C90F}" cxnId="{AD2C5180-CC77-4C1A-A59C-4349BDE8F038}" type="sibTrans">
      <dgm:prSet/>
      <dgm:spPr/>
      <dgm:t>
        <a:bodyPr/>
        <a:lstStyle/>
        <a:p>
          <a:endParaRPr lang="zh-CN" altLang="en-US">
            <a:latin typeface="+mj-ea"/>
            <a:ea typeface="+mj-ea"/>
          </a:endParaRPr>
        </a:p>
      </dgm:t>
    </dgm:pt>
    <dgm:pt modelId="{9CC7497E-5802-4A31-8F71-8201E5FE7A39}" type="pres">
      <dgm:prSet presAssocID="{157756C4-837A-47A3-BB8F-C37778811EDE}" presName="linear" presStyleCnt="0">
        <dgm:presLayoutVars>
          <dgm:dir/>
          <dgm:animLvl val="lvl"/>
          <dgm:resizeHandles val="exact"/>
        </dgm:presLayoutVars>
      </dgm:prSet>
      <dgm:spPr/>
      <dgm:t>
        <a:bodyPr/>
        <a:lstStyle/>
        <a:p>
          <a:endParaRPr lang="zh-CN" altLang="en-US"/>
        </a:p>
      </dgm:t>
    </dgm:pt>
    <dgm:pt modelId="{D367D42A-D8D5-42FE-8602-F8DAAA669737}" type="pres">
      <dgm:prSet presAssocID="{14CA0A2C-9472-4FEF-836C-9788B9F3F591}" presName="parentLin" presStyleCnt="0"/>
      <dgm:spPr/>
      <dgm:t>
        <a:bodyPr/>
        <a:lstStyle/>
        <a:p>
          <a:endParaRPr lang="zh-CN" altLang="en-US"/>
        </a:p>
      </dgm:t>
    </dgm:pt>
    <dgm:pt modelId="{C710D3AC-CDF7-4475-8EC3-FE1A1D9A71C5}" type="pres">
      <dgm:prSet presAssocID="{14CA0A2C-9472-4FEF-836C-9788B9F3F591}" presName="parentLeftMargin" presStyleLbl="node1" presStyleIdx="0" presStyleCnt="3"/>
      <dgm:spPr/>
      <dgm:t>
        <a:bodyPr/>
        <a:lstStyle/>
        <a:p>
          <a:endParaRPr lang="zh-CN" altLang="en-US"/>
        </a:p>
      </dgm:t>
    </dgm:pt>
    <dgm:pt modelId="{B0EC77D2-EBEA-4684-B4B2-A3D85C0ECADA}" type="pres">
      <dgm:prSet presAssocID="{14CA0A2C-9472-4FEF-836C-9788B9F3F591}" presName="parentText" presStyleLbl="node1" presStyleIdx="0" presStyleCnt="3">
        <dgm:presLayoutVars>
          <dgm:chMax val="0"/>
          <dgm:bulletEnabled val="1"/>
        </dgm:presLayoutVars>
      </dgm:prSet>
      <dgm:spPr/>
      <dgm:t>
        <a:bodyPr/>
        <a:lstStyle/>
        <a:p>
          <a:endParaRPr lang="zh-CN" altLang="en-US"/>
        </a:p>
      </dgm:t>
    </dgm:pt>
    <dgm:pt modelId="{68AD82D2-84D2-4B4E-8F7A-8D4E2C687E0B}" type="pres">
      <dgm:prSet presAssocID="{14CA0A2C-9472-4FEF-836C-9788B9F3F591}" presName="negativeSpace" presStyleCnt="0"/>
      <dgm:spPr/>
      <dgm:t>
        <a:bodyPr/>
        <a:lstStyle/>
        <a:p>
          <a:endParaRPr lang="zh-CN" altLang="en-US"/>
        </a:p>
      </dgm:t>
    </dgm:pt>
    <dgm:pt modelId="{AEC12650-2A2F-4F4B-9359-A8A6AE74D501}" type="pres">
      <dgm:prSet presAssocID="{14CA0A2C-9472-4FEF-836C-9788B9F3F591}" presName="childText" presStyleLbl="conFgAcc1" presStyleIdx="0" presStyleCnt="3">
        <dgm:presLayoutVars>
          <dgm:bulletEnabled val="1"/>
        </dgm:presLayoutVars>
      </dgm:prSet>
      <dgm:spPr/>
      <dgm:t>
        <a:bodyPr/>
        <a:lstStyle/>
        <a:p>
          <a:endParaRPr lang="zh-CN" altLang="en-US"/>
        </a:p>
      </dgm:t>
    </dgm:pt>
    <dgm:pt modelId="{45CC70BB-E141-46DD-B5D0-0862C070FB55}" type="pres">
      <dgm:prSet presAssocID="{B32394A0-9978-4894-9D9C-5F54CC4D8BF0}" presName="spaceBetweenRectangles" presStyleCnt="0"/>
      <dgm:spPr/>
      <dgm:t>
        <a:bodyPr/>
        <a:lstStyle/>
        <a:p>
          <a:endParaRPr lang="zh-CN" altLang="en-US"/>
        </a:p>
      </dgm:t>
    </dgm:pt>
    <dgm:pt modelId="{A4A2A197-41F3-417B-BEA3-51BE19090437}" type="pres">
      <dgm:prSet presAssocID="{5A630582-589C-4E8D-8429-2A434A757FF8}" presName="parentLin" presStyleCnt="0"/>
      <dgm:spPr/>
      <dgm:t>
        <a:bodyPr/>
        <a:lstStyle/>
        <a:p>
          <a:endParaRPr lang="zh-CN" altLang="en-US"/>
        </a:p>
      </dgm:t>
    </dgm:pt>
    <dgm:pt modelId="{22CDD940-DB5C-4B06-955D-1AAA38E218E5}" type="pres">
      <dgm:prSet presAssocID="{5A630582-589C-4E8D-8429-2A434A757FF8}" presName="parentLeftMargin" presStyleLbl="node1" presStyleIdx="0" presStyleCnt="3"/>
      <dgm:spPr/>
      <dgm:t>
        <a:bodyPr/>
        <a:lstStyle/>
        <a:p>
          <a:endParaRPr lang="zh-CN" altLang="en-US"/>
        </a:p>
      </dgm:t>
    </dgm:pt>
    <dgm:pt modelId="{6CEB8B27-F328-4CE8-97FF-4EE11A9D5A40}" type="pres">
      <dgm:prSet presAssocID="{5A630582-589C-4E8D-8429-2A434A757FF8}" presName="parentText" presStyleLbl="node1" presStyleIdx="1" presStyleCnt="3">
        <dgm:presLayoutVars>
          <dgm:chMax val="0"/>
          <dgm:bulletEnabled val="1"/>
        </dgm:presLayoutVars>
      </dgm:prSet>
      <dgm:spPr/>
      <dgm:t>
        <a:bodyPr/>
        <a:lstStyle/>
        <a:p>
          <a:endParaRPr lang="zh-CN" altLang="en-US"/>
        </a:p>
      </dgm:t>
    </dgm:pt>
    <dgm:pt modelId="{0F68158A-707F-4888-8BEE-6972DF376052}" type="pres">
      <dgm:prSet presAssocID="{5A630582-589C-4E8D-8429-2A434A757FF8}" presName="negativeSpace" presStyleCnt="0"/>
      <dgm:spPr/>
      <dgm:t>
        <a:bodyPr/>
        <a:lstStyle/>
        <a:p>
          <a:endParaRPr lang="zh-CN" altLang="en-US"/>
        </a:p>
      </dgm:t>
    </dgm:pt>
    <dgm:pt modelId="{EF616A94-776F-482A-81AC-F544E76EBB94}" type="pres">
      <dgm:prSet presAssocID="{5A630582-589C-4E8D-8429-2A434A757FF8}" presName="childText" presStyleLbl="conFgAcc1" presStyleIdx="1" presStyleCnt="3">
        <dgm:presLayoutVars>
          <dgm:bulletEnabled val="1"/>
        </dgm:presLayoutVars>
      </dgm:prSet>
      <dgm:spPr/>
      <dgm:t>
        <a:bodyPr/>
        <a:lstStyle/>
        <a:p>
          <a:endParaRPr lang="zh-CN" altLang="en-US"/>
        </a:p>
      </dgm:t>
    </dgm:pt>
    <dgm:pt modelId="{0A1E477F-0692-4C0C-9315-859583F6B9D6}" type="pres">
      <dgm:prSet presAssocID="{64420698-A8BB-41AA-A572-4983F1AB7A40}" presName="spaceBetweenRectangles" presStyleCnt="0"/>
      <dgm:spPr/>
      <dgm:t>
        <a:bodyPr/>
        <a:lstStyle/>
        <a:p>
          <a:endParaRPr lang="zh-CN" altLang="en-US"/>
        </a:p>
      </dgm:t>
    </dgm:pt>
    <dgm:pt modelId="{660DFF66-3BAF-4FB0-B097-3FD6CE9C02CC}" type="pres">
      <dgm:prSet presAssocID="{2F22FB26-488B-42AF-BA49-D01507D05ECA}" presName="parentLin" presStyleCnt="0"/>
      <dgm:spPr/>
      <dgm:t>
        <a:bodyPr/>
        <a:lstStyle/>
        <a:p>
          <a:endParaRPr lang="zh-CN" altLang="en-US"/>
        </a:p>
      </dgm:t>
    </dgm:pt>
    <dgm:pt modelId="{4FCBCBAA-699B-4A27-B815-C9C126A404BB}" type="pres">
      <dgm:prSet presAssocID="{2F22FB26-488B-42AF-BA49-D01507D05ECA}" presName="parentLeftMargin" presStyleLbl="node1" presStyleIdx="1" presStyleCnt="3"/>
      <dgm:spPr/>
      <dgm:t>
        <a:bodyPr/>
        <a:lstStyle/>
        <a:p>
          <a:endParaRPr lang="zh-CN" altLang="en-US"/>
        </a:p>
      </dgm:t>
    </dgm:pt>
    <dgm:pt modelId="{FC0B3963-4AE4-4080-AF44-B07895F08E3F}" type="pres">
      <dgm:prSet presAssocID="{2F22FB26-488B-42AF-BA49-D01507D05ECA}" presName="parentText" presStyleLbl="node1" presStyleIdx="2" presStyleCnt="3">
        <dgm:presLayoutVars>
          <dgm:chMax val="0"/>
          <dgm:bulletEnabled val="1"/>
        </dgm:presLayoutVars>
      </dgm:prSet>
      <dgm:spPr/>
      <dgm:t>
        <a:bodyPr/>
        <a:lstStyle/>
        <a:p>
          <a:endParaRPr lang="zh-CN" altLang="en-US"/>
        </a:p>
      </dgm:t>
    </dgm:pt>
    <dgm:pt modelId="{A86B4A17-3026-4EDC-9B0F-B526A10A0CDD}" type="pres">
      <dgm:prSet presAssocID="{2F22FB26-488B-42AF-BA49-D01507D05ECA}" presName="negativeSpace" presStyleCnt="0"/>
      <dgm:spPr/>
      <dgm:t>
        <a:bodyPr/>
        <a:lstStyle/>
        <a:p>
          <a:endParaRPr lang="zh-CN" altLang="en-US"/>
        </a:p>
      </dgm:t>
    </dgm:pt>
    <dgm:pt modelId="{86BB0AFD-DCF3-46FA-87E6-8DDE0580E3A9}" type="pres">
      <dgm:prSet presAssocID="{2F22FB26-488B-42AF-BA49-D01507D05ECA}" presName="childText" presStyleLbl="conFgAcc1" presStyleIdx="2" presStyleCnt="3">
        <dgm:presLayoutVars>
          <dgm:bulletEnabled val="1"/>
        </dgm:presLayoutVars>
      </dgm:prSet>
      <dgm:spPr/>
      <dgm:t>
        <a:bodyPr/>
        <a:lstStyle/>
        <a:p>
          <a:endParaRPr lang="zh-CN" altLang="en-US"/>
        </a:p>
      </dgm:t>
    </dgm:pt>
  </dgm:ptLst>
  <dgm:cxnLst>
    <dgm:cxn modelId="{AFCC77DC-E16C-4270-B65C-9E07762B03FF}" srcId="{5A630582-589C-4E8D-8429-2A434A757FF8}" destId="{5FC506D2-4ACA-45EE-B01F-8019B87CBD42}" srcOrd="0" destOrd="0" parTransId="{629D81BE-E03A-41E8-AD16-0AF3D054812C}" sibTransId="{2C12CC21-A42F-46D0-9E40-D742951B7D50}"/>
    <dgm:cxn modelId="{377533CD-E3BC-4034-9EE8-C7502025330E}" type="presOf" srcId="{14CA0A2C-9472-4FEF-836C-9788B9F3F591}" destId="{C710D3AC-CDF7-4475-8EC3-FE1A1D9A71C5}" srcOrd="0" destOrd="0" presId="urn:microsoft.com/office/officeart/2005/8/layout/list1"/>
    <dgm:cxn modelId="{98288070-887A-4B0B-BF0F-312FE1655647}" type="presOf" srcId="{14CA0A2C-9472-4FEF-836C-9788B9F3F591}" destId="{B0EC77D2-EBEA-4684-B4B2-A3D85C0ECADA}" srcOrd="1" destOrd="0" presId="urn:microsoft.com/office/officeart/2005/8/layout/list1"/>
    <dgm:cxn modelId="{AD2C5180-CC77-4C1A-A59C-4349BDE8F038}" srcId="{2F22FB26-488B-42AF-BA49-D01507D05ECA}" destId="{00942154-EC2E-4B35-A9DE-A9AEDE29D1AA}" srcOrd="0" destOrd="0" parTransId="{EBAF9141-4EB1-4F70-BFE3-C13E0209C42D}" sibTransId="{034E5E9B-58C6-4622-B8AE-45F42525C90F}"/>
    <dgm:cxn modelId="{6234416E-D832-46E4-8423-CC2FA0DFE52D}" type="presOf" srcId="{157756C4-837A-47A3-BB8F-C37778811EDE}" destId="{9CC7497E-5802-4A31-8F71-8201E5FE7A39}" srcOrd="0" destOrd="0" presId="urn:microsoft.com/office/officeart/2005/8/layout/list1"/>
    <dgm:cxn modelId="{DD950AA8-E996-47E0-8A0D-541C5703E6E2}" srcId="{157756C4-837A-47A3-BB8F-C37778811EDE}" destId="{14CA0A2C-9472-4FEF-836C-9788B9F3F591}" srcOrd="0" destOrd="0" parTransId="{5EB6BD32-8C3A-4329-9B0F-B5403B64435B}" sibTransId="{B32394A0-9978-4894-9D9C-5F54CC4D8BF0}"/>
    <dgm:cxn modelId="{0120CE57-8F99-41B7-B69B-4BDE5DC66A47}" type="presOf" srcId="{2F22FB26-488B-42AF-BA49-D01507D05ECA}" destId="{FC0B3963-4AE4-4080-AF44-B07895F08E3F}" srcOrd="1" destOrd="0" presId="urn:microsoft.com/office/officeart/2005/8/layout/list1"/>
    <dgm:cxn modelId="{BFE94CC9-C171-46EA-8663-625BAEBD59C2}" srcId="{157756C4-837A-47A3-BB8F-C37778811EDE}" destId="{5A630582-589C-4E8D-8429-2A434A757FF8}" srcOrd="1" destOrd="0" parTransId="{28D87519-9913-444B-9287-8B9F85B0C907}" sibTransId="{64420698-A8BB-41AA-A572-4983F1AB7A40}"/>
    <dgm:cxn modelId="{5F38D1ED-F844-4C69-B9F3-D980A81A554F}" type="presOf" srcId="{5A630582-589C-4E8D-8429-2A434A757FF8}" destId="{22CDD940-DB5C-4B06-955D-1AAA38E218E5}" srcOrd="0" destOrd="0" presId="urn:microsoft.com/office/officeart/2005/8/layout/list1"/>
    <dgm:cxn modelId="{8F470BFC-49D2-4763-9A2D-BA9FBC7F20AA}" srcId="{157756C4-837A-47A3-BB8F-C37778811EDE}" destId="{2F22FB26-488B-42AF-BA49-D01507D05ECA}" srcOrd="2" destOrd="0" parTransId="{D048B3FF-48A8-497E-B953-E26747DA0463}" sibTransId="{58934D23-4D92-4C61-A38E-015E242F8A59}"/>
    <dgm:cxn modelId="{EAFCEBC1-E51C-4C10-9835-4E4FE6ADDE9B}" type="presOf" srcId="{2F22FB26-488B-42AF-BA49-D01507D05ECA}" destId="{4FCBCBAA-699B-4A27-B815-C9C126A404BB}" srcOrd="0" destOrd="0" presId="urn:microsoft.com/office/officeart/2005/8/layout/list1"/>
    <dgm:cxn modelId="{DA7C17CA-9AE4-4F48-82C7-7D89124812D3}" type="presOf" srcId="{191FB02D-C9D6-4DA2-A020-D6F9ACED80FF}" destId="{AEC12650-2A2F-4F4B-9359-A8A6AE74D501}" srcOrd="0" destOrd="0" presId="urn:microsoft.com/office/officeart/2005/8/layout/list1"/>
    <dgm:cxn modelId="{ED9B5D72-E709-449D-B04F-6FC92BDD840B}" type="presOf" srcId="{5FC506D2-4ACA-45EE-B01F-8019B87CBD42}" destId="{EF616A94-776F-482A-81AC-F544E76EBB94}" srcOrd="0" destOrd="0" presId="urn:microsoft.com/office/officeart/2005/8/layout/list1"/>
    <dgm:cxn modelId="{94998762-4C92-47D0-AAE7-66F28144B345}" type="presOf" srcId="{00942154-EC2E-4B35-A9DE-A9AEDE29D1AA}" destId="{86BB0AFD-DCF3-46FA-87E6-8DDE0580E3A9}" srcOrd="0" destOrd="0" presId="urn:microsoft.com/office/officeart/2005/8/layout/list1"/>
    <dgm:cxn modelId="{7F257E77-180D-4035-AB1A-36E147767DC4}" srcId="{14CA0A2C-9472-4FEF-836C-9788B9F3F591}" destId="{191FB02D-C9D6-4DA2-A020-D6F9ACED80FF}" srcOrd="0" destOrd="0" parTransId="{8540FD7F-8A40-46E9-AAFC-CECECCAC28AD}" sibTransId="{DDC0225B-FD7C-4D6C-89A8-107844342697}"/>
    <dgm:cxn modelId="{12DBE338-54C2-40A1-8701-1A5A5CD55ACC}" type="presOf" srcId="{5A630582-589C-4E8D-8429-2A434A757FF8}" destId="{6CEB8B27-F328-4CE8-97FF-4EE11A9D5A40}" srcOrd="1" destOrd="0" presId="urn:microsoft.com/office/officeart/2005/8/layout/list1"/>
    <dgm:cxn modelId="{E21179B7-19AE-4394-9B27-7BF6A4364D72}" type="presParOf" srcId="{9CC7497E-5802-4A31-8F71-8201E5FE7A39}" destId="{D367D42A-D8D5-42FE-8602-F8DAAA669737}" srcOrd="0" destOrd="0" presId="urn:microsoft.com/office/officeart/2005/8/layout/list1"/>
    <dgm:cxn modelId="{F0051D7A-A45D-484F-B0E6-667FBC634F44}" type="presParOf" srcId="{D367D42A-D8D5-42FE-8602-F8DAAA669737}" destId="{C710D3AC-CDF7-4475-8EC3-FE1A1D9A71C5}" srcOrd="0" destOrd="0" presId="urn:microsoft.com/office/officeart/2005/8/layout/list1"/>
    <dgm:cxn modelId="{25F85DE7-B30D-402D-BD64-3259DFC22A80}" type="presParOf" srcId="{D367D42A-D8D5-42FE-8602-F8DAAA669737}" destId="{B0EC77D2-EBEA-4684-B4B2-A3D85C0ECADA}" srcOrd="1" destOrd="0" presId="urn:microsoft.com/office/officeart/2005/8/layout/list1"/>
    <dgm:cxn modelId="{1E53E80E-5AE2-4E07-85B0-831B9D07A505}" type="presParOf" srcId="{9CC7497E-5802-4A31-8F71-8201E5FE7A39}" destId="{68AD82D2-84D2-4B4E-8F7A-8D4E2C687E0B}" srcOrd="1" destOrd="0" presId="urn:microsoft.com/office/officeart/2005/8/layout/list1"/>
    <dgm:cxn modelId="{36666E89-097A-4490-A785-606057106577}" type="presParOf" srcId="{9CC7497E-5802-4A31-8F71-8201E5FE7A39}" destId="{AEC12650-2A2F-4F4B-9359-A8A6AE74D501}" srcOrd="2" destOrd="0" presId="urn:microsoft.com/office/officeart/2005/8/layout/list1"/>
    <dgm:cxn modelId="{A441BF99-9D0C-4B0B-9BC3-D45EE12CB7B0}" type="presParOf" srcId="{9CC7497E-5802-4A31-8F71-8201E5FE7A39}" destId="{45CC70BB-E141-46DD-B5D0-0862C070FB55}" srcOrd="3" destOrd="0" presId="urn:microsoft.com/office/officeart/2005/8/layout/list1"/>
    <dgm:cxn modelId="{936D0AF9-B709-4806-B315-6CF08A37C59A}" type="presParOf" srcId="{9CC7497E-5802-4A31-8F71-8201E5FE7A39}" destId="{A4A2A197-41F3-417B-BEA3-51BE19090437}" srcOrd="4" destOrd="0" presId="urn:microsoft.com/office/officeart/2005/8/layout/list1"/>
    <dgm:cxn modelId="{17BB100E-1E34-4B3B-A804-859C316D2EFF}" type="presParOf" srcId="{A4A2A197-41F3-417B-BEA3-51BE19090437}" destId="{22CDD940-DB5C-4B06-955D-1AAA38E218E5}" srcOrd="0" destOrd="0" presId="urn:microsoft.com/office/officeart/2005/8/layout/list1"/>
    <dgm:cxn modelId="{F0D31BB8-DAEE-4900-843E-0E4DDECF3BCD}" type="presParOf" srcId="{A4A2A197-41F3-417B-BEA3-51BE19090437}" destId="{6CEB8B27-F328-4CE8-97FF-4EE11A9D5A40}" srcOrd="1" destOrd="0" presId="urn:microsoft.com/office/officeart/2005/8/layout/list1"/>
    <dgm:cxn modelId="{41C40B06-69F5-4D55-8C0C-189ECCD1E5F2}" type="presParOf" srcId="{9CC7497E-5802-4A31-8F71-8201E5FE7A39}" destId="{0F68158A-707F-4888-8BEE-6972DF376052}" srcOrd="5" destOrd="0" presId="urn:microsoft.com/office/officeart/2005/8/layout/list1"/>
    <dgm:cxn modelId="{E3BE19F8-9BEE-4505-9993-CE1FA254D854}" type="presParOf" srcId="{9CC7497E-5802-4A31-8F71-8201E5FE7A39}" destId="{EF616A94-776F-482A-81AC-F544E76EBB94}" srcOrd="6" destOrd="0" presId="urn:microsoft.com/office/officeart/2005/8/layout/list1"/>
    <dgm:cxn modelId="{BCD04AA8-440F-4287-87F4-691A5ECBADA0}" type="presParOf" srcId="{9CC7497E-5802-4A31-8F71-8201E5FE7A39}" destId="{0A1E477F-0692-4C0C-9315-859583F6B9D6}" srcOrd="7" destOrd="0" presId="urn:microsoft.com/office/officeart/2005/8/layout/list1"/>
    <dgm:cxn modelId="{018A69B1-DED1-4420-8B5B-E5C23B22774E}" type="presParOf" srcId="{9CC7497E-5802-4A31-8F71-8201E5FE7A39}" destId="{660DFF66-3BAF-4FB0-B097-3FD6CE9C02CC}" srcOrd="8" destOrd="0" presId="urn:microsoft.com/office/officeart/2005/8/layout/list1"/>
    <dgm:cxn modelId="{442DC8EE-3A6D-4D0A-9FFA-0A61AA54CC4F}" type="presParOf" srcId="{660DFF66-3BAF-4FB0-B097-3FD6CE9C02CC}" destId="{4FCBCBAA-699B-4A27-B815-C9C126A404BB}" srcOrd="0" destOrd="0" presId="urn:microsoft.com/office/officeart/2005/8/layout/list1"/>
    <dgm:cxn modelId="{BA079DE0-6885-4947-8A5A-6EFA6674CBA1}" type="presParOf" srcId="{660DFF66-3BAF-4FB0-B097-3FD6CE9C02CC}" destId="{FC0B3963-4AE4-4080-AF44-B07895F08E3F}" srcOrd="1" destOrd="0" presId="urn:microsoft.com/office/officeart/2005/8/layout/list1"/>
    <dgm:cxn modelId="{D7DB1E77-3731-478D-B953-115E55B0910F}" type="presParOf" srcId="{9CC7497E-5802-4A31-8F71-8201E5FE7A39}" destId="{A86B4A17-3026-4EDC-9B0F-B526A10A0CDD}" srcOrd="9" destOrd="0" presId="urn:microsoft.com/office/officeart/2005/8/layout/list1"/>
    <dgm:cxn modelId="{D54CC02F-0DCF-4930-AD80-AF49C96A88CB}" type="presParOf" srcId="{9CC7497E-5802-4A31-8F71-8201E5FE7A39}" destId="{86BB0AFD-DCF3-46FA-87E6-8DDE0580E3A9}" srcOrd="10"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42C6B-A402-4F0E-BAF1-AE3700899FFA}">
      <dsp:nvSpPr>
        <dsp:cNvPr id="0" name=""/>
        <dsp:cNvSpPr/>
      </dsp:nvSpPr>
      <dsp:spPr>
        <a:xfrm>
          <a:off x="1119187" y="577909"/>
          <a:ext cx="783902" cy="523565"/>
        </a:xfrm>
        <a:custGeom>
          <a:avLst/>
          <a:gdLst/>
          <a:ahLst/>
          <a:cxnLst/>
          <a:rect l="0" t="0" r="0" b="0"/>
          <a:pathLst>
            <a:path>
              <a:moveTo>
                <a:pt x="0" y="0"/>
              </a:moveTo>
              <a:lnTo>
                <a:pt x="0" y="356794"/>
              </a:lnTo>
              <a:lnTo>
                <a:pt x="783902" y="356794"/>
              </a:lnTo>
              <a:lnTo>
                <a:pt x="783902" y="523565"/>
              </a:lnTo>
            </a:path>
          </a:pathLst>
        </a:custGeom>
        <a:noFill/>
        <a:ln w="15875" cap="flat" cmpd="sng" algn="ctr">
          <a:solidFill>
            <a:schemeClr val="accent2">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7F94023-0E81-4CBC-BDE6-A4BDAFA2F61C}">
      <dsp:nvSpPr>
        <dsp:cNvPr id="0" name=""/>
        <dsp:cNvSpPr/>
      </dsp:nvSpPr>
      <dsp:spPr>
        <a:xfrm>
          <a:off x="1073467" y="577909"/>
          <a:ext cx="91440" cy="523565"/>
        </a:xfrm>
        <a:custGeom>
          <a:avLst/>
          <a:gdLst/>
          <a:ahLst/>
          <a:cxnLst/>
          <a:rect l="0" t="0" r="0" b="0"/>
          <a:pathLst>
            <a:path>
              <a:moveTo>
                <a:pt x="45720" y="0"/>
              </a:moveTo>
              <a:lnTo>
                <a:pt x="45720" y="356794"/>
              </a:lnTo>
              <a:lnTo>
                <a:pt x="54523" y="356794"/>
              </a:lnTo>
              <a:lnTo>
                <a:pt x="54523" y="523565"/>
              </a:lnTo>
            </a:path>
          </a:pathLst>
        </a:custGeom>
        <a:noFill/>
        <a:ln w="15875" cap="flat" cmpd="sng" algn="ctr">
          <a:solidFill>
            <a:schemeClr val="accent2">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AEA805F-D571-477F-8D19-9DAEC31723E9}">
      <dsp:nvSpPr>
        <dsp:cNvPr id="0" name=""/>
        <dsp:cNvSpPr/>
      </dsp:nvSpPr>
      <dsp:spPr>
        <a:xfrm>
          <a:off x="344087" y="577909"/>
          <a:ext cx="775099" cy="523565"/>
        </a:xfrm>
        <a:custGeom>
          <a:avLst/>
          <a:gdLst/>
          <a:ahLst/>
          <a:cxnLst/>
          <a:rect l="0" t="0" r="0" b="0"/>
          <a:pathLst>
            <a:path>
              <a:moveTo>
                <a:pt x="775099" y="0"/>
              </a:moveTo>
              <a:lnTo>
                <a:pt x="775099" y="356794"/>
              </a:lnTo>
              <a:lnTo>
                <a:pt x="0" y="356794"/>
              </a:lnTo>
              <a:lnTo>
                <a:pt x="0" y="523565"/>
              </a:lnTo>
            </a:path>
          </a:pathLst>
        </a:custGeom>
        <a:noFill/>
        <a:ln w="15875" cap="flat" cmpd="sng" algn="ctr">
          <a:solidFill>
            <a:schemeClr val="accent2">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4AAA6CA-DAF8-4167-ABA1-9EFD081FC14E}">
      <dsp:nvSpPr>
        <dsp:cNvPr id="0" name=""/>
        <dsp:cNvSpPr/>
      </dsp:nvSpPr>
      <dsp:spPr>
        <a:xfrm>
          <a:off x="227923" y="633"/>
          <a:ext cx="1782528" cy="577275"/>
        </a:xfrm>
        <a:prstGeom prst="roundRect">
          <a:avLst>
            <a:gd name="adj" fmla="val 10000"/>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0B61FE9-4998-4E0D-AD7A-8F510B26F58A}">
      <dsp:nvSpPr>
        <dsp:cNvPr id="0" name=""/>
        <dsp:cNvSpPr/>
      </dsp:nvSpPr>
      <dsp:spPr>
        <a:xfrm>
          <a:off x="427948" y="190657"/>
          <a:ext cx="1782528" cy="5772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2700" dir="5400000" algn="ctr" rotWithShape="0">
            <a:srgbClr val="000000">
              <a:alpha val="5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zh-CN" sz="1700" b="1" kern="1200" dirty="0" smtClean="0">
              <a:latin typeface="+mj-ea"/>
              <a:ea typeface="+mj-ea"/>
            </a:rPr>
            <a:t>数据库结构设计</a:t>
          </a:r>
          <a:endParaRPr lang="zh-CN" altLang="en-US" sz="1700" kern="1200" dirty="0">
            <a:latin typeface="+mj-ea"/>
            <a:ea typeface="+mj-ea"/>
          </a:endParaRPr>
        </a:p>
      </dsp:txBody>
      <dsp:txXfrm>
        <a:off x="444856" y="207565"/>
        <a:ext cx="1748712" cy="543459"/>
      </dsp:txXfrm>
    </dsp:sp>
    <dsp:sp modelId="{0EBA5795-3D3C-4A0D-9180-F1A53B6F78B8}">
      <dsp:nvSpPr>
        <dsp:cNvPr id="0" name=""/>
        <dsp:cNvSpPr/>
      </dsp:nvSpPr>
      <dsp:spPr>
        <a:xfrm>
          <a:off x="150320" y="1101474"/>
          <a:ext cx="387534" cy="2347272"/>
        </a:xfrm>
        <a:prstGeom prst="roundRect">
          <a:avLst>
            <a:gd name="adj" fmla="val 10000"/>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0F3ADCB2-701A-4880-B89A-22BC91A02216}">
      <dsp:nvSpPr>
        <dsp:cNvPr id="0" name=""/>
        <dsp:cNvSpPr/>
      </dsp:nvSpPr>
      <dsp:spPr>
        <a:xfrm>
          <a:off x="350345" y="1291498"/>
          <a:ext cx="387534" cy="234727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12700" dir="5400000" algn="ctr" rotWithShape="0">
            <a:srgbClr val="000000">
              <a:alpha val="5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zh-CN" sz="1700" kern="1200" dirty="0" smtClean="0">
              <a:latin typeface="+mj-ea"/>
              <a:ea typeface="+mj-ea"/>
            </a:rPr>
            <a:t>概念结构设计</a:t>
          </a:r>
          <a:endParaRPr lang="zh-CN" altLang="en-US" sz="1700" kern="1200" dirty="0">
            <a:latin typeface="+mj-ea"/>
            <a:ea typeface="+mj-ea"/>
          </a:endParaRPr>
        </a:p>
      </dsp:txBody>
      <dsp:txXfrm>
        <a:off x="361695" y="1302848"/>
        <a:ext cx="364834" cy="2324572"/>
      </dsp:txXfrm>
    </dsp:sp>
    <dsp:sp modelId="{3CB52251-0C2C-4179-A56B-9D2BD87A3C52}">
      <dsp:nvSpPr>
        <dsp:cNvPr id="0" name=""/>
        <dsp:cNvSpPr/>
      </dsp:nvSpPr>
      <dsp:spPr>
        <a:xfrm>
          <a:off x="937904" y="1101474"/>
          <a:ext cx="380171" cy="2347272"/>
        </a:xfrm>
        <a:prstGeom prst="roundRect">
          <a:avLst>
            <a:gd name="adj" fmla="val 10000"/>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EBF56F70-6585-465D-BD72-03323D6D8220}">
      <dsp:nvSpPr>
        <dsp:cNvPr id="0" name=""/>
        <dsp:cNvSpPr/>
      </dsp:nvSpPr>
      <dsp:spPr>
        <a:xfrm>
          <a:off x="1137929" y="1291498"/>
          <a:ext cx="380171" cy="234727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12700" dir="5400000" algn="ctr" rotWithShape="0">
            <a:srgbClr val="000000">
              <a:alpha val="5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zh-CN" sz="1700" kern="1200" dirty="0" smtClean="0">
              <a:latin typeface="+mj-ea"/>
              <a:ea typeface="+mj-ea"/>
            </a:rPr>
            <a:t>逻辑结构设计</a:t>
          </a:r>
          <a:endParaRPr lang="zh-CN" altLang="en-US" sz="1700" kern="1200" dirty="0">
            <a:latin typeface="+mj-ea"/>
            <a:ea typeface="+mj-ea"/>
          </a:endParaRPr>
        </a:p>
      </dsp:txBody>
      <dsp:txXfrm>
        <a:off x="1149064" y="1302633"/>
        <a:ext cx="357901" cy="2325002"/>
      </dsp:txXfrm>
    </dsp:sp>
    <dsp:sp modelId="{2155B96F-1F04-463F-A143-0F749EF312AB}">
      <dsp:nvSpPr>
        <dsp:cNvPr id="0" name=""/>
        <dsp:cNvSpPr/>
      </dsp:nvSpPr>
      <dsp:spPr>
        <a:xfrm>
          <a:off x="1718126" y="1101474"/>
          <a:ext cx="369928" cy="2347272"/>
        </a:xfrm>
        <a:prstGeom prst="roundRect">
          <a:avLst>
            <a:gd name="adj" fmla="val 10000"/>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0E8DF5AF-353D-4CE3-A8EB-85791C69B057}">
      <dsp:nvSpPr>
        <dsp:cNvPr id="0" name=""/>
        <dsp:cNvSpPr/>
      </dsp:nvSpPr>
      <dsp:spPr>
        <a:xfrm>
          <a:off x="1918151" y="1291498"/>
          <a:ext cx="369928" cy="2347272"/>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12700" dir="5400000" algn="ctr" rotWithShape="0">
            <a:srgbClr val="000000">
              <a:alpha val="5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zh-CN" sz="1700" kern="1200" dirty="0" smtClean="0">
              <a:latin typeface="+mj-ea"/>
              <a:ea typeface="+mj-ea"/>
            </a:rPr>
            <a:t>物理结构设计</a:t>
          </a:r>
          <a:endParaRPr lang="zh-CN" altLang="en-US" sz="1700" kern="1200" dirty="0">
            <a:latin typeface="+mj-ea"/>
            <a:ea typeface="+mj-ea"/>
          </a:endParaRPr>
        </a:p>
      </dsp:txBody>
      <dsp:txXfrm>
        <a:off x="1928986" y="1302333"/>
        <a:ext cx="348258" cy="23256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C12650-2A2F-4F4B-9359-A8A6AE74D501}">
      <dsp:nvSpPr>
        <dsp:cNvPr id="0" name=""/>
        <dsp:cNvSpPr/>
      </dsp:nvSpPr>
      <dsp:spPr>
        <a:xfrm>
          <a:off x="0" y="302624"/>
          <a:ext cx="5791200" cy="1015875"/>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12700" dir="5400000" algn="ctr" rotWithShape="0">
            <a:srgbClr val="000000">
              <a:alpha val="5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49461" tIns="312420" rIns="449461" bIns="106680" numCol="1" spcCol="1270" anchor="t" anchorCtr="0">
          <a:noAutofit/>
        </a:bodyPr>
        <a:lstStyle/>
        <a:p>
          <a:pPr marL="114300" lvl="1" indent="-114300" algn="l" defTabSz="666750">
            <a:lnSpc>
              <a:spcPct val="90000"/>
            </a:lnSpc>
            <a:spcBef>
              <a:spcPct val="0"/>
            </a:spcBef>
            <a:spcAft>
              <a:spcPct val="15000"/>
            </a:spcAft>
            <a:buChar char="••"/>
          </a:pPr>
          <a:r>
            <a:rPr lang="zh-CN" altLang="zh-CN" sz="1500" kern="1200" smtClean="0">
              <a:latin typeface="+mj-ea"/>
              <a:ea typeface="+mj-ea"/>
            </a:rPr>
            <a:t>是系统中各种数据模型的共同基础，它描述了系统最基础的数据结构，独立于特定的数据库系统。 </a:t>
          </a:r>
          <a:endParaRPr lang="zh-CN" altLang="en-US" sz="1500" kern="1200">
            <a:latin typeface="+mj-ea"/>
            <a:ea typeface="+mj-ea"/>
          </a:endParaRPr>
        </a:p>
      </dsp:txBody>
      <dsp:txXfrm>
        <a:off x="0" y="302624"/>
        <a:ext cx="5791200" cy="1015875"/>
      </dsp:txXfrm>
    </dsp:sp>
    <dsp:sp modelId="{B0EC77D2-EBEA-4684-B4B2-A3D85C0ECADA}">
      <dsp:nvSpPr>
        <dsp:cNvPr id="0" name=""/>
        <dsp:cNvSpPr/>
      </dsp:nvSpPr>
      <dsp:spPr>
        <a:xfrm>
          <a:off x="289560" y="81224"/>
          <a:ext cx="4053840" cy="442800"/>
        </a:xfrm>
        <a:prstGeom prst="roundRect">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3226" tIns="0" rIns="153226" bIns="0" numCol="1" spcCol="1270" anchor="ctr" anchorCtr="0">
          <a:noAutofit/>
        </a:bodyPr>
        <a:lstStyle/>
        <a:p>
          <a:pPr lvl="0" algn="l" defTabSz="666750">
            <a:lnSpc>
              <a:spcPct val="90000"/>
            </a:lnSpc>
            <a:spcBef>
              <a:spcPct val="0"/>
            </a:spcBef>
            <a:spcAft>
              <a:spcPct val="35000"/>
            </a:spcAft>
          </a:pPr>
          <a:r>
            <a:rPr lang="zh-CN" altLang="zh-CN" sz="1500" b="1" kern="1200" dirty="0" smtClean="0">
              <a:effectLst>
                <a:outerShdw blurRad="38100" dist="38100" dir="2700000" algn="tl">
                  <a:srgbClr val="000000">
                    <a:alpha val="43137"/>
                  </a:srgbClr>
                </a:outerShdw>
              </a:effectLst>
              <a:latin typeface="+mj-ea"/>
              <a:ea typeface="+mj-ea"/>
            </a:rPr>
            <a:t>数据库的概念结构</a:t>
          </a:r>
          <a:endParaRPr lang="zh-CN" altLang="en-US" sz="1500" b="1" kern="1200" dirty="0">
            <a:effectLst>
              <a:outerShdw blurRad="38100" dist="38100" dir="2700000" algn="tl">
                <a:srgbClr val="000000">
                  <a:alpha val="43137"/>
                </a:srgbClr>
              </a:outerShdw>
            </a:effectLst>
            <a:latin typeface="+mj-ea"/>
            <a:ea typeface="+mj-ea"/>
          </a:endParaRPr>
        </a:p>
      </dsp:txBody>
      <dsp:txXfrm>
        <a:off x="311176" y="102840"/>
        <a:ext cx="4010608" cy="399568"/>
      </dsp:txXfrm>
    </dsp:sp>
    <dsp:sp modelId="{EF616A94-776F-482A-81AC-F544E76EBB94}">
      <dsp:nvSpPr>
        <dsp:cNvPr id="0" name=""/>
        <dsp:cNvSpPr/>
      </dsp:nvSpPr>
      <dsp:spPr>
        <a:xfrm>
          <a:off x="0" y="1620900"/>
          <a:ext cx="5791200" cy="1015875"/>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12700" dir="5400000" algn="ctr" rotWithShape="0">
            <a:srgbClr val="000000">
              <a:alpha val="5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49461" tIns="312420" rIns="449461" bIns="106680" numCol="1" spcCol="1270" anchor="t" anchorCtr="0">
          <a:noAutofit/>
        </a:bodyPr>
        <a:lstStyle/>
        <a:p>
          <a:pPr marL="114300" lvl="1" indent="-114300" algn="l" defTabSz="666750">
            <a:lnSpc>
              <a:spcPct val="90000"/>
            </a:lnSpc>
            <a:spcBef>
              <a:spcPct val="0"/>
            </a:spcBef>
            <a:spcAft>
              <a:spcPct val="15000"/>
            </a:spcAft>
            <a:buChar char="••"/>
          </a:pPr>
          <a:r>
            <a:rPr lang="zh-CN" altLang="zh-CN" sz="1500" kern="1200" smtClean="0">
              <a:latin typeface="+mj-ea"/>
              <a:ea typeface="+mj-ea"/>
            </a:rPr>
            <a:t>提供了比较接近数据库内部构造的逻辑描述，它能够为数据库的物理结构创建提供便利。</a:t>
          </a:r>
          <a:endParaRPr lang="zh-CN" altLang="en-US" sz="1500" kern="1200">
            <a:latin typeface="+mj-ea"/>
            <a:ea typeface="+mj-ea"/>
          </a:endParaRPr>
        </a:p>
      </dsp:txBody>
      <dsp:txXfrm>
        <a:off x="0" y="1620900"/>
        <a:ext cx="5791200" cy="1015875"/>
      </dsp:txXfrm>
    </dsp:sp>
    <dsp:sp modelId="{6CEB8B27-F328-4CE8-97FF-4EE11A9D5A40}">
      <dsp:nvSpPr>
        <dsp:cNvPr id="0" name=""/>
        <dsp:cNvSpPr/>
      </dsp:nvSpPr>
      <dsp:spPr>
        <a:xfrm>
          <a:off x="289560" y="1399500"/>
          <a:ext cx="4053840" cy="442800"/>
        </a:xfrm>
        <a:prstGeom prst="roundRect">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3226" tIns="0" rIns="153226" bIns="0" numCol="1" spcCol="1270" anchor="ctr" anchorCtr="0">
          <a:noAutofit/>
        </a:bodyPr>
        <a:lstStyle/>
        <a:p>
          <a:pPr lvl="0" algn="l" defTabSz="666750">
            <a:lnSpc>
              <a:spcPct val="90000"/>
            </a:lnSpc>
            <a:spcBef>
              <a:spcPct val="0"/>
            </a:spcBef>
            <a:spcAft>
              <a:spcPct val="35000"/>
            </a:spcAft>
          </a:pPr>
          <a:r>
            <a:rPr lang="zh-CN" altLang="zh-CN" sz="1500" b="1" kern="1200" dirty="0" smtClean="0">
              <a:effectLst>
                <a:outerShdw blurRad="38100" dist="38100" dir="2700000" algn="tl">
                  <a:srgbClr val="000000">
                    <a:alpha val="43137"/>
                  </a:srgbClr>
                </a:outerShdw>
              </a:effectLst>
              <a:latin typeface="+mj-ea"/>
              <a:ea typeface="+mj-ea"/>
            </a:rPr>
            <a:t>数据库的逻辑结构</a:t>
          </a:r>
          <a:endParaRPr lang="zh-CN" altLang="en-US" sz="1500" b="1" kern="1200" dirty="0">
            <a:effectLst>
              <a:outerShdw blurRad="38100" dist="38100" dir="2700000" algn="tl">
                <a:srgbClr val="000000">
                  <a:alpha val="43137"/>
                </a:srgbClr>
              </a:outerShdw>
            </a:effectLst>
            <a:latin typeface="+mj-ea"/>
            <a:ea typeface="+mj-ea"/>
          </a:endParaRPr>
        </a:p>
      </dsp:txBody>
      <dsp:txXfrm>
        <a:off x="311176" y="1421116"/>
        <a:ext cx="4010608" cy="399568"/>
      </dsp:txXfrm>
    </dsp:sp>
    <dsp:sp modelId="{86BB0AFD-DCF3-46FA-87E6-8DDE0580E3A9}">
      <dsp:nvSpPr>
        <dsp:cNvPr id="0" name=""/>
        <dsp:cNvSpPr/>
      </dsp:nvSpPr>
      <dsp:spPr>
        <a:xfrm>
          <a:off x="0" y="2939175"/>
          <a:ext cx="5791200" cy="13230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12700" dir="5400000" algn="ctr" rotWithShape="0">
            <a:srgbClr val="000000">
              <a:alpha val="5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49461" tIns="312420" rIns="449461" bIns="106680" numCol="1" spcCol="1270" anchor="t" anchorCtr="0">
          <a:noAutofit/>
        </a:bodyPr>
        <a:lstStyle/>
        <a:p>
          <a:pPr marL="114300" lvl="1" indent="-114300" algn="l" defTabSz="666750">
            <a:lnSpc>
              <a:spcPct val="90000"/>
            </a:lnSpc>
            <a:spcBef>
              <a:spcPct val="0"/>
            </a:spcBef>
            <a:spcAft>
              <a:spcPct val="15000"/>
            </a:spcAft>
            <a:buChar char="••"/>
          </a:pPr>
          <a:r>
            <a:rPr lang="zh-CN" altLang="zh-CN" sz="1500" kern="1200" smtClean="0">
              <a:latin typeface="+mj-ea"/>
              <a:ea typeface="+mj-ea"/>
            </a:rPr>
            <a:t>指数据库的物理数据模型，它包括数据库服务器物理空间上的表、存储过程、字段、视图、触发器、索引等，与特定的数据库系统密切相关。</a:t>
          </a:r>
          <a:endParaRPr lang="zh-CN" altLang="en-US" sz="1500" kern="1200">
            <a:latin typeface="+mj-ea"/>
            <a:ea typeface="+mj-ea"/>
          </a:endParaRPr>
        </a:p>
      </dsp:txBody>
      <dsp:txXfrm>
        <a:off x="0" y="2939175"/>
        <a:ext cx="5791200" cy="1323000"/>
      </dsp:txXfrm>
    </dsp:sp>
    <dsp:sp modelId="{FC0B3963-4AE4-4080-AF44-B07895F08E3F}">
      <dsp:nvSpPr>
        <dsp:cNvPr id="0" name=""/>
        <dsp:cNvSpPr/>
      </dsp:nvSpPr>
      <dsp:spPr>
        <a:xfrm>
          <a:off x="289560" y="2717775"/>
          <a:ext cx="4053840" cy="442800"/>
        </a:xfrm>
        <a:prstGeom prst="roundRect">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3226" tIns="0" rIns="153226" bIns="0" numCol="1" spcCol="1270" anchor="ctr" anchorCtr="0">
          <a:noAutofit/>
        </a:bodyPr>
        <a:lstStyle/>
        <a:p>
          <a:pPr lvl="0" algn="l" defTabSz="666750">
            <a:lnSpc>
              <a:spcPct val="90000"/>
            </a:lnSpc>
            <a:spcBef>
              <a:spcPct val="0"/>
            </a:spcBef>
            <a:spcAft>
              <a:spcPct val="35000"/>
            </a:spcAft>
          </a:pPr>
          <a:r>
            <a:rPr lang="zh-CN" altLang="zh-CN" sz="1500" b="1" kern="1200" dirty="0" smtClean="0">
              <a:effectLst>
                <a:outerShdw blurRad="38100" dist="38100" dir="2700000" algn="tl">
                  <a:srgbClr val="000000">
                    <a:alpha val="43137"/>
                  </a:srgbClr>
                </a:outerShdw>
              </a:effectLst>
              <a:latin typeface="+mj-ea"/>
              <a:ea typeface="+mj-ea"/>
            </a:rPr>
            <a:t>数据库的物理结构</a:t>
          </a:r>
          <a:endParaRPr lang="zh-CN" altLang="en-US" sz="1500" b="1" kern="1200" dirty="0">
            <a:effectLst>
              <a:outerShdw blurRad="38100" dist="38100" dir="2700000" algn="tl">
                <a:srgbClr val="000000">
                  <a:alpha val="43137"/>
                </a:srgbClr>
              </a:outerShdw>
            </a:effectLst>
            <a:latin typeface="+mj-ea"/>
            <a:ea typeface="+mj-ea"/>
          </a:endParaRPr>
        </a:p>
      </dsp:txBody>
      <dsp:txXfrm>
        <a:off x="311176" y="2739391"/>
        <a:ext cx="401060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B55A7A-C502-46B6-855A-4BBB11597EE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8659B1-BC94-4B1F-9D70-551345BF8F3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18A599-32F8-4B61-A0CD-2608407245F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849A97-A90C-496F-AD26-75D9C1389A1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514350" rtl="0" eaLnBrk="1" latinLnBrk="0" hangingPunct="1">
      <a:defRPr sz="675" kern="1200">
        <a:solidFill>
          <a:schemeClr val="tx1"/>
        </a:solidFill>
        <a:latin typeface="+mn-lt"/>
        <a:ea typeface="+mn-ea"/>
        <a:cs typeface="+mn-cs"/>
      </a:defRPr>
    </a:lvl1pPr>
    <a:lvl2pPr marL="257175" algn="l" defTabSz="514350" rtl="0" eaLnBrk="1" latinLnBrk="0" hangingPunct="1">
      <a:defRPr sz="675" kern="1200">
        <a:solidFill>
          <a:schemeClr val="tx1"/>
        </a:solidFill>
        <a:latin typeface="+mn-lt"/>
        <a:ea typeface="+mn-ea"/>
        <a:cs typeface="+mn-cs"/>
      </a:defRPr>
    </a:lvl2pPr>
    <a:lvl3pPr marL="514350" algn="l" defTabSz="514350" rtl="0" eaLnBrk="1" latinLnBrk="0" hangingPunct="1">
      <a:defRPr sz="675" kern="1200">
        <a:solidFill>
          <a:schemeClr val="tx1"/>
        </a:solidFill>
        <a:latin typeface="+mn-lt"/>
        <a:ea typeface="+mn-ea"/>
        <a:cs typeface="+mn-cs"/>
      </a:defRPr>
    </a:lvl3pPr>
    <a:lvl4pPr marL="771525" algn="l" defTabSz="514350" rtl="0" eaLnBrk="1" latinLnBrk="0" hangingPunct="1">
      <a:defRPr sz="675" kern="1200">
        <a:solidFill>
          <a:schemeClr val="tx1"/>
        </a:solidFill>
        <a:latin typeface="+mn-lt"/>
        <a:ea typeface="+mn-ea"/>
        <a:cs typeface="+mn-cs"/>
      </a:defRPr>
    </a:lvl4pPr>
    <a:lvl5pPr marL="1028700" algn="l" defTabSz="514350" rtl="0" eaLnBrk="1" latinLnBrk="0" hangingPunct="1">
      <a:defRPr sz="675" kern="1200">
        <a:solidFill>
          <a:schemeClr val="tx1"/>
        </a:solidFill>
        <a:latin typeface="+mn-lt"/>
        <a:ea typeface="+mn-ea"/>
        <a:cs typeface="+mn-cs"/>
      </a:defRPr>
    </a:lvl5pPr>
    <a:lvl6pPr marL="1285875" algn="l" defTabSz="514350" rtl="0" eaLnBrk="1" latinLnBrk="0" hangingPunct="1">
      <a:defRPr sz="675" kern="1200">
        <a:solidFill>
          <a:schemeClr val="tx1"/>
        </a:solidFill>
        <a:latin typeface="+mn-lt"/>
        <a:ea typeface="+mn-ea"/>
        <a:cs typeface="+mn-cs"/>
      </a:defRPr>
    </a:lvl6pPr>
    <a:lvl7pPr marL="1543050" algn="l" defTabSz="514350" rtl="0" eaLnBrk="1" latinLnBrk="0" hangingPunct="1">
      <a:defRPr sz="675" kern="1200">
        <a:solidFill>
          <a:schemeClr val="tx1"/>
        </a:solidFill>
        <a:latin typeface="+mn-lt"/>
        <a:ea typeface="+mn-ea"/>
        <a:cs typeface="+mn-cs"/>
      </a:defRPr>
    </a:lvl7pPr>
    <a:lvl8pPr marL="1800225" algn="l" defTabSz="514350" rtl="0" eaLnBrk="1" latinLnBrk="0" hangingPunct="1">
      <a:defRPr sz="675" kern="1200">
        <a:solidFill>
          <a:schemeClr val="tx1"/>
        </a:solidFill>
        <a:latin typeface="+mn-lt"/>
        <a:ea typeface="+mn-ea"/>
        <a:cs typeface="+mn-cs"/>
      </a:defRPr>
    </a:lvl8pPr>
    <a:lvl9pPr marL="2057400" algn="l" defTabSz="514350" rtl="0" eaLnBrk="1" latinLnBrk="0" hangingPunct="1">
      <a:defRPr sz="67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baike.sogou.com/lemma/ShowInnerLink.htm?lemmaId=7766757&amp;ss_c=ssc.citiao.link" TargetMode="External"/><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8649C4-DF96-4AB7-8EFA-C60B664AC0E4}"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800" dirty="0" smtClean="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514350" rtl="0" eaLnBrk="1" fontAlgn="auto" latinLnBrk="0" hangingPunct="1">
              <a:lnSpc>
                <a:spcPct val="100000"/>
              </a:lnSpc>
              <a:spcBef>
                <a:spcPts val="0"/>
              </a:spcBef>
              <a:spcAft>
                <a:spcPts val="0"/>
              </a:spcAft>
              <a:buClrTx/>
              <a:buSzTx/>
              <a:buFontTx/>
              <a:buNone/>
              <a:defRPr/>
            </a:pPr>
            <a:r>
              <a:rPr lang="zh-CN" altLang="zh-CN" sz="700" dirty="0" smtClean="0"/>
              <a:t>体系结构是研究系统各部分组成及相互关系的技术学科。每一个建筑物都有体系结构，体系结构就相当于一个系统的整体框架的草图，描述系统组成的骨架。同样，软件系统也具有自己的体系结构。</a:t>
            </a:r>
            <a:endParaRPr lang="en-US" altLang="zh-CN" sz="700" dirty="0" smtClean="0"/>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eaLnBrk="1" hangingPunct="1">
              <a:buFont typeface="Arial" panose="020B0604020202020204" pitchFamily="34" charset="0"/>
              <a:buChar char="•"/>
            </a:pPr>
            <a:r>
              <a:rPr lang="zh-CN" altLang="en-US" sz="1200" b="0" dirty="0">
                <a:latin typeface="华文中宋" panose="02010600040101010101" pitchFamily="2" charset="-122"/>
              </a:rPr>
              <a:t>如建筑行业：厂房、商场、民居、学校的建筑具有不同的体系结构；同是工厂，化工厂与钢厂具有不同的体系结构；同是钢厂，炼钢车间与轧钢车间具有不同的体系结构；</a:t>
            </a:r>
            <a:endParaRPr lang="zh-CN" altLang="en-US" sz="1200" b="0" dirty="0">
              <a:latin typeface="华文中宋" panose="02010600040101010101" pitchFamily="2" charset="-122"/>
            </a:endParaRPr>
          </a:p>
          <a:p>
            <a:pPr marL="171450" indent="-171450" algn="l" eaLnBrk="1" hangingPunct="1">
              <a:buFont typeface="Arial" panose="020B0604020202020204" pitchFamily="34" charset="0"/>
              <a:buChar char="•"/>
            </a:pPr>
            <a:r>
              <a:rPr lang="zh-CN" altLang="en-US" sz="1200" b="0" dirty="0">
                <a:latin typeface="华文中宋" panose="02010600040101010101" pitchFamily="2" charset="-122"/>
              </a:rPr>
              <a:t>如制造行业：汽车、飞机、轮船具有不同的体系结构；同是汽车，轿车与卡车具有不同的体系结构；同是轿车，混合动力与燃油动力具有不同的体系结构</a:t>
            </a:r>
            <a:endParaRPr lang="zh-CN" altLang="en-US" sz="1200" b="0" dirty="0">
              <a:latin typeface="华文中宋" panose="0201060004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0000"/>
              </a:lnSpc>
            </a:pPr>
            <a:r>
              <a:rPr lang="zh-CN" altLang="en-US" b="1" dirty="0" smtClean="0">
                <a:solidFill>
                  <a:srgbClr val="FF0000"/>
                </a:solidFill>
              </a:rPr>
              <a:t>软件的体系结构</a:t>
            </a:r>
            <a:r>
              <a:rPr lang="zh-CN" altLang="en-US" dirty="0" smtClean="0"/>
              <a:t>（软件架构，</a:t>
            </a:r>
            <a:r>
              <a:rPr lang="en-US" altLang="zh-CN" dirty="0" smtClean="0"/>
              <a:t>software architecture</a:t>
            </a:r>
            <a:r>
              <a:rPr lang="zh-CN" altLang="en-US" dirty="0" smtClean="0"/>
              <a:t>），是软件系统的基础组织，主要包含系统中各个构件，构件之间与环境的关系，以及指导其设计和演化的原则。软件体系结构相当于一个建筑的平面图，描绘了房间的整体布局，包括房间的大小、形状、关系、门窗等。</a:t>
            </a:r>
            <a:endParaRPr lang="en-US" altLang="zh-CN" dirty="0" smtClean="0"/>
          </a:p>
          <a:p>
            <a:pPr>
              <a:lnSpc>
                <a:spcPct val="110000"/>
              </a:lnSpc>
            </a:pPr>
            <a:r>
              <a:rPr lang="zh-CN" altLang="en-US" dirty="0" smtClean="0"/>
              <a:t>正如每种建筑有不同的风格一样，构造软件也有一定的体系结构风格，它包括模块及接口、模块连接的约束等。</a:t>
            </a:r>
            <a:endParaRPr lang="en-US" altLang="zh-CN" dirty="0" smtClean="0"/>
          </a:p>
          <a:p>
            <a:pPr>
              <a:lnSpc>
                <a:spcPct val="110000"/>
              </a:lnSpc>
            </a:pPr>
            <a:endParaRPr lang="zh-CN" altLang="en-US" dirty="0" smtClean="0"/>
          </a:p>
          <a:p>
            <a:pPr marL="171450" indent="-171450" algn="l" eaLnBrk="1" hangingPunct="1">
              <a:buFont typeface="Arial" panose="020B0604020202020204" pitchFamily="34" charset="0"/>
              <a:buChar char="•"/>
            </a:pPr>
            <a:r>
              <a:rPr lang="zh-CN" altLang="en-US" sz="800" b="0" dirty="0" smtClean="0">
                <a:latin typeface="华文中宋" panose="02010600040101010101" pitchFamily="2" charset="-122"/>
              </a:rPr>
              <a:t>如建筑行业：厂房、商场、民居、学校的建筑具有不同的体系结构；同是工厂，化工厂与钢厂具有不同的体系结构；同是钢厂，炼钢车间与轧钢车间具有不同的体系结构；</a:t>
            </a:r>
            <a:endParaRPr lang="zh-CN" altLang="en-US" sz="800" b="0" dirty="0" smtClean="0">
              <a:latin typeface="华文中宋" panose="02010600040101010101" pitchFamily="2" charset="-122"/>
            </a:endParaRPr>
          </a:p>
          <a:p>
            <a:pPr marL="171450" indent="-171450" algn="l" eaLnBrk="1" hangingPunct="1">
              <a:buFont typeface="Arial" panose="020B0604020202020204" pitchFamily="34" charset="0"/>
              <a:buChar char="•"/>
            </a:pPr>
            <a:r>
              <a:rPr lang="zh-CN" altLang="en-US" sz="800" b="0" dirty="0" smtClean="0">
                <a:latin typeface="华文中宋" panose="02010600040101010101" pitchFamily="2" charset="-122"/>
              </a:rPr>
              <a:t>如制造行业：汽车、飞机、轮船具有不同的体系结构；同是汽车，轿车与卡车具有不同的体系结构；同是轿车，混合动力与燃油动力具有不同的体系结构</a:t>
            </a:r>
            <a:endParaRPr lang="zh-CN" altLang="en-US" sz="800" b="0" dirty="0" smtClean="0">
              <a:latin typeface="华文中宋" panose="02010600040101010101" pitchFamily="2" charset="-122"/>
            </a:endParaRPr>
          </a:p>
          <a:p>
            <a:endParaRPr lang="zh-CN" altLang="en-US" dirty="0" smtClean="0"/>
          </a:p>
          <a:p>
            <a:r>
              <a:rPr lang="zh-CN" altLang="zh-CN" sz="700" dirty="0" smtClean="0"/>
              <a:t>软件体系结构对于一个软件系统具有至关重要的作用，它的好坏直接决定软件系统是否能合理高效地运行。</a:t>
            </a:r>
            <a:endParaRPr lang="en-US" altLang="zh-CN" sz="700" dirty="0" smtClean="0"/>
          </a:p>
          <a:p>
            <a:r>
              <a:rPr lang="zh-CN" altLang="zh-CN" sz="700" dirty="0" smtClean="0"/>
              <a:t>可以说，软件体系结构既决定系统的框架和主体结构，又决定系统的基本功能及某些细节特征。软件体系结构是构建计算机软件实践的基础。</a:t>
            </a:r>
            <a:endParaRPr lang="zh-CN" altLang="zh-CN" sz="700"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spcBef>
                <a:spcPct val="50000"/>
              </a:spcBef>
              <a:defRPr/>
            </a:pPr>
            <a:r>
              <a:rPr lang="zh-CN" altLang="en-US" sz="1200" b="0" dirty="0">
                <a:solidFill>
                  <a:srgbClr val="FF0000"/>
                </a:solidFill>
                <a:latin typeface="+mn-ea"/>
                <a:ea typeface="+mn-ea"/>
              </a:rPr>
              <a:t>组件是具有独立功能的软件单元，它们通过相关的类和文件封装成一定粒度的可供装配的代码模块，供系统组装。</a:t>
            </a:r>
            <a:endParaRPr lang="en-US" altLang="zh-CN" sz="1200" b="0" dirty="0">
              <a:solidFill>
                <a:srgbClr val="FF0000"/>
              </a:solidFill>
              <a:latin typeface="+mn-ea"/>
              <a:ea typeface="+mn-ea"/>
            </a:endParaRPr>
          </a:p>
          <a:p>
            <a:pPr marL="628650" lvl="1" indent="-171450" algn="l">
              <a:spcBef>
                <a:spcPct val="50000"/>
              </a:spcBef>
              <a:buFont typeface="Arial" panose="020B0604020202020204" pitchFamily="34" charset="0"/>
              <a:buChar char="•"/>
              <a:defRPr/>
            </a:pPr>
            <a:r>
              <a:rPr lang="zh-CN" altLang="en-US" sz="1200" b="0" dirty="0">
                <a:latin typeface="Arial" panose="020B0604020202020204" pitchFamily="34" charset="0"/>
              </a:rPr>
              <a:t>结构化使软件的结构应用模块来构成；</a:t>
            </a:r>
            <a:endParaRPr lang="en-US" altLang="zh-CN" sz="1200" b="0" dirty="0">
              <a:latin typeface="Arial" panose="020B0604020202020204" pitchFamily="34" charset="0"/>
            </a:endParaRPr>
          </a:p>
          <a:p>
            <a:pPr marL="628650" lvl="1" indent="-171450" algn="l">
              <a:spcBef>
                <a:spcPct val="50000"/>
              </a:spcBef>
              <a:buFont typeface="Arial" panose="020B0604020202020204" pitchFamily="34" charset="0"/>
              <a:buChar char="•"/>
              <a:defRPr/>
            </a:pPr>
            <a:r>
              <a:rPr lang="zh-CN" altLang="en-US" sz="1200" b="0" dirty="0">
                <a:latin typeface="Arial" panose="020B0604020202020204" pitchFamily="34" charset="0"/>
              </a:rPr>
              <a:t>对象化使软件的结构按客观存在组织；</a:t>
            </a:r>
            <a:endParaRPr lang="en-US" altLang="zh-CN" sz="1200" b="0" dirty="0">
              <a:latin typeface="Arial" panose="020B0604020202020204" pitchFamily="34" charset="0"/>
            </a:endParaRPr>
          </a:p>
          <a:p>
            <a:pPr marL="628650" lvl="1" indent="-171450" algn="l">
              <a:spcBef>
                <a:spcPct val="50000"/>
              </a:spcBef>
              <a:buFont typeface="Arial" panose="020B0604020202020204" pitchFamily="34" charset="0"/>
              <a:buChar char="•"/>
              <a:defRPr/>
            </a:pPr>
            <a:r>
              <a:rPr lang="zh-CN" altLang="en-US" sz="1200" b="0" dirty="0">
                <a:latin typeface="Arial" panose="020B0604020202020204" pitchFamily="34" charset="0"/>
              </a:rPr>
              <a:t>组件化使软件的构成进入到组装模式；</a:t>
            </a:r>
            <a:endParaRPr lang="zh-CN" altLang="en-US" sz="1200" b="0" dirty="0">
              <a:latin typeface="Arial" panose="020B0604020202020204" pitchFamily="34" charset="0"/>
            </a:endParaRPr>
          </a:p>
          <a:p>
            <a:pPr marL="171450" indent="-171450" algn="l" eaLnBrk="1" hangingPunct="1">
              <a:spcBef>
                <a:spcPct val="50000"/>
              </a:spcBef>
              <a:buFont typeface="Arial" panose="020B0604020202020204" pitchFamily="34" charset="0"/>
              <a:buChar char="•"/>
            </a:pPr>
            <a:r>
              <a:rPr lang="zh-CN" altLang="en-US" sz="1200" dirty="0">
                <a:latin typeface="华文中宋" panose="02010600040101010101" pitchFamily="2" charset="-122"/>
                <a:ea typeface="华文中宋" panose="02010600040101010101" pitchFamily="2" charset="-122"/>
              </a:rPr>
              <a:t>组件起源于早期的应用程序接口</a:t>
            </a:r>
            <a:r>
              <a:rPr lang="en-US" altLang="zh-CN" sz="1200" dirty="0">
                <a:latin typeface="华文中宋" panose="02010600040101010101" pitchFamily="2" charset="-122"/>
                <a:ea typeface="华文中宋" panose="02010600040101010101" pitchFamily="2" charset="-122"/>
              </a:rPr>
              <a:t>API(</a:t>
            </a:r>
            <a:r>
              <a:rPr lang="en-US" altLang="zh-CN" sz="1200" b="1" dirty="0">
                <a:latin typeface="华文中宋" panose="02010600040101010101" pitchFamily="2" charset="-122"/>
                <a:ea typeface="华文中宋" panose="02010600040101010101" pitchFamily="2" charset="-122"/>
              </a:rPr>
              <a:t>Application Programming Interface</a:t>
            </a:r>
            <a:r>
              <a:rPr lang="en-US" altLang="zh-CN" sz="1200" dirty="0">
                <a:latin typeface="华文中宋" panose="02010600040101010101" pitchFamily="2" charset="-122"/>
                <a:ea typeface="华文中宋" panose="02010600040101010101" pitchFamily="2" charset="-122"/>
              </a:rPr>
              <a:t>)</a:t>
            </a:r>
            <a:r>
              <a:rPr lang="zh-CN" altLang="en-US" sz="1200" dirty="0">
                <a:latin typeface="华文中宋" panose="02010600040101010101" pitchFamily="2" charset="-122"/>
                <a:ea typeface="华文中宋" panose="02010600040101010101" pitchFamily="2" charset="-122"/>
              </a:rPr>
              <a:t>。</a:t>
            </a:r>
            <a:r>
              <a:rPr lang="en-US" altLang="zh-CN" sz="1200" dirty="0">
                <a:latin typeface="华文中宋" panose="02010600040101010101" pitchFamily="2" charset="-122"/>
                <a:ea typeface="华文中宋" panose="02010600040101010101" pitchFamily="2" charset="-122"/>
              </a:rPr>
              <a:t>API</a:t>
            </a:r>
            <a:r>
              <a:rPr lang="zh-CN" altLang="en-US" sz="1200" dirty="0">
                <a:latin typeface="华文中宋" panose="02010600040101010101" pitchFamily="2" charset="-122"/>
                <a:ea typeface="华文中宋" panose="02010600040101010101" pitchFamily="2" charset="-122"/>
              </a:rPr>
              <a:t>是与编程语言或操作系统绑定的，通常都是以类库或包的形式提供给应用者。</a:t>
            </a:r>
            <a:endParaRPr lang="en-US" altLang="zh-CN" sz="1200" dirty="0">
              <a:latin typeface="华文中宋" panose="02010600040101010101" pitchFamily="2" charset="-122"/>
              <a:ea typeface="华文中宋" panose="02010600040101010101" pitchFamily="2" charset="-122"/>
            </a:endParaRPr>
          </a:p>
          <a:p>
            <a:pPr marL="171450" indent="-171450" algn="l" eaLnBrk="1" hangingPunct="1">
              <a:spcBef>
                <a:spcPct val="50000"/>
              </a:spcBef>
              <a:buFont typeface="Arial" panose="020B0604020202020204" pitchFamily="34" charset="0"/>
              <a:buChar char="•"/>
            </a:pPr>
            <a:r>
              <a:rPr lang="zh-CN" altLang="en-US" sz="1200" dirty="0">
                <a:latin typeface="华文中宋" panose="02010600040101010101" pitchFamily="2" charset="-122"/>
                <a:ea typeface="华文中宋" panose="02010600040101010101" pitchFamily="2" charset="-122"/>
              </a:rPr>
              <a:t>从</a:t>
            </a:r>
            <a:r>
              <a:rPr lang="en-US" altLang="zh-CN" sz="1200" dirty="0">
                <a:latin typeface="华文中宋" panose="02010600040101010101" pitchFamily="2" charset="-122"/>
                <a:ea typeface="华文中宋" panose="02010600040101010101" pitchFamily="2" charset="-122"/>
              </a:rPr>
              <a:t>API</a:t>
            </a:r>
            <a:r>
              <a:rPr lang="zh-CN" altLang="en-US" sz="1200" dirty="0">
                <a:latin typeface="华文中宋" panose="02010600040101010101" pitchFamily="2" charset="-122"/>
                <a:ea typeface="华文中宋" panose="02010600040101010101" pitchFamily="2" charset="-122"/>
              </a:rPr>
              <a:t>到组件概念的提升，始于微软的组件对象模型</a:t>
            </a:r>
            <a:r>
              <a:rPr lang="en-US" altLang="zh-CN" sz="1200" dirty="0">
                <a:latin typeface="华文中宋" panose="02010600040101010101" pitchFamily="2" charset="-122"/>
                <a:ea typeface="华文中宋" panose="02010600040101010101" pitchFamily="2" charset="-122"/>
              </a:rPr>
              <a:t>COM(Component Object Model)</a:t>
            </a:r>
            <a:r>
              <a:rPr lang="zh-CN" altLang="en-US" sz="1200" dirty="0">
                <a:latin typeface="华文中宋" panose="02010600040101010101" pitchFamily="2" charset="-122"/>
                <a:ea typeface="华文中宋" panose="02010600040101010101" pitchFamily="2" charset="-122"/>
              </a:rPr>
              <a:t>，从</a:t>
            </a:r>
            <a:r>
              <a:rPr lang="en-US" altLang="zh-CN" sz="1200" dirty="0">
                <a:latin typeface="华文中宋" panose="02010600040101010101" pitchFamily="2" charset="-122"/>
                <a:ea typeface="华文中宋" panose="02010600040101010101" pitchFamily="2" charset="-122"/>
              </a:rPr>
              <a:t>COM</a:t>
            </a:r>
            <a:r>
              <a:rPr lang="zh-CN" altLang="en-US" sz="1200" dirty="0">
                <a:latin typeface="华文中宋" panose="02010600040101010101" pitchFamily="2" charset="-122"/>
                <a:ea typeface="华文中宋" panose="02010600040101010101" pitchFamily="2" charset="-122"/>
              </a:rPr>
              <a:t>开始才真正提出了“组件”的概念并广为流传。</a:t>
            </a:r>
            <a:endParaRPr lang="en-US" altLang="zh-CN" sz="1200" dirty="0">
              <a:latin typeface="华文中宋" panose="02010600040101010101" pitchFamily="2" charset="-122"/>
              <a:ea typeface="华文中宋" panose="02010600040101010101" pitchFamily="2" charset="-122"/>
            </a:endParaRPr>
          </a:p>
          <a:p>
            <a:pPr marL="171450" indent="-171450" algn="l" eaLnBrk="1" hangingPunct="1">
              <a:spcBef>
                <a:spcPct val="50000"/>
              </a:spcBef>
              <a:buFont typeface="Arial" panose="020B0604020202020204" pitchFamily="34" charset="0"/>
              <a:buChar char="•"/>
            </a:pPr>
            <a:r>
              <a:rPr lang="zh-CN" altLang="en-US" sz="1200" b="0" dirty="0">
                <a:latin typeface="华文中宋" panose="02010600040101010101" pitchFamily="2" charset="-122"/>
                <a:ea typeface="华文中宋" panose="02010600040101010101" pitchFamily="2" charset="-122"/>
              </a:rPr>
              <a:t>组件是架构技术中解决编程的，是提供给设计与编程人员的。因此 “面向架构”开发也称为“面向组件”开发。</a:t>
            </a:r>
            <a:endParaRPr lang="en-US" altLang="zh-CN" sz="1200" b="0" dirty="0">
              <a:latin typeface="华文中宋" panose="02010600040101010101" pitchFamily="2" charset="-122"/>
              <a:ea typeface="华文中宋" panose="02010600040101010101" pitchFamily="2" charset="-122"/>
            </a:endParaRPr>
          </a:p>
          <a:p>
            <a:pPr marL="171450" indent="-171450" algn="l" eaLnBrk="1" hangingPunct="1">
              <a:spcBef>
                <a:spcPct val="50000"/>
              </a:spcBef>
              <a:buFont typeface="Arial" panose="020B0604020202020204" pitchFamily="34" charset="0"/>
              <a:buChar char="•"/>
            </a:pPr>
            <a:r>
              <a:rPr lang="zh-CN" altLang="en-US" sz="1200" b="0" dirty="0">
                <a:latin typeface="华文中宋" panose="02010600040101010101" pitchFamily="2" charset="-122"/>
                <a:ea typeface="华文中宋" panose="02010600040101010101" pitchFamily="2" charset="-122"/>
              </a:rPr>
              <a:t>组件实际就是提供的编程接口。接口中规定了组件生命周期要执行的方法体，即编程规范。而方法体内具体的逻辑根据实际问题填写代码。基于组件编程的好处是：即保证编程规范，又保证应用的灵活性。如</a:t>
            </a:r>
            <a:r>
              <a:rPr lang="en-US" altLang="zh-CN" sz="1200" b="0" dirty="0">
                <a:latin typeface="华文中宋" panose="02010600040101010101" pitchFamily="2" charset="-122"/>
                <a:ea typeface="华文中宋" panose="02010600040101010101" pitchFamily="2" charset="-122"/>
              </a:rPr>
              <a:t>J2EE</a:t>
            </a:r>
            <a:r>
              <a:rPr lang="zh-CN" altLang="en-US" sz="1200" b="0" dirty="0">
                <a:latin typeface="华文中宋" panose="02010600040101010101" pitchFamily="2" charset="-122"/>
                <a:ea typeface="华文中宋" panose="02010600040101010101" pitchFamily="2" charset="-122"/>
              </a:rPr>
              <a:t>的</a:t>
            </a:r>
            <a:r>
              <a:rPr lang="en-US" altLang="zh-CN" sz="1200" b="0" dirty="0">
                <a:latin typeface="华文中宋" panose="02010600040101010101" pitchFamily="2" charset="-122"/>
                <a:ea typeface="华文中宋" panose="02010600040101010101" pitchFamily="2" charset="-122"/>
              </a:rPr>
              <a:t>Applet</a:t>
            </a:r>
            <a:r>
              <a:rPr lang="zh-CN" altLang="en-US" sz="1200" b="0" dirty="0">
                <a:latin typeface="华文中宋" panose="02010600040101010101" pitchFamily="2" charset="-122"/>
                <a:ea typeface="华文中宋" panose="02010600040101010101" pitchFamily="2" charset="-122"/>
              </a:rPr>
              <a:t>组件中有</a:t>
            </a:r>
            <a:r>
              <a:rPr lang="en-US" altLang="zh-CN" sz="1200" b="0" dirty="0" err="1">
                <a:latin typeface="华文中宋" panose="02010600040101010101" pitchFamily="2" charset="-122"/>
                <a:ea typeface="华文中宋" panose="02010600040101010101" pitchFamily="2" charset="-122"/>
              </a:rPr>
              <a:t>init</a:t>
            </a:r>
            <a:r>
              <a:rPr lang="en-US" altLang="zh-CN" sz="1200" b="0" dirty="0">
                <a:latin typeface="华文中宋" panose="02010600040101010101" pitchFamily="2" charset="-122"/>
                <a:ea typeface="华文中宋" panose="02010600040101010101" pitchFamily="2" charset="-122"/>
              </a:rPr>
              <a:t>()</a:t>
            </a:r>
            <a:r>
              <a:rPr lang="zh-CN" altLang="en-US" sz="1200" b="0" dirty="0">
                <a:latin typeface="华文中宋" panose="02010600040101010101" pitchFamily="2" charset="-122"/>
                <a:ea typeface="华文中宋" panose="02010600040101010101" pitchFamily="2" charset="-122"/>
              </a:rPr>
              <a:t>、</a:t>
            </a:r>
            <a:r>
              <a:rPr lang="en-US" altLang="zh-CN" sz="1200" b="0" dirty="0">
                <a:latin typeface="华文中宋" panose="02010600040101010101" pitchFamily="2" charset="-122"/>
                <a:ea typeface="华文中宋" panose="02010600040101010101" pitchFamily="2" charset="-122"/>
              </a:rPr>
              <a:t>start()</a:t>
            </a:r>
            <a:r>
              <a:rPr lang="zh-CN" altLang="en-US" sz="1200" b="0" dirty="0">
                <a:latin typeface="华文中宋" panose="02010600040101010101" pitchFamily="2" charset="-122"/>
                <a:ea typeface="华文中宋" panose="02010600040101010101" pitchFamily="2" charset="-122"/>
              </a:rPr>
              <a:t>、</a:t>
            </a:r>
            <a:r>
              <a:rPr lang="en-US" altLang="zh-CN" sz="1200" b="0" dirty="0">
                <a:latin typeface="华文中宋" panose="02010600040101010101" pitchFamily="2" charset="-122"/>
                <a:ea typeface="华文中宋" panose="02010600040101010101" pitchFamily="2" charset="-122"/>
              </a:rPr>
              <a:t>stop()</a:t>
            </a:r>
            <a:r>
              <a:rPr lang="zh-CN" altLang="en-US" sz="1200" b="0" dirty="0">
                <a:latin typeface="华文中宋" panose="02010600040101010101" pitchFamily="2" charset="-122"/>
                <a:ea typeface="华文中宋" panose="02010600040101010101" pitchFamily="2" charset="-122"/>
              </a:rPr>
              <a:t>、</a:t>
            </a:r>
            <a:r>
              <a:rPr lang="en-US" altLang="zh-CN" sz="1200" b="0" dirty="0">
                <a:latin typeface="华文中宋" panose="02010600040101010101" pitchFamily="2" charset="-122"/>
                <a:ea typeface="华文中宋" panose="02010600040101010101" pitchFamily="2" charset="-122"/>
              </a:rPr>
              <a:t>destroy()</a:t>
            </a:r>
            <a:r>
              <a:rPr lang="zh-CN" altLang="en-US" sz="1200" b="0" dirty="0">
                <a:latin typeface="华文中宋" panose="02010600040101010101" pitchFamily="2" charset="-122"/>
                <a:ea typeface="华文中宋" panose="02010600040101010101" pitchFamily="2" charset="-122"/>
              </a:rPr>
              <a:t>、</a:t>
            </a:r>
            <a:r>
              <a:rPr lang="en-US" altLang="zh-CN" sz="1200" b="0" dirty="0">
                <a:latin typeface="华文中宋" panose="02010600040101010101" pitchFamily="2" charset="-122"/>
                <a:ea typeface="华文中宋" panose="02010600040101010101" pitchFamily="2" charset="-122"/>
              </a:rPr>
              <a:t>paint()</a:t>
            </a:r>
            <a:r>
              <a:rPr lang="zh-CN" altLang="en-US" sz="1200" b="0" dirty="0">
                <a:latin typeface="华文中宋" panose="02010600040101010101" pitchFamily="2" charset="-122"/>
                <a:ea typeface="华文中宋" panose="02010600040101010101" pitchFamily="2" charset="-122"/>
              </a:rPr>
              <a:t>、</a:t>
            </a:r>
            <a:r>
              <a:rPr lang="en-US" altLang="zh-CN" sz="1200" b="0" dirty="0">
                <a:latin typeface="华文中宋" panose="02010600040101010101" pitchFamily="2" charset="-122"/>
                <a:ea typeface="华文中宋" panose="02010600040101010101" pitchFamily="2" charset="-122"/>
              </a:rPr>
              <a:t>repaint()</a:t>
            </a:r>
            <a:r>
              <a:rPr lang="zh-CN" altLang="en-US" sz="1200" b="0" dirty="0">
                <a:latin typeface="华文中宋" panose="02010600040101010101" pitchFamily="2" charset="-122"/>
                <a:ea typeface="华文中宋" panose="02010600040101010101" pitchFamily="2" charset="-122"/>
              </a:rPr>
              <a:t>等方法。</a:t>
            </a:r>
            <a:endParaRPr lang="en-US" altLang="zh-CN" sz="1200" b="0" dirty="0">
              <a:latin typeface="华文中宋" panose="02010600040101010101" pitchFamily="2" charset="-122"/>
              <a:ea typeface="华文中宋" panose="02010600040101010101" pitchFamily="2" charset="-122"/>
            </a:endParaRPr>
          </a:p>
          <a:p>
            <a:pPr marL="171450" indent="-171450" algn="l" eaLnBrk="1" hangingPunct="1">
              <a:spcBef>
                <a:spcPct val="50000"/>
              </a:spcBef>
              <a:buFont typeface="Arial" panose="020B0604020202020204" pitchFamily="34" charset="0"/>
              <a:buChar char="•"/>
            </a:pPr>
            <a:r>
              <a:rPr lang="zh-CN" altLang="en-US" sz="1200" b="0" dirty="0">
                <a:latin typeface="华文中宋" panose="02010600040101010101" pitchFamily="2" charset="-122"/>
                <a:ea typeface="华文中宋" panose="02010600040101010101" pitchFamily="2" charset="-122"/>
              </a:rPr>
              <a:t>组件的运行由容器管理；</a:t>
            </a:r>
            <a:endParaRPr lang="en-US" altLang="zh-CN" sz="1200" b="0" dirty="0">
              <a:latin typeface="华文中宋" panose="02010600040101010101" pitchFamily="2" charset="-122"/>
              <a:ea typeface="华文中宋" panose="02010600040101010101" pitchFamily="2" charset="-122"/>
            </a:endParaRPr>
          </a:p>
          <a:p>
            <a:pPr marL="171450" indent="-171450" algn="l" eaLnBrk="1" hangingPunct="1">
              <a:spcBef>
                <a:spcPct val="50000"/>
              </a:spcBef>
              <a:buFont typeface="Arial" panose="020B0604020202020204" pitchFamily="34" charset="0"/>
              <a:buChar char="•"/>
            </a:pPr>
            <a:endParaRPr lang="en-US" altLang="zh-CN" sz="1200" b="0" dirty="0">
              <a:latin typeface="华文中宋" panose="02010600040101010101" pitchFamily="2" charset="-122"/>
              <a:ea typeface="华文中宋" panose="02010600040101010101" pitchFamily="2" charset="-122"/>
            </a:endParaRPr>
          </a:p>
          <a:p>
            <a:pPr marL="171450" indent="-171450" algn="l" eaLnBrk="1" hangingPunct="1">
              <a:spcBef>
                <a:spcPct val="50000"/>
              </a:spcBef>
              <a:buFont typeface="Arial" panose="020B0604020202020204" pitchFamily="34" charset="0"/>
              <a:buChar char="•"/>
            </a:pPr>
            <a:r>
              <a:rPr lang="zh-CN" altLang="en-US" sz="1200" b="0" dirty="0">
                <a:latin typeface="华文中宋" panose="02010600040101010101" pitchFamily="2" charset="-122"/>
                <a:ea typeface="华文中宋" panose="02010600040101010101" pitchFamily="2" charset="-122"/>
              </a:rPr>
              <a:t>容器：是管理、协调相关组件运行的，也就是为执行用户程序提供的各种管理和控制服务的运行环境</a:t>
            </a:r>
            <a:r>
              <a:rPr lang="en-US" altLang="zh-CN" sz="1200" b="0" dirty="0">
                <a:latin typeface="华文中宋" panose="02010600040101010101" pitchFamily="2" charset="-122"/>
                <a:ea typeface="华文中宋" panose="02010600040101010101" pitchFamily="2" charset="-122"/>
              </a:rPr>
              <a:t>(Runtime Environment)</a:t>
            </a:r>
            <a:r>
              <a:rPr lang="zh-CN" altLang="en-US" sz="1200" b="0" dirty="0">
                <a:latin typeface="华文中宋" panose="02010600040101010101" pitchFamily="2" charset="-122"/>
                <a:ea typeface="华文中宋" panose="02010600040101010101" pitchFamily="2" charset="-122"/>
              </a:rPr>
              <a:t>。对于</a:t>
            </a:r>
            <a:r>
              <a:rPr lang="en-US" altLang="zh-CN" sz="1200" b="0" dirty="0">
                <a:latin typeface="华文中宋" panose="02010600040101010101" pitchFamily="2" charset="-122"/>
                <a:ea typeface="华文中宋" panose="02010600040101010101" pitchFamily="2" charset="-122"/>
              </a:rPr>
              <a:t>Web</a:t>
            </a:r>
            <a:r>
              <a:rPr lang="zh-CN" altLang="en-US" sz="1200" b="0" dirty="0">
                <a:latin typeface="华文中宋" panose="02010600040101010101" pitchFamily="2" charset="-122"/>
                <a:ea typeface="华文中宋" panose="02010600040101010101" pitchFamily="2" charset="-122"/>
              </a:rPr>
              <a:t>开发通常称为“</a:t>
            </a:r>
            <a:r>
              <a:rPr lang="en-US" altLang="zh-CN" sz="1200" b="0" dirty="0">
                <a:latin typeface="华文中宋" panose="02010600040101010101" pitchFamily="2" charset="-122"/>
                <a:ea typeface="华文中宋" panose="02010600040101010101" pitchFamily="2" charset="-122"/>
              </a:rPr>
              <a:t>Web</a:t>
            </a:r>
            <a:r>
              <a:rPr lang="zh-CN" altLang="en-US" sz="1200" b="0" dirty="0">
                <a:latin typeface="华文中宋" panose="02010600040101010101" pitchFamily="2" charset="-122"/>
                <a:ea typeface="华文中宋" panose="02010600040101010101" pitchFamily="2" charset="-122"/>
              </a:rPr>
              <a:t>服务器”。 </a:t>
            </a:r>
            <a:endParaRPr lang="zh-CN" altLang="en-US" sz="1200" b="0" dirty="0">
              <a:latin typeface="华文中宋" panose="02010600040101010101" pitchFamily="2" charset="-122"/>
              <a:ea typeface="华文中宋" panose="02010600040101010101" pitchFamily="2" charset="-122"/>
            </a:endParaRPr>
          </a:p>
          <a:p>
            <a:pPr marL="171450" indent="-171450" algn="l" eaLnBrk="1" hangingPunct="1">
              <a:spcBef>
                <a:spcPct val="50000"/>
              </a:spcBef>
              <a:buFont typeface="Arial" panose="020B0604020202020204" pitchFamily="34" charset="0"/>
              <a:buChar char="•"/>
            </a:pPr>
            <a:endParaRPr lang="en-US" altLang="zh-CN" sz="1200" b="0" dirty="0">
              <a:latin typeface="华文中宋" panose="02010600040101010101" pitchFamily="2" charset="-122"/>
              <a:ea typeface="华文中宋" panose="02010600040101010101" pitchFamily="2" charset="-122"/>
            </a:endParaRPr>
          </a:p>
          <a:p>
            <a:pPr marL="171450" indent="-171450">
              <a:buFont typeface="Arial" panose="020B0604020202020204" pitchFamily="34" charset="0"/>
              <a:buChar char="•"/>
            </a:pPr>
            <a:r>
              <a:rPr lang="zh-CN" altLang="en-US" dirty="0"/>
              <a:t>中间件</a:t>
            </a:r>
            <a:r>
              <a:rPr lang="en-US" altLang="zh-CN" dirty="0"/>
              <a:t>(Middleware)</a:t>
            </a:r>
            <a:r>
              <a:rPr lang="zh-CN" altLang="en-US" dirty="0"/>
              <a:t>，它是介于应用软件和操作系统之间的软件 。基于架构规范所提供的运行容器就是一种中间件产品。如</a:t>
            </a:r>
            <a:r>
              <a:rPr lang="en-US" altLang="zh-CN" dirty="0"/>
              <a:t>IBM</a:t>
            </a:r>
            <a:r>
              <a:rPr lang="zh-CN" altLang="en-US" dirty="0"/>
              <a:t>的</a:t>
            </a:r>
            <a:r>
              <a:rPr lang="en-US" altLang="zh-CN" dirty="0" err="1"/>
              <a:t>Websphere</a:t>
            </a:r>
            <a:r>
              <a:rPr lang="zh-CN" altLang="en-US" dirty="0"/>
              <a:t>、</a:t>
            </a:r>
            <a:r>
              <a:rPr lang="en-US" altLang="zh-CN" dirty="0"/>
              <a:t>BEA</a:t>
            </a:r>
            <a:r>
              <a:rPr lang="zh-CN" altLang="en-US" dirty="0"/>
              <a:t>的</a:t>
            </a:r>
            <a:r>
              <a:rPr lang="en-US" altLang="zh-CN" dirty="0" err="1"/>
              <a:t>Weblogic</a:t>
            </a:r>
            <a:r>
              <a:rPr lang="zh-CN" altLang="en-US" dirty="0"/>
              <a:t>、还有一些如</a:t>
            </a:r>
            <a:r>
              <a:rPr lang="en-US" altLang="zh-CN" dirty="0"/>
              <a:t>Apache</a:t>
            </a:r>
            <a:r>
              <a:rPr lang="zh-CN" altLang="en-US" dirty="0"/>
              <a:t>的</a:t>
            </a:r>
            <a:r>
              <a:rPr lang="en-US" altLang="zh-CN" dirty="0"/>
              <a:t>Tomcat</a:t>
            </a:r>
            <a:r>
              <a:rPr lang="zh-CN" altLang="en-US" dirty="0"/>
              <a:t>、</a:t>
            </a:r>
            <a:r>
              <a:rPr lang="en-US" altLang="zh-CN" dirty="0"/>
              <a:t>RedHat</a:t>
            </a:r>
            <a:r>
              <a:rPr lang="zh-CN" altLang="en-US" dirty="0"/>
              <a:t>的</a:t>
            </a:r>
            <a:r>
              <a:rPr lang="en-US" altLang="zh-CN" dirty="0" err="1"/>
              <a:t>Jboss</a:t>
            </a:r>
            <a:r>
              <a:rPr lang="zh-CN" altLang="en-US" dirty="0"/>
              <a:t>等开源架构，它们是基于</a:t>
            </a:r>
            <a:r>
              <a:rPr lang="en-US" altLang="zh-CN" dirty="0"/>
              <a:t>J2EE</a:t>
            </a:r>
            <a:r>
              <a:rPr lang="zh-CN" altLang="en-US" dirty="0"/>
              <a:t>规范的中间件。</a:t>
            </a:r>
            <a:r>
              <a:rPr lang="en-US" altLang="zh-CN" dirty="0"/>
              <a:t>Microsoft</a:t>
            </a:r>
            <a:r>
              <a:rPr lang="zh-CN" altLang="en-US" dirty="0"/>
              <a:t>的</a:t>
            </a:r>
            <a:r>
              <a:rPr lang="en-US" altLang="zh-CN" dirty="0"/>
              <a:t>IIS</a:t>
            </a:r>
            <a:r>
              <a:rPr lang="zh-CN" altLang="en-US" dirty="0"/>
              <a:t>是基于</a:t>
            </a:r>
            <a:r>
              <a:rPr lang="en-US" altLang="zh-CN" dirty="0"/>
              <a:t>.NET</a:t>
            </a:r>
            <a:r>
              <a:rPr lang="zh-CN" altLang="en-US" dirty="0"/>
              <a:t>架构的中间件。</a:t>
            </a:r>
            <a:endParaRPr lang="zh-CN" altLang="en-US" dirty="0"/>
          </a:p>
          <a:p>
            <a:endParaRPr lang="en-US" altLang="zh-CN" dirty="0"/>
          </a:p>
          <a:p>
            <a:r>
              <a:rPr lang="zh-CN" altLang="en-US" dirty="0"/>
              <a:t>二者关系：</a:t>
            </a:r>
            <a:endParaRPr lang="en-US" altLang="zh-CN" dirty="0"/>
          </a:p>
          <a:p>
            <a:pPr marL="171450" indent="-171450" algn="l" eaLnBrk="1" hangingPunct="1">
              <a:spcBef>
                <a:spcPct val="50000"/>
              </a:spcBef>
              <a:buFont typeface="Arial" panose="020B0604020202020204" pitchFamily="34" charset="0"/>
              <a:buChar char="•"/>
            </a:pPr>
            <a:r>
              <a:rPr lang="zh-CN" altLang="en-US" sz="1200" b="0" dirty="0">
                <a:latin typeface="华文中宋" panose="02010600040101010101" pitchFamily="2" charset="-122"/>
                <a:ea typeface="华文中宋" panose="02010600040101010101" pitchFamily="2" charset="-122"/>
              </a:rPr>
              <a:t>编制好的应用程序要发布（部署）到容器上。对于</a:t>
            </a:r>
            <a:r>
              <a:rPr lang="en-US" altLang="zh-CN" sz="1200" b="0" dirty="0">
                <a:latin typeface="华文中宋" panose="02010600040101010101" pitchFamily="2" charset="-122"/>
                <a:ea typeface="华文中宋" panose="02010600040101010101" pitchFamily="2" charset="-122"/>
              </a:rPr>
              <a:t>Web</a:t>
            </a:r>
            <a:r>
              <a:rPr lang="zh-CN" altLang="en-US" sz="1200" b="0" dirty="0">
                <a:latin typeface="华文中宋" panose="02010600040101010101" pitchFamily="2" charset="-122"/>
                <a:ea typeface="华文中宋" panose="02010600040101010101" pitchFamily="2" charset="-122"/>
              </a:rPr>
              <a:t>程序，客户要通过浏览器进行访问。</a:t>
            </a:r>
            <a:endParaRPr lang="en-US" altLang="zh-CN" sz="1200" b="0" dirty="0">
              <a:latin typeface="华文中宋" panose="02010600040101010101" pitchFamily="2" charset="-122"/>
              <a:ea typeface="华文中宋" panose="02010600040101010101" pitchFamily="2" charset="-122"/>
            </a:endParaRPr>
          </a:p>
          <a:p>
            <a:pPr marL="171450" indent="-171450" algn="l" eaLnBrk="1" hangingPunct="1">
              <a:spcBef>
                <a:spcPct val="50000"/>
              </a:spcBef>
              <a:buFont typeface="Arial" panose="020B0604020202020204" pitchFamily="34" charset="0"/>
              <a:buChar char="•"/>
            </a:pPr>
            <a:r>
              <a:rPr lang="zh-CN" altLang="en-US" sz="1200" b="0" dirty="0">
                <a:latin typeface="华文中宋" panose="02010600040101010101" pitchFamily="2" charset="-122"/>
                <a:ea typeface="华文中宋" panose="02010600040101010101" pitchFamily="2" charset="-122"/>
              </a:rPr>
              <a:t>容器管理组件的生命期、多用户并发、事件驱动与相应、数据的安全与事务等。</a:t>
            </a:r>
            <a:endParaRPr lang="en-US" altLang="zh-CN" sz="1200" b="0" dirty="0">
              <a:latin typeface="华文中宋" panose="02010600040101010101" pitchFamily="2" charset="-122"/>
              <a:ea typeface="华文中宋" panose="02010600040101010101" pitchFamily="2" charset="-122"/>
            </a:endParaRPr>
          </a:p>
          <a:p>
            <a:pPr marL="171450" indent="-171450" algn="l" eaLnBrk="1" hangingPunct="1">
              <a:spcBef>
                <a:spcPct val="50000"/>
              </a:spcBef>
              <a:buFont typeface="Arial" panose="020B0604020202020204" pitchFamily="34" charset="0"/>
              <a:buChar char="•"/>
            </a:pPr>
            <a:r>
              <a:rPr lang="zh-CN" altLang="en-US" sz="1200" b="0" dirty="0">
                <a:latin typeface="华文中宋" panose="02010600040101010101" pitchFamily="2" charset="-122"/>
                <a:ea typeface="华文中宋" panose="02010600040101010101" pitchFamily="2" charset="-122"/>
              </a:rPr>
              <a:t>应用软件在容器管理下运行，称受控状态。至今微软的</a:t>
            </a:r>
            <a:r>
              <a:rPr lang="en-US" altLang="zh-CN" sz="1200" b="0" dirty="0">
                <a:latin typeface="华文中宋" panose="02010600040101010101" pitchFamily="2" charset="-122"/>
                <a:ea typeface="华文中宋" panose="02010600040101010101" pitchFamily="2" charset="-122"/>
              </a:rPr>
              <a:t>.NET</a:t>
            </a:r>
            <a:r>
              <a:rPr lang="zh-CN" altLang="en-US" sz="1200" b="0" dirty="0">
                <a:latin typeface="华文中宋" panose="02010600040101010101" pitchFamily="2" charset="-122"/>
                <a:ea typeface="华文中宋" panose="02010600040101010101" pitchFamily="2" charset="-122"/>
              </a:rPr>
              <a:t>仍然兼容不受容器控制的编程，即直接面向操作系统编程。</a:t>
            </a:r>
            <a:endParaRPr lang="zh-CN" altLang="en-US" sz="1200" b="0" dirty="0">
              <a:latin typeface="华文中宋" panose="02010600040101010101" pitchFamily="2" charset="-122"/>
              <a:ea typeface="华文中宋" panose="0201060004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800" dirty="0" smtClean="0"/>
              <a:t>C/S</a:t>
            </a:r>
            <a:r>
              <a:rPr lang="zh-CN" altLang="zh-CN" sz="800" dirty="0" smtClean="0"/>
              <a:t>系统的设计必须考虑应用系统的逻辑结构。在逻辑上，我们通常将应用系统划分为</a:t>
            </a:r>
            <a:r>
              <a:rPr lang="en-US" altLang="zh-CN" sz="800" dirty="0" smtClean="0"/>
              <a:t>3</a:t>
            </a:r>
            <a:r>
              <a:rPr lang="zh-CN" altLang="zh-CN" sz="800" dirty="0" smtClean="0"/>
              <a:t>层，即</a:t>
            </a:r>
            <a:r>
              <a:rPr lang="zh-CN" altLang="zh-CN" sz="800" b="1" dirty="0" smtClean="0">
                <a:solidFill>
                  <a:srgbClr val="0000FF"/>
                </a:solidFill>
              </a:rPr>
              <a:t>数据管理层</a:t>
            </a:r>
            <a:r>
              <a:rPr lang="zh-CN" altLang="zh-CN" sz="800" dirty="0" smtClean="0"/>
              <a:t>、</a:t>
            </a:r>
            <a:r>
              <a:rPr lang="zh-CN" altLang="zh-CN" sz="800" b="1" dirty="0" smtClean="0">
                <a:solidFill>
                  <a:srgbClr val="0000FF"/>
                </a:solidFill>
              </a:rPr>
              <a:t>应用逻辑层</a:t>
            </a:r>
            <a:r>
              <a:rPr lang="zh-CN" altLang="zh-CN" sz="800" dirty="0" smtClean="0"/>
              <a:t>和</a:t>
            </a:r>
            <a:r>
              <a:rPr lang="zh-CN" altLang="zh-CN" sz="800" b="1" dirty="0" smtClean="0">
                <a:solidFill>
                  <a:srgbClr val="0000FF"/>
                </a:solidFill>
              </a:rPr>
              <a:t>表示层</a:t>
            </a:r>
            <a:r>
              <a:rPr lang="zh-CN" altLang="zh-CN" sz="800" dirty="0" smtClean="0"/>
              <a:t>。</a:t>
            </a:r>
            <a:endParaRPr lang="en-US" altLang="zh-CN" sz="800" dirty="0" smtClean="0"/>
          </a:p>
          <a:p>
            <a:r>
              <a:rPr lang="zh-CN" altLang="zh-CN" sz="800" b="1" dirty="0" smtClean="0">
                <a:solidFill>
                  <a:srgbClr val="0000FF"/>
                </a:solidFill>
              </a:rPr>
              <a:t>数据管理层</a:t>
            </a:r>
            <a:r>
              <a:rPr lang="zh-CN" altLang="zh-CN" sz="800" dirty="0" smtClean="0"/>
              <a:t>主要处理数据存储和管理操作，一般由成熟的关系型数据库来承担这部分工作。</a:t>
            </a:r>
            <a:endParaRPr lang="en-US" altLang="zh-CN" sz="800" dirty="0" smtClean="0"/>
          </a:p>
          <a:p>
            <a:r>
              <a:rPr lang="zh-CN" altLang="zh-CN" sz="800" b="1" dirty="0" smtClean="0">
                <a:solidFill>
                  <a:srgbClr val="0000FF"/>
                </a:solidFill>
              </a:rPr>
              <a:t>应用逻辑层</a:t>
            </a:r>
            <a:r>
              <a:rPr lang="zh-CN" altLang="zh-CN" sz="800" dirty="0" smtClean="0"/>
              <a:t>处理与业务相关的逻辑。表示层处理用户界面以及用户的交互。</a:t>
            </a:r>
            <a:endParaRPr lang="en-US" altLang="zh-CN" sz="800" dirty="0" smtClean="0"/>
          </a:p>
          <a:p>
            <a:endParaRPr lang="en-US" altLang="zh-CN" sz="800" dirty="0" smtClean="0"/>
          </a:p>
          <a:p>
            <a:pPr marL="0" marR="0" lvl="0" indent="0" algn="l" defTabSz="514350" rtl="0" eaLnBrk="1" fontAlgn="auto" latinLnBrk="0" hangingPunct="1">
              <a:lnSpc>
                <a:spcPct val="100000"/>
              </a:lnSpc>
              <a:spcBef>
                <a:spcPts val="0"/>
              </a:spcBef>
              <a:spcAft>
                <a:spcPts val="0"/>
              </a:spcAft>
              <a:buClrTx/>
              <a:buSzTx/>
              <a:buFontTx/>
              <a:buNone/>
              <a:defRPr/>
            </a:pPr>
            <a:r>
              <a:rPr lang="zh-CN" altLang="zh-CN" sz="800" dirty="0" smtClean="0"/>
              <a:t>在</a:t>
            </a:r>
            <a:r>
              <a:rPr lang="en-US" altLang="zh-CN" sz="800" dirty="0" smtClean="0"/>
              <a:t>C/S</a:t>
            </a:r>
            <a:r>
              <a:rPr lang="zh-CN" altLang="zh-CN" sz="800" dirty="0" smtClean="0"/>
              <a:t>体系结构中，客户机可以通过远程调用获取服务器提供的服务，因此，客户机必须知道服务器的地址和它们提供的服务。</a:t>
            </a:r>
            <a:endParaRPr lang="en-US" altLang="zh-CN" sz="800" dirty="0" smtClean="0"/>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zh-CN" sz="800" dirty="0" smtClean="0"/>
              <a:t>浏览器</a:t>
            </a:r>
            <a:r>
              <a:rPr lang="en-US" altLang="zh-CN" sz="800" dirty="0" smtClean="0"/>
              <a:t>/</a:t>
            </a:r>
            <a:r>
              <a:rPr lang="zh-CN" altLang="zh-CN" sz="800" dirty="0" smtClean="0"/>
              <a:t>服务器（</a:t>
            </a:r>
            <a:r>
              <a:rPr lang="en-US" altLang="zh-CN" sz="800" dirty="0" smtClean="0"/>
              <a:t>Browser/Server</a:t>
            </a:r>
            <a:r>
              <a:rPr lang="zh-CN" altLang="zh-CN" sz="800" dirty="0" smtClean="0"/>
              <a:t>，简称</a:t>
            </a:r>
            <a:r>
              <a:rPr lang="en-US" altLang="zh-CN" sz="800" dirty="0" smtClean="0"/>
              <a:t>B/S</a:t>
            </a:r>
            <a:r>
              <a:rPr lang="zh-CN" altLang="zh-CN" sz="800" dirty="0" smtClean="0"/>
              <a:t>）结构是三层应用结构的一种是实现，其具体结构为浏览器</a:t>
            </a:r>
            <a:r>
              <a:rPr lang="en-US" altLang="zh-CN" sz="800" dirty="0" smtClean="0"/>
              <a:t>/Web</a:t>
            </a:r>
            <a:r>
              <a:rPr lang="zh-CN" altLang="zh-CN" sz="800" dirty="0" smtClean="0"/>
              <a:t>服务器</a:t>
            </a:r>
            <a:r>
              <a:rPr lang="en-US" altLang="zh-CN" sz="800" dirty="0" smtClean="0"/>
              <a:t>/</a:t>
            </a:r>
            <a:r>
              <a:rPr lang="zh-CN" altLang="zh-CN" sz="800" dirty="0" smtClean="0"/>
              <a:t>数据库服务器。</a:t>
            </a:r>
            <a:endParaRPr lang="en-US" altLang="zh-CN" sz="800" dirty="0" smtClean="0"/>
          </a:p>
          <a:p>
            <a:pPr>
              <a:lnSpc>
                <a:spcPct val="150000"/>
              </a:lnSpc>
            </a:pPr>
            <a:endParaRPr lang="en-US" altLang="zh-CN" sz="800" dirty="0" smtClean="0"/>
          </a:p>
          <a:p>
            <a:r>
              <a:rPr lang="en-US" altLang="zh-CN" sz="800" dirty="0" smtClean="0"/>
              <a:t>B/S</a:t>
            </a:r>
            <a:r>
              <a:rPr lang="zh-CN" altLang="zh-CN" sz="800" dirty="0" smtClean="0"/>
              <a:t>结构利用不断成熟的</a:t>
            </a:r>
            <a:r>
              <a:rPr lang="en-US" altLang="zh-CN" sz="800" dirty="0" smtClean="0"/>
              <a:t>WWW</a:t>
            </a:r>
            <a:r>
              <a:rPr lang="zh-CN" altLang="zh-CN" sz="800" dirty="0" smtClean="0"/>
              <a:t>浏览器技术，结合多种脚本语言，用通用的浏览器就可以实现原来需要复杂的专用软件才能实现的强大功能，尤其是近年来流行的</a:t>
            </a:r>
            <a:r>
              <a:rPr lang="en-US" altLang="zh-CN" sz="800" dirty="0" err="1" smtClean="0"/>
              <a:t>Javascript</a:t>
            </a:r>
            <a:r>
              <a:rPr lang="zh-CN" altLang="zh-CN" sz="800" dirty="0" smtClean="0"/>
              <a:t>以及基于其上的</a:t>
            </a:r>
            <a:r>
              <a:rPr lang="en-US" altLang="zh-CN" sz="800" dirty="0" smtClean="0"/>
              <a:t>Ajax</a:t>
            </a:r>
            <a:r>
              <a:rPr lang="zh-CN" altLang="zh-CN" sz="800" dirty="0" smtClean="0"/>
              <a:t>等技术。</a:t>
            </a:r>
            <a:endParaRPr lang="en-US" altLang="zh-CN" sz="800" dirty="0" smtClean="0"/>
          </a:p>
          <a:p>
            <a:endParaRPr lang="en-US" altLang="zh-CN" sz="800" dirty="0" smtClean="0"/>
          </a:p>
          <a:p>
            <a:r>
              <a:rPr lang="zh-CN" altLang="zh-CN" sz="800" dirty="0" smtClean="0"/>
              <a:t>而且，越来越多的浏览器开始支持</a:t>
            </a:r>
            <a:r>
              <a:rPr lang="en-US" altLang="zh-CN" sz="800" dirty="0" smtClean="0"/>
              <a:t>HTML5</a:t>
            </a:r>
            <a:r>
              <a:rPr lang="zh-CN" altLang="zh-CN" sz="800" dirty="0" smtClean="0"/>
              <a:t>标准（尽管正式的标准还未发布），</a:t>
            </a:r>
            <a:r>
              <a:rPr lang="en-US" altLang="zh-CN" sz="800" dirty="0" smtClean="0"/>
              <a:t>B/S</a:t>
            </a:r>
            <a:r>
              <a:rPr lang="zh-CN" altLang="zh-CN" sz="800" dirty="0" smtClean="0"/>
              <a:t>结构能实现的功能越来越接近甚至可以跟</a:t>
            </a:r>
            <a:r>
              <a:rPr lang="en-US" altLang="zh-CN" sz="800" dirty="0" smtClean="0"/>
              <a:t>C/S</a:t>
            </a:r>
            <a:r>
              <a:rPr lang="zh-CN" altLang="zh-CN" sz="800" dirty="0" smtClean="0"/>
              <a:t>结构相媲美。</a:t>
            </a:r>
            <a:endParaRPr lang="zh-CN" altLang="zh-CN" sz="800" dirty="0" smtClean="0"/>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eaLnBrk="1" hangingPunct="1">
              <a:spcBef>
                <a:spcPct val="50000"/>
              </a:spcBef>
              <a:buFontTx/>
              <a:buAutoNum type="arabicPeriod"/>
            </a:pPr>
            <a:r>
              <a:rPr lang="zh-CN" altLang="en-US" sz="1200" b="0" dirty="0">
                <a:latin typeface="华文中宋" panose="02010600040101010101" pitchFamily="2" charset="-122"/>
                <a:ea typeface="华文中宋" panose="02010600040101010101" pitchFamily="2" charset="-122"/>
              </a:rPr>
              <a:t>客户层也可称表示层、视图层、人机界面层等，提供给软件的操作者 ；</a:t>
            </a:r>
            <a:endParaRPr lang="zh-CN" altLang="en-US" sz="1200" b="0" dirty="0">
              <a:latin typeface="华文中宋" panose="02010600040101010101" pitchFamily="2" charset="-122"/>
              <a:ea typeface="华文中宋" panose="02010600040101010101" pitchFamily="2" charset="-122"/>
            </a:endParaRPr>
          </a:p>
          <a:p>
            <a:pPr algn="l" eaLnBrk="1" hangingPunct="1">
              <a:spcBef>
                <a:spcPct val="50000"/>
              </a:spcBef>
              <a:buFontTx/>
              <a:buAutoNum type="arabicPeriod"/>
            </a:pPr>
            <a:r>
              <a:rPr lang="zh-CN" altLang="en-US" sz="1200" b="0" dirty="0">
                <a:latin typeface="华文中宋" panose="02010600040101010101" pitchFamily="2" charset="-122"/>
                <a:ea typeface="华文中宋" panose="02010600040101010101" pitchFamily="2" charset="-122"/>
              </a:rPr>
              <a:t>业务层是对客户层操作的响应，执行动态代码完成运算，在企业级软件中也就是完成与业务相关的数据访问，也称业务逻辑； </a:t>
            </a:r>
            <a:endParaRPr lang="zh-CN" altLang="en-US" sz="1200" b="0" dirty="0">
              <a:latin typeface="华文中宋" panose="02010600040101010101" pitchFamily="2" charset="-122"/>
              <a:ea typeface="华文中宋" panose="02010600040101010101" pitchFamily="2" charset="-122"/>
            </a:endParaRPr>
          </a:p>
          <a:p>
            <a:pPr algn="l" eaLnBrk="1" hangingPunct="1">
              <a:spcBef>
                <a:spcPct val="50000"/>
              </a:spcBef>
              <a:buFontTx/>
              <a:buAutoNum type="arabicPeriod"/>
            </a:pPr>
            <a:r>
              <a:rPr lang="zh-CN" altLang="en-US" sz="1200" b="0" dirty="0">
                <a:latin typeface="华文中宋" panose="02010600040101010101" pitchFamily="2" charset="-122"/>
                <a:ea typeface="华文中宋" panose="02010600040101010101" pitchFamily="2" charset="-122"/>
              </a:rPr>
              <a:t>数据层简单理解就是存放数据的地方，它是为业务层的数据访问提供数据资源和操作 ；</a:t>
            </a:r>
            <a:endParaRPr lang="zh-CN" altLang="en-US" sz="1200" b="0" dirty="0">
              <a:latin typeface="华文中宋" panose="02010600040101010101" pitchFamily="2" charset="-122"/>
              <a:ea typeface="华文中宋" panose="0201060004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a:t>层次系统将一个复杂问题分解成增量步骤序列的实现成为可能。因为系统中的每一层最多只影响两层，同时给相邻层提供相同的接口。每层可以用不同的方法实现，同样强大支持软件重用。</a:t>
            </a:r>
            <a:endParaRPr lang="zh-CN" altLang="en-US"/>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30000"/>
              </a:lnSpc>
            </a:pPr>
            <a:r>
              <a:rPr lang="zh-CN" altLang="zh-CN" sz="1200" dirty="0" smtClean="0"/>
              <a:t>模型对象代表应用领域中的业务实体和业务逻辑规则，是整个模型的核心，独立于外在的显示内容和显示形式。模型对象的变化通过事件通知视图和控制器对象。</a:t>
            </a:r>
            <a:endParaRPr lang="en-US" altLang="zh-CN" sz="1200" dirty="0" smtClean="0"/>
          </a:p>
          <a:p>
            <a:pPr lvl="0">
              <a:lnSpc>
                <a:spcPct val="130000"/>
              </a:lnSpc>
            </a:pPr>
            <a:r>
              <a:rPr lang="zh-CN" altLang="zh-CN" sz="1200" dirty="0" smtClean="0"/>
              <a:t>采用了发布者</a:t>
            </a:r>
            <a:r>
              <a:rPr lang="en-US" altLang="zh-CN" sz="1200" dirty="0" smtClean="0"/>
              <a:t>/</a:t>
            </a:r>
            <a:r>
              <a:rPr lang="zh-CN" altLang="zh-CN" sz="1200" dirty="0" smtClean="0"/>
              <a:t>订阅者方式，模型是发布者，视图和控制器是订阅者。对于模型来说，并不知道自己对应的视图控制器；但控制器可以通过模型提供的接口改变模型对象，接口内封装了业务数据和行为。</a:t>
            </a:r>
            <a:endParaRPr lang="en-US" altLang="zh-CN" sz="1200" dirty="0" smtClean="0"/>
          </a:p>
          <a:p>
            <a:endParaRPr lang="en-US" altLang="zh-CN" sz="800" dirty="0" smtClean="0"/>
          </a:p>
          <a:p>
            <a:pPr lvl="0"/>
            <a:r>
              <a:rPr lang="zh-CN" altLang="zh-CN" sz="1200" dirty="0" smtClean="0"/>
              <a:t>视图对象代表</a:t>
            </a:r>
            <a:r>
              <a:rPr lang="en-US" altLang="zh-CN" sz="1200" dirty="0" smtClean="0"/>
              <a:t>GUI</a:t>
            </a:r>
            <a:r>
              <a:rPr lang="zh-CN" altLang="zh-CN" sz="1200" dirty="0" smtClean="0"/>
              <a:t>对象，以用户熟悉和需要的格式表现模型信息，是系统与外界的交互接口。视图订阅模型可以感知模型的数据变化，并更新自己的显示。视图对象也可以包含子视图，用于显示模型的不同部分。在多数的</a:t>
            </a:r>
            <a:r>
              <a:rPr lang="en-US" altLang="zh-CN" sz="1200" dirty="0" smtClean="0"/>
              <a:t>MVC</a:t>
            </a:r>
            <a:r>
              <a:rPr lang="zh-CN" altLang="zh-CN" sz="1200" dirty="0" smtClean="0"/>
              <a:t>实现技术中，视图和控制器常常是一一对应的。</a:t>
            </a:r>
            <a:endParaRPr lang="en-US" altLang="zh-CN" sz="1200" dirty="0" smtClean="0"/>
          </a:p>
          <a:p>
            <a:pPr lvl="0"/>
            <a:endParaRPr lang="en-US" altLang="zh-CN" sz="1200" dirty="0" smtClean="0"/>
          </a:p>
          <a:p>
            <a:pPr lvl="0"/>
            <a:r>
              <a:rPr lang="zh-CN" altLang="zh-CN" sz="1200" dirty="0" smtClean="0"/>
              <a:t>控制器对象处理用户的输入，并给模型发送业务事件，再将业务事件解析为模型应执行的动作；同时，模型的更新与修改也将通过控制器来通知视图，保持视图与模型的一致。 </a:t>
            </a:r>
            <a:endParaRPr lang="zh-CN" altLang="zh-CN" sz="1200" dirty="0" smtClean="0"/>
          </a:p>
          <a:p>
            <a:pPr lvl="0"/>
            <a:endParaRPr lang="en-US" altLang="zh-CN" sz="1200" dirty="0" smtClean="0"/>
          </a:p>
          <a:p>
            <a:pPr marL="171450" indent="-171450" algn="l" eaLnBrk="1" hangingPunct="1">
              <a:buFont typeface="Arial" panose="020B0604020202020204" pitchFamily="34" charset="0"/>
              <a:buChar char="•"/>
            </a:pPr>
            <a:r>
              <a:rPr lang="zh-CN" altLang="en-US" sz="1200" b="0" dirty="0" smtClean="0">
                <a:latin typeface="华文中宋" panose="02010600040101010101" pitchFamily="2" charset="-122"/>
              </a:rPr>
              <a:t>软件</a:t>
            </a:r>
            <a:r>
              <a:rPr lang="zh-CN" altLang="en-US" sz="1200" b="0" dirty="0">
                <a:latin typeface="华文中宋" panose="02010600040101010101" pitchFamily="2" charset="-122"/>
              </a:rPr>
              <a:t>架构的发明者为应用者提供了分层和事件管理模式，</a:t>
            </a:r>
            <a:r>
              <a:rPr lang="en-US" altLang="zh-CN" sz="1200" b="0" dirty="0">
                <a:latin typeface="华文中宋" panose="02010600040101010101" pitchFamily="2" charset="-122"/>
              </a:rPr>
              <a:t>MVC</a:t>
            </a:r>
            <a:r>
              <a:rPr lang="zh-CN" altLang="en-US" sz="1200" b="0" dirty="0">
                <a:latin typeface="华文中宋" panose="02010600040101010101" pitchFamily="2" charset="-122"/>
              </a:rPr>
              <a:t>模式就是与架构分层相匹配的一种设计模型，深入研究和理解这个模式对于驾驭企业级软件开发具有重要的意义。</a:t>
            </a:r>
            <a:endParaRPr lang="zh-CN" altLang="en-US" sz="1200" b="0" dirty="0">
              <a:latin typeface="华文中宋" panose="02010600040101010101" pitchFamily="2" charset="-122"/>
            </a:endParaRPr>
          </a:p>
          <a:p>
            <a:pPr marL="171450" indent="-171450" algn="l" eaLnBrk="1" hangingPunct="1">
              <a:buFont typeface="Arial" panose="020B0604020202020204" pitchFamily="34" charset="0"/>
              <a:buChar char="•"/>
            </a:pPr>
            <a:r>
              <a:rPr lang="en-US" altLang="zh-CN" sz="1200" b="0" dirty="0">
                <a:latin typeface="华文中宋" panose="02010600040101010101" pitchFamily="2" charset="-122"/>
              </a:rPr>
              <a:t>MVC</a:t>
            </a:r>
            <a:r>
              <a:rPr lang="zh-CN" altLang="en-US" sz="1200" b="0" dirty="0">
                <a:latin typeface="华文中宋" panose="02010600040101010101" pitchFamily="2" charset="-122"/>
              </a:rPr>
              <a:t>既是一种设计模式也是一种事件驱动管理模型。</a:t>
            </a:r>
            <a:r>
              <a:rPr lang="en-US" altLang="zh-CN" sz="1200" b="0" dirty="0">
                <a:latin typeface="华文中宋" panose="02010600040101010101" pitchFamily="2" charset="-122"/>
              </a:rPr>
              <a:t>MVC</a:t>
            </a:r>
            <a:r>
              <a:rPr lang="zh-CN" altLang="en-US" sz="1200" b="0" dirty="0">
                <a:latin typeface="华文中宋" panose="02010600040101010101" pitchFamily="2" charset="-122"/>
              </a:rPr>
              <a:t>与架构是两个层面的事物，但又是天作之合，理解</a:t>
            </a:r>
            <a:r>
              <a:rPr lang="en-US" altLang="zh-CN" sz="1200" b="0" dirty="0">
                <a:latin typeface="华文中宋" panose="02010600040101010101" pitchFamily="2" charset="-122"/>
              </a:rPr>
              <a:t>MVC</a:t>
            </a:r>
            <a:r>
              <a:rPr lang="zh-CN" altLang="en-US" sz="1200" b="0" dirty="0">
                <a:latin typeface="华文中宋" panose="02010600040101010101" pitchFamily="2" charset="-122"/>
              </a:rPr>
              <a:t>与架构之间的关系来进行企业级软件开发是本书的原创动力和主题。</a:t>
            </a:r>
            <a:endParaRPr lang="zh-CN" altLang="en-US" sz="1200" b="0" dirty="0">
              <a:latin typeface="华文中宋" panose="02010600040101010101" pitchFamily="2" charset="-122"/>
            </a:endParaRPr>
          </a:p>
          <a:p>
            <a:endParaRPr lang="en-US" altLang="zh-CN" dirty="0"/>
          </a:p>
          <a:p>
            <a:pPr marL="171450" indent="-171450">
              <a:buFont typeface="Arial" panose="020B0604020202020204" pitchFamily="34" charset="0"/>
              <a:buChar char="•"/>
            </a:pPr>
            <a:r>
              <a:rPr lang="zh-CN" altLang="en-US" sz="1200" dirty="0">
                <a:latin typeface="华文中宋" panose="02010600040101010101" pitchFamily="2" charset="-122"/>
              </a:rPr>
              <a:t>在</a:t>
            </a:r>
            <a:r>
              <a:rPr lang="en-US" altLang="zh-CN" sz="1200" dirty="0">
                <a:latin typeface="华文中宋" panose="02010600040101010101" pitchFamily="2" charset="-122"/>
              </a:rPr>
              <a:t>MVC</a:t>
            </a:r>
            <a:r>
              <a:rPr lang="zh-CN" altLang="en-US" sz="1200" dirty="0">
                <a:latin typeface="华文中宋" panose="02010600040101010101" pitchFamily="2" charset="-122"/>
              </a:rPr>
              <a:t>模型中对于控制层</a:t>
            </a:r>
            <a:r>
              <a:rPr lang="en-US" altLang="zh-CN" sz="1200" dirty="0">
                <a:latin typeface="华文中宋" panose="02010600040101010101" pitchFamily="2" charset="-122"/>
              </a:rPr>
              <a:t>C</a:t>
            </a:r>
            <a:r>
              <a:rPr lang="zh-CN" altLang="en-US" sz="1200" dirty="0">
                <a:latin typeface="华文中宋" panose="02010600040101010101" pitchFamily="2" charset="-122"/>
              </a:rPr>
              <a:t>的理解，都是基于上面两个方面，尤其认为“控制器”的得名指的就是“控制业务流程”。这是因为过去应用</a:t>
            </a:r>
            <a:r>
              <a:rPr lang="en-US" altLang="zh-CN" sz="1200" dirty="0">
                <a:latin typeface="华文中宋" panose="02010600040101010101" pitchFamily="2" charset="-122"/>
              </a:rPr>
              <a:t>J2EE</a:t>
            </a:r>
            <a:r>
              <a:rPr lang="zh-CN" altLang="en-US" sz="1200" dirty="0">
                <a:latin typeface="华文中宋" panose="02010600040101010101" pitchFamily="2" charset="-122"/>
              </a:rPr>
              <a:t>实现</a:t>
            </a:r>
            <a:r>
              <a:rPr lang="en-US" altLang="zh-CN" sz="1200" dirty="0">
                <a:latin typeface="华文中宋" panose="02010600040101010101" pitchFamily="2" charset="-122"/>
              </a:rPr>
              <a:t>MVC</a:t>
            </a:r>
            <a:r>
              <a:rPr lang="zh-CN" altLang="en-US" sz="1200" dirty="0">
                <a:latin typeface="华文中宋" panose="02010600040101010101" pitchFamily="2" charset="-122"/>
              </a:rPr>
              <a:t>的</a:t>
            </a:r>
            <a:r>
              <a:rPr lang="en-US" altLang="zh-CN" sz="1200" dirty="0">
                <a:latin typeface="华文中宋" panose="02010600040101010101" pitchFamily="2" charset="-122"/>
              </a:rPr>
              <a:t>Model2</a:t>
            </a:r>
            <a:r>
              <a:rPr lang="zh-CN" altLang="en-US" sz="1200" dirty="0">
                <a:latin typeface="华文中宋" panose="02010600040101010101" pitchFamily="2" charset="-122"/>
              </a:rPr>
              <a:t>中使用</a:t>
            </a:r>
            <a:r>
              <a:rPr lang="en-US" altLang="zh-CN" sz="1200" dirty="0">
                <a:latin typeface="华文中宋" panose="02010600040101010101" pitchFamily="2" charset="-122"/>
              </a:rPr>
              <a:t>Servlet</a:t>
            </a:r>
            <a:r>
              <a:rPr lang="zh-CN" altLang="en-US" sz="1200" dirty="0">
                <a:latin typeface="华文中宋" panose="02010600040101010101" pitchFamily="2" charset="-122"/>
              </a:rPr>
              <a:t>作为</a:t>
            </a:r>
            <a:r>
              <a:rPr lang="en-US" altLang="zh-CN" sz="1200" dirty="0">
                <a:latin typeface="华文中宋" panose="02010600040101010101" pitchFamily="2" charset="-122"/>
              </a:rPr>
              <a:t>C</a:t>
            </a:r>
            <a:r>
              <a:rPr lang="zh-CN" altLang="en-US" sz="1200" dirty="0">
                <a:latin typeface="华文中宋" panose="02010600040101010101" pitchFamily="2" charset="-122"/>
              </a:rPr>
              <a:t>，</a:t>
            </a:r>
            <a:r>
              <a:rPr lang="en-US" altLang="zh-CN" sz="1200" dirty="0">
                <a:latin typeface="华文中宋" panose="02010600040101010101" pitchFamily="2" charset="-122"/>
              </a:rPr>
              <a:t>Servlet</a:t>
            </a:r>
            <a:r>
              <a:rPr lang="zh-CN" altLang="en-US" sz="1200" dirty="0">
                <a:latin typeface="华文中宋" panose="02010600040101010101" pitchFamily="2" charset="-122"/>
              </a:rPr>
              <a:t>确实兼有“事件响应”和“业务流程控制”两种作用。</a:t>
            </a:r>
            <a:endParaRPr lang="en-US" altLang="zh-CN" sz="1200" dirty="0">
              <a:latin typeface="华文中宋" panose="02010600040101010101" pitchFamily="2" charset="-122"/>
            </a:endParaRPr>
          </a:p>
          <a:p>
            <a:pPr marL="171450" indent="-171450">
              <a:buFont typeface="Arial" panose="020B0604020202020204" pitchFamily="34" charset="0"/>
              <a:buChar char="•"/>
            </a:pPr>
            <a:r>
              <a:rPr lang="zh-CN" altLang="en-US" sz="1200" dirty="0">
                <a:latin typeface="华文中宋" panose="02010600040101010101" pitchFamily="2" charset="-122"/>
              </a:rPr>
              <a:t>现在使用的</a:t>
            </a:r>
            <a:r>
              <a:rPr lang="en-US" altLang="zh-CN" sz="1200" dirty="0">
                <a:latin typeface="华文中宋" panose="02010600040101010101" pitchFamily="2" charset="-122"/>
              </a:rPr>
              <a:t>Struts</a:t>
            </a:r>
            <a:r>
              <a:rPr lang="zh-CN" altLang="en-US" sz="1200" dirty="0">
                <a:latin typeface="华文中宋" panose="02010600040101010101" pitchFamily="2" charset="-122"/>
              </a:rPr>
              <a:t>已将业务流程分离到</a:t>
            </a:r>
            <a:r>
              <a:rPr lang="en-US" altLang="zh-CN" sz="1200" dirty="0">
                <a:latin typeface="华文中宋" panose="02010600040101010101" pitchFamily="2" charset="-122"/>
              </a:rPr>
              <a:t>Action</a:t>
            </a:r>
            <a:r>
              <a:rPr lang="zh-CN" altLang="en-US" sz="1200" dirty="0">
                <a:latin typeface="华文中宋" panose="02010600040101010101" pitchFamily="2" charset="-122"/>
              </a:rPr>
              <a:t>组件中，控制器</a:t>
            </a:r>
            <a:r>
              <a:rPr lang="en-US" altLang="zh-CN" sz="1200" dirty="0">
                <a:latin typeface="华文中宋" panose="02010600040101010101" pitchFamily="2" charset="-122"/>
              </a:rPr>
              <a:t>C</a:t>
            </a:r>
            <a:r>
              <a:rPr lang="zh-CN" altLang="en-US" sz="1200" dirty="0">
                <a:latin typeface="华文中宋" panose="02010600040101010101" pitchFamily="2" charset="-122"/>
              </a:rPr>
              <a:t>确实只起“事件分发和页面导航”的作用，因此本书所指的控制器是一个事件请求</a:t>
            </a:r>
            <a:r>
              <a:rPr lang="en-US" altLang="zh-CN" sz="1200" dirty="0">
                <a:latin typeface="华文中宋" panose="02010600040101010101" pitchFamily="2" charset="-122"/>
              </a:rPr>
              <a:t>—</a:t>
            </a:r>
            <a:r>
              <a:rPr lang="zh-CN" altLang="en-US" sz="1200" dirty="0">
                <a:latin typeface="华文中宋" panose="02010600040101010101" pitchFamily="2" charset="-122"/>
              </a:rPr>
              <a:t>响应的“路由器”。</a:t>
            </a:r>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4FF67B7-744A-412A-8F66-90265B7DA699}" type="slidenum">
              <a:rPr lang="en-US" altLang="zh-CN"/>
            </a:fld>
            <a:endParaRPr lang="en-US" altLang="zh-CN"/>
          </a:p>
        </p:txBody>
      </p:sp>
      <p:sp>
        <p:nvSpPr>
          <p:cNvPr id="270338" name="Rectangle 2"/>
          <p:cNvSpPr>
            <a:spLocks noGrp="1" noRot="1" noChangeAspect="1" noChangeArrowheads="1" noTextEdit="1"/>
          </p:cNvSpPr>
          <p:nvPr>
            <p:ph type="sldImg"/>
          </p:nvPr>
        </p:nvSpPr>
        <p:spPr/>
      </p:sp>
      <p:sp>
        <p:nvSpPr>
          <p:cNvPr id="270339" name="Rectangle 3"/>
          <p:cNvSpPr>
            <a:spLocks noGrp="1" noChangeArrowheads="1"/>
          </p:cNvSpPr>
          <p:nvPr>
            <p:ph type="body" idx="1"/>
          </p:nvPr>
        </p:nvSpPr>
        <p:spPr/>
        <p:txBody>
          <a:bodyPr/>
          <a:lstStyle/>
          <a:p>
            <a:r>
              <a:rPr lang="en-US" altLang="zh-CN" dirty="0"/>
              <a:t>MVC</a:t>
            </a:r>
            <a:r>
              <a:rPr lang="zh-CN" altLang="en-US" dirty="0"/>
              <a:t>应用程序总是由三个部分组成：</a:t>
            </a:r>
            <a:endParaRPr lang="zh-CN" altLang="en-US" dirty="0"/>
          </a:p>
          <a:p>
            <a:r>
              <a:rPr lang="en-US" altLang="zh-CN" dirty="0"/>
              <a:t>Event(</a:t>
            </a:r>
            <a:r>
              <a:rPr lang="zh-CN" altLang="en-US" dirty="0"/>
              <a:t>事件</a:t>
            </a:r>
            <a:r>
              <a:rPr lang="en-US" altLang="zh-CN" dirty="0"/>
              <a:t>)</a:t>
            </a:r>
            <a:r>
              <a:rPr lang="zh-CN" altLang="en-US" dirty="0"/>
              <a:t>导致</a:t>
            </a:r>
            <a:r>
              <a:rPr lang="en-US" altLang="zh-CN" dirty="0"/>
              <a:t>Controller</a:t>
            </a:r>
            <a:r>
              <a:rPr lang="zh-CN" altLang="en-US" dirty="0"/>
              <a:t>改变</a:t>
            </a:r>
            <a:r>
              <a:rPr lang="en-US" altLang="zh-CN" dirty="0"/>
              <a:t>Model</a:t>
            </a:r>
            <a:r>
              <a:rPr lang="zh-CN" altLang="en-US" dirty="0"/>
              <a:t>或</a:t>
            </a:r>
            <a:r>
              <a:rPr lang="en-US" altLang="zh-CN" dirty="0"/>
              <a:t>View,</a:t>
            </a:r>
            <a:r>
              <a:rPr lang="zh-CN" altLang="en-US" dirty="0"/>
              <a:t>或者同时改变两者</a:t>
            </a:r>
            <a:r>
              <a:rPr lang="en-US" altLang="zh-CN" dirty="0"/>
              <a:t>.</a:t>
            </a:r>
            <a:endParaRPr lang="en-US" altLang="zh-CN" dirty="0"/>
          </a:p>
          <a:p>
            <a:r>
              <a:rPr lang="zh-CN" altLang="en-US" dirty="0"/>
              <a:t>只要</a:t>
            </a:r>
            <a:r>
              <a:rPr lang="en-US" altLang="zh-CN" dirty="0"/>
              <a:t>Controller</a:t>
            </a:r>
            <a:r>
              <a:rPr lang="zh-CN" altLang="en-US" dirty="0"/>
              <a:t>改变了</a:t>
            </a:r>
            <a:r>
              <a:rPr lang="en-US" altLang="zh-CN" dirty="0"/>
              <a:t>Models</a:t>
            </a:r>
            <a:r>
              <a:rPr lang="zh-CN" altLang="en-US" dirty="0"/>
              <a:t>的数据或者属性，所有依赖的</a:t>
            </a:r>
            <a:r>
              <a:rPr lang="en-US" altLang="zh-CN" dirty="0"/>
              <a:t>View</a:t>
            </a:r>
            <a:r>
              <a:rPr lang="zh-CN" altLang="en-US" dirty="0"/>
              <a:t>都会自动更新</a:t>
            </a:r>
            <a:r>
              <a:rPr lang="en-US" altLang="zh-CN" dirty="0"/>
              <a:t>.</a:t>
            </a:r>
            <a:endParaRPr lang="en-US" altLang="zh-CN" dirty="0"/>
          </a:p>
          <a:p>
            <a:r>
              <a:rPr lang="zh-CN" altLang="en-US" dirty="0"/>
              <a:t>类似的</a:t>
            </a:r>
            <a:r>
              <a:rPr lang="en-US" altLang="zh-CN" dirty="0"/>
              <a:t>,</a:t>
            </a:r>
            <a:r>
              <a:rPr lang="zh-CN" altLang="en-US" dirty="0"/>
              <a:t>只要</a:t>
            </a:r>
            <a:r>
              <a:rPr lang="en-US" altLang="zh-CN" dirty="0"/>
              <a:t>Controller</a:t>
            </a:r>
            <a:r>
              <a:rPr lang="zh-CN" altLang="en-US" dirty="0"/>
              <a:t>改变了</a:t>
            </a:r>
            <a:r>
              <a:rPr lang="en-US" altLang="zh-CN" dirty="0"/>
              <a:t>View</a:t>
            </a:r>
            <a:r>
              <a:rPr lang="zh-CN" altLang="en-US" dirty="0"/>
              <a:t>，</a:t>
            </a:r>
            <a:r>
              <a:rPr lang="en-US" altLang="zh-CN" dirty="0"/>
              <a:t>View</a:t>
            </a:r>
            <a:r>
              <a:rPr lang="zh-CN" altLang="en-US" dirty="0"/>
              <a:t>会从潜在的</a:t>
            </a:r>
            <a:r>
              <a:rPr lang="en-US" altLang="zh-CN" dirty="0"/>
              <a:t>Model</a:t>
            </a:r>
            <a:r>
              <a:rPr lang="zh-CN" altLang="en-US" dirty="0"/>
              <a:t>中获取数据来刷新</a:t>
            </a:r>
            <a:r>
              <a:rPr lang="zh-CN" altLang="en-US" dirty="0" smtClean="0"/>
              <a:t>自己。</a:t>
            </a:r>
            <a:endParaRPr lang="en-US" altLang="zh-CN" dirty="0" smtClean="0"/>
          </a:p>
          <a:p>
            <a:endParaRPr lang="en-US" altLang="zh-CN" dirty="0" smtClean="0"/>
          </a:p>
          <a:p>
            <a:pPr>
              <a:lnSpc>
                <a:spcPct val="110000"/>
              </a:lnSpc>
            </a:pPr>
            <a:r>
              <a:rPr lang="en-US" altLang="zh-CN" sz="2400" dirty="0" smtClean="0"/>
              <a:t>MVC</a:t>
            </a:r>
            <a:r>
              <a:rPr lang="zh-CN" altLang="zh-CN" sz="2400" dirty="0" smtClean="0"/>
              <a:t>的整个处理流程为：</a:t>
            </a:r>
            <a:endParaRPr lang="en-US" altLang="zh-CN" sz="2400" dirty="0" smtClean="0"/>
          </a:p>
          <a:p>
            <a:pPr lvl="1">
              <a:lnSpc>
                <a:spcPct val="110000"/>
              </a:lnSpc>
            </a:pPr>
            <a:r>
              <a:rPr lang="zh-CN" altLang="zh-CN" sz="2000" dirty="0" smtClean="0"/>
              <a:t>系统拦截到用户请求，根据相应规则（多数采用路由技术），将用户请求交给控制器，控制器决定哪个模型来处理用户的请求；</a:t>
            </a:r>
            <a:endParaRPr lang="en-US" altLang="zh-CN" sz="2000" dirty="0" smtClean="0"/>
          </a:p>
          <a:p>
            <a:pPr lvl="1">
              <a:lnSpc>
                <a:spcPct val="110000"/>
              </a:lnSpc>
            </a:pPr>
            <a:r>
              <a:rPr lang="zh-CN" altLang="zh-CN" sz="2000" dirty="0" smtClean="0"/>
              <a:t>模型根据业务逻辑处理完毕后将结果返回给控制器；然后控制器将数据提交给视图；</a:t>
            </a:r>
            <a:endParaRPr lang="en-US" altLang="zh-CN" sz="2000" dirty="0" smtClean="0"/>
          </a:p>
          <a:p>
            <a:pPr lvl="1">
              <a:lnSpc>
                <a:spcPct val="110000"/>
              </a:lnSpc>
            </a:pPr>
            <a:r>
              <a:rPr lang="zh-CN" altLang="zh-CN" sz="2000" dirty="0" smtClean="0"/>
              <a:t>视图把数据组装之后，呈现给用户。</a:t>
            </a:r>
            <a:endParaRPr lang="en-US" altLang="zh-CN" sz="2000" dirty="0" smtClean="0"/>
          </a:p>
          <a:p>
            <a:pPr>
              <a:lnSpc>
                <a:spcPct val="110000"/>
              </a:lnSpc>
            </a:pPr>
            <a:r>
              <a:rPr lang="zh-CN" altLang="zh-CN" sz="2400" dirty="0" smtClean="0"/>
              <a:t>其中，模型处理所有的业务逻辑和规则，视图只负责显示数据，控制器负责用户的请求，这样将业务和表现层分离，以便业务代码可以被用于任何相似的业务中，视图代码也可以根据需要随意替换。</a:t>
            </a:r>
            <a:endParaRPr lang="en-US" altLang="zh-CN" sz="2400" dirty="0" smtClean="0"/>
          </a:p>
          <a:p>
            <a:pPr>
              <a:lnSpc>
                <a:spcPct val="110000"/>
              </a:lnSpc>
            </a:pPr>
            <a:r>
              <a:rPr lang="zh-CN" altLang="zh-CN" sz="2400" dirty="0" smtClean="0"/>
              <a:t>相比于传统将业务逻辑和视图混合在一起的实现方式，</a:t>
            </a:r>
            <a:r>
              <a:rPr lang="en-US" altLang="zh-CN" sz="2400" dirty="0" smtClean="0"/>
              <a:t>MVC</a:t>
            </a:r>
            <a:r>
              <a:rPr lang="zh-CN" altLang="zh-CN" sz="2400" dirty="0" smtClean="0"/>
              <a:t>可以最大化的重用代码，且灵活性极高。</a:t>
            </a:r>
            <a:endParaRPr lang="zh-CN" altLang="zh-CN" sz="2400" dirty="0" smtClean="0"/>
          </a:p>
          <a:p>
            <a:endParaRPr lang="zh-CN" altLang="en-US" dirty="0"/>
          </a:p>
          <a:p>
            <a:endParaRPr lang="zh-CN" altLang="en-US" dirty="0"/>
          </a:p>
          <a:p>
            <a:endParaRPr lang="en-US"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eaLnBrk="1" hangingPunct="1">
              <a:spcBef>
                <a:spcPct val="50000"/>
              </a:spcBef>
              <a:buFont typeface="Arial" panose="020B0604020202020204" pitchFamily="34" charset="0"/>
              <a:buChar char="•"/>
            </a:pPr>
            <a:r>
              <a:rPr lang="en-US" altLang="zh-CN" sz="1200" dirty="0">
                <a:latin typeface="华文中宋" panose="02010600040101010101" pitchFamily="2" charset="-122"/>
              </a:rPr>
              <a:t>DAO</a:t>
            </a:r>
            <a:r>
              <a:rPr lang="zh-CN" altLang="en-US" sz="1200" dirty="0">
                <a:latin typeface="华文中宋" panose="02010600040101010101" pitchFamily="2" charset="-122"/>
              </a:rPr>
              <a:t>封装了数据访问对象</a:t>
            </a:r>
            <a:r>
              <a:rPr lang="en-US" altLang="zh-CN" sz="1200" dirty="0">
                <a:latin typeface="华文中宋" panose="02010600040101010101" pitchFamily="2" charset="-122"/>
              </a:rPr>
              <a:t>DA(Data Access)</a:t>
            </a:r>
            <a:r>
              <a:rPr lang="zh-CN" altLang="en-US" sz="1200" dirty="0">
                <a:latin typeface="华文中宋" panose="02010600040101010101" pitchFamily="2" charset="-122"/>
              </a:rPr>
              <a:t>。</a:t>
            </a:r>
            <a:r>
              <a:rPr lang="en-US" altLang="zh-CN" sz="1200" dirty="0">
                <a:latin typeface="华文中宋" panose="02010600040101010101" pitchFamily="2" charset="-122"/>
              </a:rPr>
              <a:t>DA</a:t>
            </a:r>
            <a:r>
              <a:rPr lang="zh-CN" altLang="en-US" sz="1200" dirty="0">
                <a:latin typeface="华文中宋" panose="02010600040101010101" pitchFamily="2" charset="-122"/>
              </a:rPr>
              <a:t>负责对资源层连接，创建数据库连接</a:t>
            </a:r>
            <a:r>
              <a:rPr lang="en-US" altLang="zh-CN" sz="1200" dirty="0">
                <a:latin typeface="华文中宋" panose="02010600040101010101" pitchFamily="2" charset="-122"/>
              </a:rPr>
              <a:t>Connection </a:t>
            </a:r>
            <a:r>
              <a:rPr lang="zh-CN" altLang="en-US" sz="1200" dirty="0">
                <a:latin typeface="华文中宋" panose="02010600040101010101" pitchFamily="2" charset="-122"/>
              </a:rPr>
              <a:t>对象，然后将数据库的基本操作</a:t>
            </a:r>
            <a:r>
              <a:rPr lang="en-US" altLang="zh-CN" sz="1200" dirty="0">
                <a:latin typeface="华文中宋" panose="02010600040101010101" pitchFamily="2" charset="-122"/>
              </a:rPr>
              <a:t>CRUD ( Create</a:t>
            </a:r>
            <a:r>
              <a:rPr lang="zh-CN" altLang="en-US" sz="1200" dirty="0">
                <a:latin typeface="华文中宋" panose="02010600040101010101" pitchFamily="2" charset="-122"/>
              </a:rPr>
              <a:t>、</a:t>
            </a:r>
            <a:r>
              <a:rPr lang="en-US" altLang="zh-CN" sz="1200" dirty="0">
                <a:latin typeface="华文中宋" panose="02010600040101010101" pitchFamily="2" charset="-122"/>
              </a:rPr>
              <a:t>Read</a:t>
            </a:r>
            <a:r>
              <a:rPr lang="zh-CN" altLang="en-US" sz="1200" dirty="0">
                <a:latin typeface="华文中宋" panose="02010600040101010101" pitchFamily="2" charset="-122"/>
              </a:rPr>
              <a:t>、</a:t>
            </a:r>
            <a:r>
              <a:rPr lang="en-US" altLang="zh-CN" sz="1200" dirty="0">
                <a:latin typeface="华文中宋" panose="02010600040101010101" pitchFamily="2" charset="-122"/>
              </a:rPr>
              <a:t>Update</a:t>
            </a:r>
            <a:r>
              <a:rPr lang="zh-CN" altLang="en-US" sz="1200" dirty="0">
                <a:latin typeface="华文中宋" panose="02010600040101010101" pitchFamily="2" charset="-122"/>
              </a:rPr>
              <a:t>和</a:t>
            </a:r>
            <a:r>
              <a:rPr lang="en-US" altLang="zh-CN" sz="1200" dirty="0">
                <a:latin typeface="华文中宋" panose="02010600040101010101" pitchFamily="2" charset="-122"/>
              </a:rPr>
              <a:t>Delete)</a:t>
            </a:r>
            <a:r>
              <a:rPr lang="zh-CN" altLang="en-US" sz="1200" dirty="0">
                <a:latin typeface="华文中宋" panose="02010600040101010101" pitchFamily="2" charset="-122"/>
              </a:rPr>
              <a:t>全部封装在里面，为业务逻辑层提供</a:t>
            </a:r>
            <a:r>
              <a:rPr lang="en-US" altLang="zh-CN" sz="1200" dirty="0">
                <a:latin typeface="华文中宋" panose="02010600040101010101" pitchFamily="2" charset="-122"/>
              </a:rPr>
              <a:t>save</a:t>
            </a:r>
            <a:r>
              <a:rPr lang="zh-CN" altLang="en-US" sz="1200" dirty="0">
                <a:latin typeface="华文中宋" panose="02010600040101010101" pitchFamily="2" charset="-122"/>
              </a:rPr>
              <a:t>、</a:t>
            </a:r>
            <a:r>
              <a:rPr lang="en-US" altLang="zh-CN" sz="1200" dirty="0">
                <a:latin typeface="华文中宋" panose="02010600040101010101" pitchFamily="2" charset="-122"/>
              </a:rPr>
              <a:t>load</a:t>
            </a:r>
            <a:r>
              <a:rPr lang="zh-CN" altLang="en-US" sz="1200" dirty="0">
                <a:latin typeface="华文中宋" panose="02010600040101010101" pitchFamily="2" charset="-122"/>
              </a:rPr>
              <a:t>、</a:t>
            </a:r>
            <a:r>
              <a:rPr lang="en-US" altLang="zh-CN" sz="1200" dirty="0">
                <a:latin typeface="华文中宋" panose="02010600040101010101" pitchFamily="2" charset="-122"/>
              </a:rPr>
              <a:t>find</a:t>
            </a:r>
            <a:r>
              <a:rPr lang="zh-CN" altLang="en-US" sz="1200" dirty="0">
                <a:latin typeface="华文中宋" panose="02010600040101010101" pitchFamily="2" charset="-122"/>
              </a:rPr>
              <a:t>、</a:t>
            </a:r>
            <a:r>
              <a:rPr lang="en-US" altLang="zh-CN" sz="1200" dirty="0" err="1">
                <a:latin typeface="华文中宋" panose="02010600040101010101" pitchFamily="2" charset="-122"/>
              </a:rPr>
              <a:t>saveandupdate</a:t>
            </a:r>
            <a:r>
              <a:rPr lang="zh-CN" altLang="en-US" sz="1200" dirty="0">
                <a:latin typeface="华文中宋" panose="02010600040101010101" pitchFamily="2" charset="-122"/>
              </a:rPr>
              <a:t>等面向对象的操作方法。 </a:t>
            </a:r>
            <a:endParaRPr lang="zh-CN" altLang="en-US" sz="1200" dirty="0">
              <a:latin typeface="华文中宋" panose="02010600040101010101" pitchFamily="2" charset="-122"/>
            </a:endParaRPr>
          </a:p>
          <a:p>
            <a:pPr marL="171450" indent="-171450" algn="l" eaLnBrk="1" hangingPunct="1">
              <a:spcBef>
                <a:spcPct val="50000"/>
              </a:spcBef>
              <a:buFont typeface="Arial" panose="020B0604020202020204" pitchFamily="34" charset="0"/>
              <a:buChar char="•"/>
            </a:pPr>
            <a:r>
              <a:rPr lang="en-US" altLang="zh-CN" sz="1200" dirty="0">
                <a:latin typeface="华文中宋" panose="02010600040101010101" pitchFamily="2" charset="-122"/>
              </a:rPr>
              <a:t>DAO</a:t>
            </a:r>
            <a:r>
              <a:rPr lang="zh-CN" altLang="en-US" sz="1200" dirty="0">
                <a:latin typeface="华文中宋" panose="02010600040101010101" pitchFamily="2" charset="-122"/>
              </a:rPr>
              <a:t>封装业务流程访问对象</a:t>
            </a:r>
            <a:r>
              <a:rPr lang="en-US" altLang="zh-CN" sz="1200" dirty="0">
                <a:latin typeface="华文中宋" panose="02010600040101010101" pitchFamily="2" charset="-122"/>
              </a:rPr>
              <a:t>Domain Object</a:t>
            </a:r>
            <a:r>
              <a:rPr lang="zh-CN" altLang="en-US" sz="1200" dirty="0">
                <a:latin typeface="华文中宋" panose="02010600040101010101" pitchFamily="2" charset="-122"/>
              </a:rPr>
              <a:t>，也称为业务逻辑</a:t>
            </a:r>
            <a:r>
              <a:rPr lang="en-US" altLang="zh-CN" sz="1200" dirty="0">
                <a:latin typeface="华文中宋" panose="02010600040101010101" pitchFamily="2" charset="-122"/>
              </a:rPr>
              <a:t>BM(Business Model)</a:t>
            </a:r>
            <a:r>
              <a:rPr lang="zh-CN" altLang="en-US" sz="1200" dirty="0">
                <a:latin typeface="华文中宋" panose="02010600040101010101" pitchFamily="2" charset="-122"/>
              </a:rPr>
              <a:t>。该层对象依赖于下层的</a:t>
            </a:r>
            <a:r>
              <a:rPr lang="en-US" altLang="zh-CN" sz="1200" dirty="0">
                <a:latin typeface="华文中宋" panose="02010600040101010101" pitchFamily="2" charset="-122"/>
              </a:rPr>
              <a:t>DA</a:t>
            </a:r>
            <a:r>
              <a:rPr lang="zh-CN" altLang="en-US" sz="1200" dirty="0">
                <a:latin typeface="华文中宋" panose="02010600040101010101" pitchFamily="2" charset="-122"/>
              </a:rPr>
              <a:t>，提供给上级业务流程，封装业务流程中使用的所有业务方法，如</a:t>
            </a:r>
            <a:r>
              <a:rPr lang="en-US" altLang="zh-CN" sz="1200" dirty="0" err="1">
                <a:latin typeface="华文中宋" panose="02010600040101010101" pitchFamily="2" charset="-122"/>
              </a:rPr>
              <a:t>Add_Student</a:t>
            </a:r>
            <a:r>
              <a:rPr lang="en-US" altLang="zh-CN" sz="1200" dirty="0">
                <a:latin typeface="华文中宋" panose="02010600040101010101" pitchFamily="2" charset="-122"/>
              </a:rPr>
              <a:t>()</a:t>
            </a:r>
            <a:r>
              <a:rPr lang="zh-CN" altLang="en-US" sz="1200" dirty="0">
                <a:latin typeface="华文中宋" panose="02010600040101010101" pitchFamily="2" charset="-122"/>
              </a:rPr>
              <a:t>、</a:t>
            </a:r>
            <a:r>
              <a:rPr lang="en-US" altLang="zh-CN" sz="1200" dirty="0" err="1">
                <a:latin typeface="华文中宋" panose="02010600040101010101" pitchFamily="2" charset="-122"/>
              </a:rPr>
              <a:t>findById</a:t>
            </a:r>
            <a:r>
              <a:rPr lang="en-US" altLang="zh-CN" sz="1200" dirty="0">
                <a:latin typeface="华文中宋" panose="02010600040101010101" pitchFamily="2" charset="-122"/>
              </a:rPr>
              <a:t>()</a:t>
            </a:r>
            <a:r>
              <a:rPr lang="zh-CN" altLang="en-US" sz="1200" dirty="0">
                <a:latin typeface="华文中宋" panose="02010600040101010101" pitchFamily="2" charset="-122"/>
              </a:rPr>
              <a:t>、</a:t>
            </a:r>
            <a:r>
              <a:rPr lang="en-US" altLang="zh-CN" sz="1200" dirty="0" err="1">
                <a:latin typeface="华文中宋" panose="02010600040101010101" pitchFamily="2" charset="-122"/>
              </a:rPr>
              <a:t>get_Score</a:t>
            </a:r>
            <a:r>
              <a:rPr lang="en-US" altLang="zh-CN" sz="1200" dirty="0">
                <a:latin typeface="华文中宋" panose="02010600040101010101" pitchFamily="2" charset="-122"/>
              </a:rPr>
              <a:t>()</a:t>
            </a:r>
            <a:r>
              <a:rPr lang="zh-CN" altLang="en-US" sz="1200" dirty="0">
                <a:latin typeface="华文中宋" panose="02010600040101010101" pitchFamily="2" charset="-122"/>
              </a:rPr>
              <a:t>等。 </a:t>
            </a:r>
            <a:endParaRPr lang="zh-CN" altLang="en-US" sz="1200" dirty="0">
              <a:latin typeface="华文中宋" panose="02010600040101010101" pitchFamily="2" charset="-122"/>
            </a:endParaRPr>
          </a:p>
          <a:p>
            <a:endParaRPr lang="en-US" altLang="zh-CN" dirty="0"/>
          </a:p>
          <a:p>
            <a:pPr algn="l" eaLnBrk="1" hangingPunct="1"/>
            <a:r>
              <a:rPr lang="zh-CN" altLang="en-US" sz="1200" dirty="0">
                <a:latin typeface="华文中宋" panose="02010600040101010101" pitchFamily="2" charset="-122"/>
              </a:rPr>
              <a:t>“业务逻辑层”简称业务层，业务层是软件系统的核心，它是对客户层请求的响应，完成需求分析中描述的功能需求。业务层再由两个子层组成：</a:t>
            </a:r>
            <a:endParaRPr lang="zh-CN" altLang="en-US" sz="1200" dirty="0">
              <a:latin typeface="华文中宋" panose="02010600040101010101" pitchFamily="2" charset="-122"/>
            </a:endParaRPr>
          </a:p>
          <a:p>
            <a:pPr algn="l" eaLnBrk="1" hangingPunct="1"/>
            <a:r>
              <a:rPr lang="zh-CN" altLang="en-US" sz="1200" dirty="0">
                <a:latin typeface="华文中宋" panose="02010600040101010101" pitchFamily="2" charset="-122"/>
              </a:rPr>
              <a:t>① 业务流程层</a:t>
            </a:r>
            <a:r>
              <a:rPr lang="en-US" altLang="zh-CN" sz="1200" dirty="0">
                <a:latin typeface="华文中宋" panose="02010600040101010101" pitchFamily="2" charset="-122"/>
              </a:rPr>
              <a:t>BP(Business Process)</a:t>
            </a:r>
            <a:r>
              <a:rPr lang="zh-CN" altLang="en-US" sz="1200" dirty="0">
                <a:latin typeface="华文中宋" panose="02010600040101010101" pitchFamily="2" charset="-122"/>
              </a:rPr>
              <a:t>：它执行的就是需求分析模型中每个用例的事件流。下页图中表达的是储户到储蓄所“取款”的业务流程。这层纯粹是满足用户需求的业务流程控制（因而有的将此层看做控制层），本层没有具体的业务方法，该层要依赖于业务模型层</a:t>
            </a:r>
            <a:r>
              <a:rPr lang="en-US" altLang="zh-CN" sz="1200" dirty="0">
                <a:latin typeface="华文中宋" panose="02010600040101010101" pitchFamily="2" charset="-122"/>
              </a:rPr>
              <a:t>BM</a:t>
            </a:r>
            <a:r>
              <a:rPr lang="zh-CN" altLang="en-US" sz="1200" dirty="0">
                <a:latin typeface="华文中宋" panose="02010600040101010101" pitchFamily="2" charset="-122"/>
              </a:rPr>
              <a:t>提供的服务消息。这一层也是对客户层事件响应后进入事件执行链的起点。</a:t>
            </a:r>
            <a:endParaRPr lang="zh-CN" altLang="en-US" sz="1200" dirty="0">
              <a:latin typeface="华文中宋" panose="02010600040101010101" pitchFamily="2" charset="-122"/>
            </a:endParaRPr>
          </a:p>
          <a:p>
            <a:pPr algn="l" eaLnBrk="1" hangingPunct="1"/>
            <a:r>
              <a:rPr lang="zh-CN" altLang="en-US" sz="1200" dirty="0">
                <a:latin typeface="华文中宋" panose="02010600040101010101" pitchFamily="2" charset="-122"/>
              </a:rPr>
              <a:t>② 业务模型层</a:t>
            </a:r>
            <a:r>
              <a:rPr lang="en-US" altLang="zh-CN" sz="1200" dirty="0">
                <a:latin typeface="华文中宋" panose="02010600040101010101" pitchFamily="2" charset="-122"/>
              </a:rPr>
              <a:t>BM(Business Model)</a:t>
            </a:r>
            <a:r>
              <a:rPr lang="zh-CN" altLang="en-US" sz="1200" dirty="0">
                <a:latin typeface="华文中宋" panose="02010600040101010101" pitchFamily="2" charset="-122"/>
              </a:rPr>
              <a:t>，该层是一个交错层，它既属于业务层也是</a:t>
            </a:r>
            <a:r>
              <a:rPr lang="en-US" altLang="zh-CN" sz="1200" dirty="0">
                <a:latin typeface="华文中宋" panose="02010600040101010101" pitchFamily="2" charset="-122"/>
              </a:rPr>
              <a:t>DAO</a:t>
            </a:r>
            <a:r>
              <a:rPr lang="zh-CN" altLang="en-US" sz="1200" dirty="0">
                <a:latin typeface="华文中宋" panose="02010600040101010101" pitchFamily="2" charset="-122"/>
              </a:rPr>
              <a:t>层。该层封装了</a:t>
            </a:r>
            <a:r>
              <a:rPr lang="en-US" altLang="zh-CN" sz="1200" dirty="0">
                <a:latin typeface="华文中宋" panose="02010600040101010101" pitchFamily="2" charset="-122"/>
              </a:rPr>
              <a:t>BP</a:t>
            </a:r>
            <a:r>
              <a:rPr lang="zh-CN" altLang="en-US" sz="1200" dirty="0">
                <a:latin typeface="华文中宋" panose="02010600040101010101" pitchFamily="2" charset="-122"/>
              </a:rPr>
              <a:t>层所用的业务方法。 </a:t>
            </a:r>
            <a:endParaRPr lang="zh-CN" altLang="en-US" sz="1200" dirty="0">
              <a:latin typeface="华文中宋" panose="0201060004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l" eaLnBrk="1" hangingPunct="1">
              <a:buFont typeface="Arial" panose="020B0604020202020204" pitchFamily="34" charset="0"/>
              <a:buNone/>
            </a:pPr>
            <a:r>
              <a:rPr lang="zh-CN" altLang="en-US" sz="1200" dirty="0">
                <a:latin typeface="华文中宋" panose="02010600040101010101" pitchFamily="2" charset="-122"/>
              </a:rPr>
              <a:t>① 从基本三层看：</a:t>
            </a:r>
            <a:endParaRPr lang="zh-CN" altLang="en-US" sz="1200" dirty="0">
              <a:latin typeface="华文中宋" panose="02010600040101010101" pitchFamily="2" charset="-122"/>
            </a:endParaRPr>
          </a:p>
          <a:p>
            <a:pPr marL="171450" indent="-171450" algn="l" eaLnBrk="1" hangingPunct="1">
              <a:buFont typeface="Arial" panose="020B0604020202020204" pitchFamily="34" charset="0"/>
              <a:buChar char="•"/>
            </a:pPr>
            <a:r>
              <a:rPr lang="zh-CN" altLang="en-US" sz="1200" dirty="0">
                <a:latin typeface="华文中宋" panose="02010600040101010101" pitchFamily="2" charset="-122"/>
              </a:rPr>
              <a:t>客户层</a:t>
            </a:r>
            <a:r>
              <a:rPr lang="en-US" altLang="zh-CN" sz="1200" dirty="0">
                <a:latin typeface="华文中宋" panose="02010600040101010101" pitchFamily="2" charset="-122"/>
              </a:rPr>
              <a:t>=</a:t>
            </a:r>
            <a:r>
              <a:rPr lang="zh-CN" altLang="en-US" sz="1200" dirty="0">
                <a:latin typeface="华文中宋" panose="02010600040101010101" pitchFamily="2" charset="-122"/>
              </a:rPr>
              <a:t>表示层</a:t>
            </a:r>
            <a:r>
              <a:rPr lang="en-US" altLang="zh-CN" sz="1200" dirty="0">
                <a:latin typeface="华文中宋" panose="02010600040101010101" pitchFamily="2" charset="-122"/>
              </a:rPr>
              <a:t>V</a:t>
            </a:r>
            <a:endParaRPr lang="en-US" altLang="zh-CN" sz="1200" dirty="0">
              <a:latin typeface="华文中宋" panose="02010600040101010101" pitchFamily="2" charset="-122"/>
            </a:endParaRPr>
          </a:p>
          <a:p>
            <a:pPr marL="171450" indent="-171450" algn="l" eaLnBrk="1" hangingPunct="1">
              <a:buFont typeface="Arial" panose="020B0604020202020204" pitchFamily="34" charset="0"/>
              <a:buChar char="•"/>
            </a:pPr>
            <a:r>
              <a:rPr lang="zh-CN" altLang="en-US" sz="1200" dirty="0">
                <a:latin typeface="华文中宋" panose="02010600040101010101" pitchFamily="2" charset="-122"/>
              </a:rPr>
              <a:t>业务层</a:t>
            </a:r>
            <a:r>
              <a:rPr lang="en-US" altLang="zh-CN" sz="1200" dirty="0">
                <a:latin typeface="华文中宋" panose="02010600040101010101" pitchFamily="2" charset="-122"/>
              </a:rPr>
              <a:t>=</a:t>
            </a:r>
            <a:r>
              <a:rPr lang="zh-CN" altLang="en-US" sz="1200" dirty="0">
                <a:latin typeface="华文中宋" panose="02010600040101010101" pitchFamily="2" charset="-122"/>
              </a:rPr>
              <a:t>业务流程</a:t>
            </a:r>
            <a:r>
              <a:rPr lang="en-US" altLang="zh-CN" sz="1200" dirty="0">
                <a:latin typeface="华文中宋" panose="02010600040101010101" pitchFamily="2" charset="-122"/>
              </a:rPr>
              <a:t>BP+</a:t>
            </a:r>
            <a:r>
              <a:rPr lang="zh-CN" altLang="en-US" sz="1200" dirty="0">
                <a:latin typeface="华文中宋" panose="02010600040101010101" pitchFamily="2" charset="-122"/>
              </a:rPr>
              <a:t>业务模型</a:t>
            </a:r>
            <a:r>
              <a:rPr lang="en-US" altLang="zh-CN" sz="1200" dirty="0">
                <a:latin typeface="华文中宋" panose="02010600040101010101" pitchFamily="2" charset="-122"/>
              </a:rPr>
              <a:t>BM</a:t>
            </a:r>
            <a:endParaRPr lang="en-US" altLang="zh-CN" sz="1200" dirty="0">
              <a:latin typeface="华文中宋" panose="02010600040101010101" pitchFamily="2" charset="-122"/>
            </a:endParaRPr>
          </a:p>
          <a:p>
            <a:pPr marL="171450" indent="-171450" algn="l" eaLnBrk="1" hangingPunct="1">
              <a:buFont typeface="Arial" panose="020B0604020202020204" pitchFamily="34" charset="0"/>
              <a:buChar char="•"/>
            </a:pPr>
            <a:r>
              <a:rPr lang="zh-CN" altLang="en-US" sz="1200" dirty="0">
                <a:latin typeface="华文中宋" panose="02010600040101010101" pitchFamily="2" charset="-122"/>
              </a:rPr>
              <a:t>数据层</a:t>
            </a:r>
            <a:r>
              <a:rPr lang="en-US" altLang="zh-CN" sz="1200" dirty="0">
                <a:latin typeface="华文中宋" panose="02010600040101010101" pitchFamily="2" charset="-122"/>
              </a:rPr>
              <a:t>=(DA+DO)+R=</a:t>
            </a:r>
            <a:r>
              <a:rPr lang="zh-CN" altLang="en-US" sz="1200" dirty="0">
                <a:latin typeface="华文中宋" panose="02010600040101010101" pitchFamily="2" charset="-122"/>
              </a:rPr>
              <a:t>对象持久层</a:t>
            </a:r>
            <a:r>
              <a:rPr lang="en-US" altLang="zh-CN" sz="1200" dirty="0">
                <a:latin typeface="华文中宋" panose="02010600040101010101" pitchFamily="2" charset="-122"/>
              </a:rPr>
              <a:t>OP+</a:t>
            </a:r>
            <a:r>
              <a:rPr lang="zh-CN" altLang="en-US" sz="1200" dirty="0">
                <a:latin typeface="华文中宋" panose="02010600040101010101" pitchFamily="2" charset="-122"/>
              </a:rPr>
              <a:t>资源层</a:t>
            </a:r>
            <a:r>
              <a:rPr lang="en-US" altLang="zh-CN" sz="1200" dirty="0">
                <a:latin typeface="华文中宋" panose="02010600040101010101" pitchFamily="2" charset="-122"/>
              </a:rPr>
              <a:t>R</a:t>
            </a:r>
            <a:endParaRPr lang="en-US" altLang="zh-CN" sz="1200" dirty="0">
              <a:latin typeface="华文中宋" panose="02010600040101010101" pitchFamily="2" charset="-122"/>
            </a:endParaRPr>
          </a:p>
          <a:p>
            <a:pPr marL="0" indent="0" algn="l" eaLnBrk="1" hangingPunct="1">
              <a:buFont typeface="Arial" panose="020B0604020202020204" pitchFamily="34" charset="0"/>
              <a:buNone/>
            </a:pPr>
            <a:r>
              <a:rPr lang="en-US" altLang="zh-CN" sz="1200" dirty="0">
                <a:latin typeface="华文中宋" panose="02010600040101010101" pitchFamily="2" charset="-122"/>
              </a:rPr>
              <a:t>② </a:t>
            </a:r>
            <a:r>
              <a:rPr lang="zh-CN" altLang="en-US" sz="1200" dirty="0">
                <a:latin typeface="华文中宋" panose="02010600040101010101" pitchFamily="2" charset="-122"/>
              </a:rPr>
              <a:t>从面向对象看：</a:t>
            </a:r>
            <a:endParaRPr lang="zh-CN" altLang="en-US" sz="1200" dirty="0">
              <a:latin typeface="华文中宋" panose="02010600040101010101" pitchFamily="2" charset="-122"/>
            </a:endParaRPr>
          </a:p>
          <a:p>
            <a:pPr marL="171450" indent="-171450" algn="l" eaLnBrk="1" hangingPunct="1">
              <a:buFont typeface="Arial" panose="020B0604020202020204" pitchFamily="34" charset="0"/>
              <a:buChar char="•"/>
            </a:pPr>
            <a:r>
              <a:rPr lang="en-US" altLang="zh-CN" sz="1200" dirty="0">
                <a:latin typeface="华文中宋" panose="02010600040101010101" pitchFamily="2" charset="-122"/>
              </a:rPr>
              <a:t>Object=</a:t>
            </a:r>
            <a:r>
              <a:rPr lang="zh-CN" altLang="en-US" sz="1200" dirty="0">
                <a:latin typeface="华文中宋" panose="02010600040101010101" pitchFamily="2" charset="-122"/>
              </a:rPr>
              <a:t>客户层</a:t>
            </a:r>
            <a:r>
              <a:rPr lang="en-US" altLang="zh-CN" sz="1200" dirty="0">
                <a:latin typeface="华文中宋" panose="02010600040101010101" pitchFamily="2" charset="-122"/>
              </a:rPr>
              <a:t>+</a:t>
            </a:r>
            <a:r>
              <a:rPr lang="zh-CN" altLang="en-US" sz="1200" dirty="0">
                <a:latin typeface="华文中宋" panose="02010600040101010101" pitchFamily="2" charset="-122"/>
              </a:rPr>
              <a:t>业务层</a:t>
            </a:r>
            <a:r>
              <a:rPr lang="en-US" altLang="zh-CN" sz="1200" dirty="0">
                <a:latin typeface="华文中宋" panose="02010600040101010101" pitchFamily="2" charset="-122"/>
              </a:rPr>
              <a:t>+</a:t>
            </a:r>
            <a:r>
              <a:rPr lang="zh-CN" altLang="en-US" sz="1200" dirty="0">
                <a:latin typeface="华文中宋" panose="02010600040101010101" pitchFamily="2" charset="-122"/>
              </a:rPr>
              <a:t>对象持久层</a:t>
            </a:r>
            <a:r>
              <a:rPr lang="en-US" altLang="zh-CN" sz="1200" dirty="0">
                <a:latin typeface="华文中宋" panose="02010600040101010101" pitchFamily="2" charset="-122"/>
              </a:rPr>
              <a:t>(OP)</a:t>
            </a:r>
            <a:r>
              <a:rPr lang="zh-CN" altLang="en-US" sz="1200" dirty="0">
                <a:latin typeface="华文中宋" panose="02010600040101010101" pitchFamily="2" charset="-122"/>
              </a:rPr>
              <a:t>，表明应用端是完全面向对象的，对象侧</a:t>
            </a:r>
            <a:r>
              <a:rPr lang="en-US" altLang="zh-CN" sz="1200" dirty="0">
                <a:latin typeface="华文中宋" panose="02010600040101010101" pitchFamily="2" charset="-122"/>
              </a:rPr>
              <a:t>O</a:t>
            </a:r>
            <a:r>
              <a:rPr lang="zh-CN" altLang="en-US" sz="1200" dirty="0">
                <a:latin typeface="华文中宋" panose="02010600040101010101" pitchFamily="2" charset="-122"/>
              </a:rPr>
              <a:t>与关系侧</a:t>
            </a:r>
            <a:r>
              <a:rPr lang="en-US" altLang="zh-CN" sz="1200" dirty="0">
                <a:latin typeface="华文中宋" panose="02010600040101010101" pitchFamily="2" charset="-122"/>
              </a:rPr>
              <a:t>R(Relation)</a:t>
            </a:r>
            <a:r>
              <a:rPr lang="zh-CN" altLang="en-US" sz="1200" dirty="0">
                <a:latin typeface="华文中宋" panose="02010600040101010101" pitchFamily="2" charset="-122"/>
              </a:rPr>
              <a:t>实现隔离；</a:t>
            </a:r>
            <a:endParaRPr lang="zh-CN" altLang="en-US" sz="1200" dirty="0">
              <a:latin typeface="华文中宋" panose="02010600040101010101" pitchFamily="2" charset="-122"/>
            </a:endParaRPr>
          </a:p>
          <a:p>
            <a:pPr marL="0" indent="0" algn="l" eaLnBrk="1" hangingPunct="1">
              <a:buFont typeface="Arial" panose="020B0604020202020204" pitchFamily="34" charset="0"/>
              <a:buNone/>
            </a:pPr>
            <a:r>
              <a:rPr lang="zh-CN" altLang="en-US" sz="1200" dirty="0">
                <a:latin typeface="华文中宋" panose="02010600040101010101" pitchFamily="2" charset="-122"/>
              </a:rPr>
              <a:t>③ 从</a:t>
            </a:r>
            <a:r>
              <a:rPr lang="en-US" altLang="zh-CN" sz="1200" dirty="0">
                <a:latin typeface="华文中宋" panose="02010600040101010101" pitchFamily="2" charset="-122"/>
              </a:rPr>
              <a:t>DAO</a:t>
            </a:r>
            <a:r>
              <a:rPr lang="zh-CN" altLang="en-US" sz="1200" dirty="0">
                <a:latin typeface="华文中宋" panose="02010600040101010101" pitchFamily="2" charset="-122"/>
              </a:rPr>
              <a:t>看：</a:t>
            </a:r>
            <a:endParaRPr lang="zh-CN" altLang="en-US" sz="1200" dirty="0">
              <a:latin typeface="华文中宋" panose="02010600040101010101" pitchFamily="2" charset="-122"/>
            </a:endParaRPr>
          </a:p>
          <a:p>
            <a:pPr marL="171450" indent="-171450" algn="l" eaLnBrk="1" hangingPunct="1">
              <a:buFont typeface="Arial" panose="020B0604020202020204" pitchFamily="34" charset="0"/>
              <a:buChar char="•"/>
            </a:pPr>
            <a:r>
              <a:rPr lang="zh-CN" altLang="en-US" sz="1200" dirty="0">
                <a:latin typeface="华文中宋" panose="02010600040101010101" pitchFamily="2" charset="-122"/>
              </a:rPr>
              <a:t>数据访问层</a:t>
            </a:r>
            <a:r>
              <a:rPr lang="en-US" altLang="zh-CN" sz="1200" dirty="0">
                <a:latin typeface="华文中宋" panose="02010600040101010101" pitchFamily="2" charset="-122"/>
              </a:rPr>
              <a:t>DA</a:t>
            </a:r>
            <a:r>
              <a:rPr lang="zh-CN" altLang="en-US" sz="1200" dirty="0">
                <a:latin typeface="华文中宋" panose="02010600040101010101" pitchFamily="2" charset="-122"/>
              </a:rPr>
              <a:t>作为单独一层封装了数据访问接口，将</a:t>
            </a:r>
            <a:r>
              <a:rPr lang="en-US" altLang="zh-CN" sz="1200" dirty="0">
                <a:latin typeface="华文中宋" panose="02010600040101010101" pitchFamily="2" charset="-122"/>
              </a:rPr>
              <a:t>BM</a:t>
            </a:r>
            <a:r>
              <a:rPr lang="zh-CN" altLang="en-US" sz="1200" dirty="0">
                <a:latin typeface="华文中宋" panose="02010600040101010101" pitchFamily="2" charset="-122"/>
              </a:rPr>
              <a:t>与资源层隔离， 起到在</a:t>
            </a:r>
            <a:r>
              <a:rPr lang="en-US" altLang="zh-CN" sz="1200" dirty="0">
                <a:latin typeface="华文中宋" panose="02010600040101010101" pitchFamily="2" charset="-122"/>
              </a:rPr>
              <a:t>BM</a:t>
            </a:r>
            <a:r>
              <a:rPr lang="zh-CN" altLang="en-US" sz="1200" dirty="0">
                <a:latin typeface="华文中宋" panose="02010600040101010101" pitchFamily="2" charset="-122"/>
              </a:rPr>
              <a:t>层与资源层之间的中介作用。</a:t>
            </a:r>
            <a:endParaRPr lang="zh-CN" altLang="en-US" sz="1200" dirty="0">
              <a:latin typeface="华文中宋" panose="02010600040101010101" pitchFamily="2" charset="-122"/>
            </a:endParaRPr>
          </a:p>
          <a:p>
            <a:pPr marL="171450" indent="-171450" algn="l" eaLnBrk="1" hangingPunct="1">
              <a:buFont typeface="Arial" panose="020B0604020202020204" pitchFamily="34" charset="0"/>
              <a:buChar char="•"/>
            </a:pPr>
            <a:r>
              <a:rPr lang="zh-CN" altLang="en-US" sz="1200" dirty="0">
                <a:latin typeface="华文中宋" panose="02010600040101010101" pitchFamily="2" charset="-122"/>
              </a:rPr>
              <a:t>实体对象</a:t>
            </a:r>
            <a:r>
              <a:rPr lang="en-US" altLang="zh-CN" sz="1200" dirty="0">
                <a:latin typeface="华文中宋" panose="02010600040101010101" pitchFamily="2" charset="-122"/>
              </a:rPr>
              <a:t>DO</a:t>
            </a:r>
            <a:r>
              <a:rPr lang="zh-CN" altLang="en-US" sz="1200" dirty="0">
                <a:latin typeface="华文中宋" panose="02010600040101010101" pitchFamily="2" charset="-122"/>
              </a:rPr>
              <a:t>与数据资源</a:t>
            </a:r>
            <a:r>
              <a:rPr lang="en-US" altLang="zh-CN" sz="1200" dirty="0">
                <a:latin typeface="华文中宋" panose="02010600040101010101" pitchFamily="2" charset="-122"/>
              </a:rPr>
              <a:t>R</a:t>
            </a:r>
            <a:r>
              <a:rPr lang="zh-CN" altLang="en-US" sz="1200" dirty="0">
                <a:latin typeface="华文中宋" panose="02010600040101010101" pitchFamily="2" charset="-122"/>
              </a:rPr>
              <a:t>隔离，</a:t>
            </a:r>
            <a:r>
              <a:rPr lang="en-US" altLang="zh-CN" sz="1200" dirty="0">
                <a:latin typeface="华文中宋" panose="02010600040101010101" pitchFamily="2" charset="-122"/>
              </a:rPr>
              <a:t>BM</a:t>
            </a:r>
            <a:r>
              <a:rPr lang="zh-CN" altLang="en-US" sz="1200" dirty="0">
                <a:latin typeface="华文中宋" panose="02010600040101010101" pitchFamily="2" charset="-122"/>
              </a:rPr>
              <a:t>操作的是实体对象</a:t>
            </a:r>
            <a:r>
              <a:rPr lang="en-US" altLang="zh-CN" sz="1200" dirty="0">
                <a:latin typeface="华文中宋" panose="02010600040101010101" pitchFamily="2" charset="-122"/>
              </a:rPr>
              <a:t>DO</a:t>
            </a:r>
            <a:r>
              <a:rPr lang="zh-CN" altLang="en-US" sz="1200" dirty="0">
                <a:latin typeface="华文中宋" panose="02010600040101010101" pitchFamily="2" charset="-122"/>
              </a:rPr>
              <a:t>，</a:t>
            </a:r>
            <a:r>
              <a:rPr lang="en-US" altLang="zh-CN" sz="1200" dirty="0">
                <a:latin typeface="华文中宋" panose="02010600040101010101" pitchFamily="2" charset="-122"/>
              </a:rPr>
              <a:t>DO</a:t>
            </a:r>
            <a:r>
              <a:rPr lang="zh-CN" altLang="en-US" sz="1200" dirty="0">
                <a:latin typeface="华文中宋" panose="02010600040101010101" pitchFamily="2" charset="-122"/>
              </a:rPr>
              <a:t>到</a:t>
            </a:r>
            <a:r>
              <a:rPr lang="en-US" altLang="zh-CN" sz="1200" dirty="0">
                <a:latin typeface="华文中宋" panose="02010600040101010101" pitchFamily="2" charset="-122"/>
              </a:rPr>
              <a:t>R</a:t>
            </a:r>
            <a:r>
              <a:rPr lang="zh-CN" altLang="en-US" sz="1200" dirty="0">
                <a:latin typeface="华文中宋" panose="02010600040101010101" pitchFamily="2" charset="-122"/>
              </a:rPr>
              <a:t>借助于</a:t>
            </a:r>
            <a:r>
              <a:rPr lang="en-US" altLang="zh-CN" sz="1200" dirty="0">
                <a:latin typeface="华文中宋" panose="02010600040101010101" pitchFamily="2" charset="-122"/>
              </a:rPr>
              <a:t>ORM</a:t>
            </a:r>
            <a:r>
              <a:rPr lang="zh-CN" altLang="en-US" sz="1200" dirty="0">
                <a:latin typeface="华文中宋" panose="02010600040101010101" pitchFamily="2" charset="-122"/>
              </a:rPr>
              <a:t>容器实现透明性访问，详见</a:t>
            </a:r>
            <a:r>
              <a:rPr lang="en-US" altLang="zh-CN" sz="1200" dirty="0">
                <a:latin typeface="华文中宋" panose="02010600040101010101" pitchFamily="2" charset="-122"/>
              </a:rPr>
              <a:t>11.7.2</a:t>
            </a:r>
            <a:r>
              <a:rPr lang="zh-CN" altLang="en-US" sz="1200" dirty="0">
                <a:latin typeface="华文中宋" panose="02010600040101010101" pitchFamily="2" charset="-122"/>
              </a:rPr>
              <a:t>小节。 </a:t>
            </a:r>
            <a:endParaRPr lang="zh-CN" altLang="en-US" sz="1200" dirty="0">
              <a:latin typeface="华文中宋" panose="02010600040101010101" pitchFamily="2" charset="-122"/>
            </a:endParaRPr>
          </a:p>
          <a:p>
            <a:pPr marL="0" indent="0" algn="l" eaLnBrk="1" hangingPunct="1">
              <a:buFont typeface="Arial" panose="020B0604020202020204" pitchFamily="34" charset="0"/>
              <a:buNone/>
            </a:pPr>
            <a:r>
              <a:rPr lang="zh-CN" altLang="en-US" sz="1200" dirty="0">
                <a:latin typeface="华文中宋" panose="02010600040101010101" pitchFamily="2" charset="-122"/>
              </a:rPr>
              <a:t>④ 从</a:t>
            </a:r>
            <a:r>
              <a:rPr lang="en-US" altLang="zh-CN" sz="1200" dirty="0">
                <a:latin typeface="华文中宋" panose="02010600040101010101" pitchFamily="2" charset="-122"/>
              </a:rPr>
              <a:t>Web</a:t>
            </a:r>
            <a:r>
              <a:rPr lang="zh-CN" altLang="en-US" sz="1200" dirty="0">
                <a:latin typeface="华文中宋" panose="02010600040101010101" pitchFamily="2" charset="-122"/>
              </a:rPr>
              <a:t>结构看：</a:t>
            </a:r>
            <a:endParaRPr lang="zh-CN" altLang="en-US" sz="1200" dirty="0">
              <a:latin typeface="华文中宋" panose="02010600040101010101" pitchFamily="2" charset="-122"/>
            </a:endParaRPr>
          </a:p>
          <a:p>
            <a:pPr marL="171450" indent="-171450" algn="l" eaLnBrk="1" hangingPunct="1">
              <a:buFont typeface="Arial" panose="020B0604020202020204" pitchFamily="34" charset="0"/>
              <a:buChar char="•"/>
            </a:pPr>
            <a:r>
              <a:rPr lang="en-US" altLang="zh-CN" sz="1200" dirty="0">
                <a:latin typeface="华文中宋" panose="02010600040101010101" pitchFamily="2" charset="-122"/>
              </a:rPr>
              <a:t>Web</a:t>
            </a:r>
            <a:r>
              <a:rPr lang="zh-CN" altLang="en-US" sz="1200" dirty="0">
                <a:latin typeface="华文中宋" panose="02010600040101010101" pitchFamily="2" charset="-122"/>
              </a:rPr>
              <a:t>层</a:t>
            </a:r>
            <a:r>
              <a:rPr lang="en-US" altLang="zh-CN" sz="1200" dirty="0">
                <a:latin typeface="华文中宋" panose="02010600040101010101" pitchFamily="2" charset="-122"/>
              </a:rPr>
              <a:t>=</a:t>
            </a:r>
            <a:r>
              <a:rPr lang="zh-CN" altLang="en-US" sz="1200" dirty="0">
                <a:latin typeface="华文中宋" panose="02010600040101010101" pitchFamily="2" charset="-122"/>
              </a:rPr>
              <a:t>表示层</a:t>
            </a:r>
            <a:r>
              <a:rPr lang="en-US" altLang="zh-CN" sz="1200" dirty="0">
                <a:latin typeface="华文中宋" panose="02010600040101010101" pitchFamily="2" charset="-122"/>
              </a:rPr>
              <a:t>+</a:t>
            </a:r>
            <a:r>
              <a:rPr lang="zh-CN" altLang="en-US" sz="1200" dirty="0">
                <a:latin typeface="华文中宋" panose="02010600040101010101" pitchFamily="2" charset="-122"/>
              </a:rPr>
              <a:t>事件管理层，“事件管理层”是基于</a:t>
            </a:r>
            <a:r>
              <a:rPr lang="en-US" altLang="zh-CN" sz="1200" dirty="0">
                <a:latin typeface="华文中宋" panose="02010600040101010101" pitchFamily="2" charset="-122"/>
              </a:rPr>
              <a:t>HTTP</a:t>
            </a:r>
            <a:r>
              <a:rPr lang="zh-CN" altLang="en-US" sz="1200" dirty="0">
                <a:latin typeface="华文中宋" panose="02010600040101010101" pitchFamily="2" charset="-122"/>
              </a:rPr>
              <a:t>处理客户层与业务层之间的联系，它需借助一个</a:t>
            </a:r>
            <a:r>
              <a:rPr lang="en-US" altLang="zh-CN" sz="1200" dirty="0">
                <a:latin typeface="华文中宋" panose="02010600040101010101" pitchFamily="2" charset="-122"/>
              </a:rPr>
              <a:t>Web</a:t>
            </a:r>
            <a:r>
              <a:rPr lang="zh-CN" altLang="en-US" sz="1200" dirty="0">
                <a:latin typeface="华文中宋" panose="02010600040101010101" pitchFamily="2" charset="-122"/>
              </a:rPr>
              <a:t>容器来管理两层之间关系。 </a:t>
            </a:r>
            <a:endParaRPr lang="zh-CN" altLang="en-US" sz="1200" dirty="0">
              <a:latin typeface="华文中宋" panose="0201060004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eaLnBrk="1" hangingPunct="1">
              <a:buFont typeface="Wingdings" panose="05000000000000000000" pitchFamily="2" charset="2"/>
              <a:buChar char="Ø"/>
            </a:pPr>
            <a:r>
              <a:rPr lang="en-US" altLang="zh-CN" sz="1200" dirty="0">
                <a:solidFill>
                  <a:srgbClr val="CC3399"/>
                </a:solidFill>
                <a:latin typeface="微软雅黑" panose="020B0503020204020204" pitchFamily="34" charset="-122"/>
              </a:rPr>
              <a:t>View</a:t>
            </a:r>
            <a:r>
              <a:rPr lang="zh-CN" altLang="en-US" sz="1200" dirty="0">
                <a:solidFill>
                  <a:srgbClr val="CC3399"/>
                </a:solidFill>
                <a:latin typeface="微软雅黑" panose="020B0503020204020204" pitchFamily="34" charset="-122"/>
              </a:rPr>
              <a:t>层</a:t>
            </a:r>
            <a:r>
              <a:rPr lang="en-US" altLang="zh-CN" sz="1200" dirty="0">
                <a:solidFill>
                  <a:srgbClr val="CC3399"/>
                </a:solidFill>
                <a:latin typeface="微软雅黑" panose="020B0503020204020204" pitchFamily="34" charset="-122"/>
              </a:rPr>
              <a:t>=</a:t>
            </a:r>
            <a:r>
              <a:rPr lang="zh-CN" altLang="en-US" sz="1200" dirty="0">
                <a:solidFill>
                  <a:srgbClr val="CC3399"/>
                </a:solidFill>
                <a:latin typeface="微软雅黑" panose="020B0503020204020204" pitchFamily="34" charset="-122"/>
              </a:rPr>
              <a:t>客户层</a:t>
            </a:r>
            <a:endParaRPr lang="zh-CN" altLang="en-US" sz="1200" dirty="0">
              <a:solidFill>
                <a:srgbClr val="CC3399"/>
              </a:solidFill>
              <a:latin typeface="微软雅黑" panose="020B0503020204020204" pitchFamily="34" charset="-122"/>
            </a:endParaRPr>
          </a:p>
          <a:p>
            <a:pPr algn="l" eaLnBrk="1" hangingPunct="1">
              <a:buFont typeface="Wingdings" panose="05000000000000000000" pitchFamily="2" charset="2"/>
              <a:buNone/>
            </a:pPr>
            <a:r>
              <a:rPr lang="zh-CN" altLang="en-US" sz="1200" dirty="0">
                <a:latin typeface="微软雅黑" panose="020B0503020204020204" pitchFamily="34" charset="-122"/>
              </a:rPr>
              <a:t>    </a:t>
            </a:r>
            <a:r>
              <a:rPr lang="zh-CN" altLang="en-US" sz="1200" dirty="0">
                <a:latin typeface="华文中宋" panose="02010600040101010101" pitchFamily="2" charset="-122"/>
              </a:rPr>
              <a:t>选用架构中的视图组件</a:t>
            </a:r>
            <a:r>
              <a:rPr lang="en-US" altLang="zh-CN" sz="1200" dirty="0">
                <a:latin typeface="华文中宋" panose="02010600040101010101" pitchFamily="2" charset="-122"/>
              </a:rPr>
              <a:t>JSP</a:t>
            </a:r>
            <a:r>
              <a:rPr lang="zh-CN" altLang="en-US" sz="1200" dirty="0">
                <a:latin typeface="华文中宋" panose="02010600040101010101" pitchFamily="2" charset="-122"/>
              </a:rPr>
              <a:t>，在视图组件中只编写静态代码；</a:t>
            </a:r>
            <a:endParaRPr lang="zh-CN" altLang="en-US" sz="1200" dirty="0">
              <a:latin typeface="华文中宋" panose="02010600040101010101" pitchFamily="2" charset="-122"/>
            </a:endParaRPr>
          </a:p>
          <a:p>
            <a:pPr algn="l" eaLnBrk="1" hangingPunct="1">
              <a:buFont typeface="Wingdings" panose="05000000000000000000" pitchFamily="2" charset="2"/>
              <a:buChar char="Ø"/>
            </a:pPr>
            <a:r>
              <a:rPr lang="en-US" altLang="zh-CN" sz="1200" dirty="0">
                <a:solidFill>
                  <a:srgbClr val="CC3399"/>
                </a:solidFill>
                <a:latin typeface="微软雅黑" panose="020B0503020204020204" pitchFamily="34" charset="-122"/>
              </a:rPr>
              <a:t>Model</a:t>
            </a:r>
            <a:r>
              <a:rPr lang="zh-CN" altLang="en-US" sz="1200" dirty="0">
                <a:solidFill>
                  <a:srgbClr val="CC3399"/>
                </a:solidFill>
                <a:latin typeface="微软雅黑" panose="020B0503020204020204" pitchFamily="34" charset="-122"/>
              </a:rPr>
              <a:t>层</a:t>
            </a:r>
            <a:r>
              <a:rPr lang="en-US" altLang="zh-CN" sz="1200" dirty="0">
                <a:solidFill>
                  <a:srgbClr val="CC3399"/>
                </a:solidFill>
                <a:latin typeface="微软雅黑" panose="020B0503020204020204" pitchFamily="34" charset="-122"/>
              </a:rPr>
              <a:t>=</a:t>
            </a:r>
            <a:r>
              <a:rPr lang="zh-CN" altLang="en-US" sz="1200" dirty="0">
                <a:solidFill>
                  <a:srgbClr val="CC3399"/>
                </a:solidFill>
                <a:latin typeface="微软雅黑" panose="020B0503020204020204" pitchFamily="34" charset="-122"/>
              </a:rPr>
              <a:t>业务层</a:t>
            </a:r>
            <a:r>
              <a:rPr lang="en-US" altLang="zh-CN" sz="1200" dirty="0">
                <a:solidFill>
                  <a:srgbClr val="CC3399"/>
                </a:solidFill>
                <a:latin typeface="微软雅黑" panose="020B0503020204020204" pitchFamily="34" charset="-122"/>
              </a:rPr>
              <a:t>+</a:t>
            </a:r>
            <a:r>
              <a:rPr lang="zh-CN" altLang="en-US" sz="1200" dirty="0">
                <a:solidFill>
                  <a:srgbClr val="CC3399"/>
                </a:solidFill>
                <a:latin typeface="微软雅黑" panose="020B0503020204020204" pitchFamily="34" charset="-122"/>
              </a:rPr>
              <a:t>对象持久化层</a:t>
            </a:r>
            <a:r>
              <a:rPr lang="en-US" altLang="zh-CN" sz="1200" dirty="0">
                <a:solidFill>
                  <a:srgbClr val="CC3399"/>
                </a:solidFill>
                <a:latin typeface="微软雅黑" panose="020B0503020204020204" pitchFamily="34" charset="-122"/>
              </a:rPr>
              <a:t>=(BP+BM)+(DA+DO)</a:t>
            </a:r>
            <a:endParaRPr lang="zh-CN" altLang="en-US" sz="1200" dirty="0">
              <a:solidFill>
                <a:srgbClr val="CC3399"/>
              </a:solidFill>
              <a:latin typeface="微软雅黑" panose="020B0503020204020204" pitchFamily="34" charset="-122"/>
            </a:endParaRPr>
          </a:p>
          <a:p>
            <a:pPr algn="l" eaLnBrk="1" hangingPunct="1">
              <a:buFont typeface="Wingdings" panose="05000000000000000000" pitchFamily="2" charset="2"/>
              <a:buNone/>
            </a:pPr>
            <a:r>
              <a:rPr lang="zh-CN" altLang="en-US" sz="1200" dirty="0">
                <a:latin typeface="微软雅黑" panose="020B0503020204020204" pitchFamily="34" charset="-122"/>
              </a:rPr>
              <a:t>    </a:t>
            </a:r>
            <a:r>
              <a:rPr lang="zh-CN" altLang="en-US" sz="1200" dirty="0">
                <a:latin typeface="华文中宋" panose="02010600040101010101" pitchFamily="2" charset="-122"/>
              </a:rPr>
              <a:t>该层既囊括所有后台运算。选用架构中后台运算组件</a:t>
            </a:r>
            <a:r>
              <a:rPr lang="en-US" altLang="zh-CN" sz="1200" dirty="0">
                <a:latin typeface="华文中宋" panose="02010600040101010101" pitchFamily="2" charset="-122"/>
              </a:rPr>
              <a:t>Servlet</a:t>
            </a:r>
            <a:r>
              <a:rPr lang="zh-CN" altLang="en-US" sz="1200" dirty="0">
                <a:latin typeface="华文中宋" panose="02010600040101010101" pitchFamily="2" charset="-122"/>
              </a:rPr>
              <a:t>、</a:t>
            </a:r>
            <a:r>
              <a:rPr lang="en-US" altLang="zh-CN" sz="1200" dirty="0">
                <a:latin typeface="华文中宋" panose="02010600040101010101" pitchFamily="2" charset="-122"/>
              </a:rPr>
              <a:t>JavaBean</a:t>
            </a:r>
            <a:r>
              <a:rPr lang="zh-CN" altLang="en-US" sz="1200" dirty="0">
                <a:latin typeface="华文中宋" panose="02010600040101010101" pitchFamily="2" charset="-122"/>
              </a:rPr>
              <a:t>，在运算组件中编写动态代码；</a:t>
            </a:r>
            <a:endParaRPr lang="zh-CN" altLang="en-US" sz="1200" dirty="0">
              <a:latin typeface="华文中宋" panose="02010600040101010101" pitchFamily="2" charset="-122"/>
            </a:endParaRPr>
          </a:p>
          <a:p>
            <a:pPr algn="l" eaLnBrk="1" hangingPunct="1">
              <a:buFont typeface="Wingdings" panose="05000000000000000000" pitchFamily="2" charset="2"/>
              <a:buChar char="Ø"/>
            </a:pPr>
            <a:r>
              <a:rPr lang="en-US" altLang="zh-CN" sz="1200" dirty="0">
                <a:solidFill>
                  <a:srgbClr val="CC3399"/>
                </a:solidFill>
                <a:latin typeface="微软雅黑" panose="020B0503020204020204" pitchFamily="34" charset="-122"/>
              </a:rPr>
              <a:t>Controller</a:t>
            </a:r>
            <a:r>
              <a:rPr lang="zh-CN" altLang="en-US" sz="1200" dirty="0">
                <a:solidFill>
                  <a:srgbClr val="CC3399"/>
                </a:solidFill>
                <a:latin typeface="微软雅黑" panose="020B0503020204020204" pitchFamily="34" charset="-122"/>
              </a:rPr>
              <a:t>层与基本三层结构中无对应，在</a:t>
            </a:r>
            <a:r>
              <a:rPr lang="en-US" altLang="zh-CN" sz="1200" dirty="0">
                <a:solidFill>
                  <a:srgbClr val="CC3399"/>
                </a:solidFill>
                <a:latin typeface="微软雅黑" panose="020B0503020204020204" pitchFamily="34" charset="-122"/>
              </a:rPr>
              <a:t>N</a:t>
            </a:r>
            <a:r>
              <a:rPr lang="zh-CN" altLang="en-US" sz="1200" dirty="0">
                <a:solidFill>
                  <a:srgbClr val="CC3399"/>
                </a:solidFill>
                <a:latin typeface="微软雅黑" panose="020B0503020204020204" pitchFamily="34" charset="-122"/>
              </a:rPr>
              <a:t>层结构中就是控制层</a:t>
            </a:r>
            <a:endParaRPr lang="zh-CN" altLang="en-US" sz="1200" dirty="0">
              <a:solidFill>
                <a:srgbClr val="CC3399"/>
              </a:solidFill>
              <a:latin typeface="微软雅黑" panose="020B0503020204020204" pitchFamily="34" charset="-122"/>
            </a:endParaRPr>
          </a:p>
          <a:p>
            <a:pPr algn="l" eaLnBrk="1" hangingPunct="1">
              <a:buFont typeface="Wingdings" panose="05000000000000000000" pitchFamily="2" charset="2"/>
              <a:buNone/>
            </a:pPr>
            <a:r>
              <a:rPr lang="zh-CN" altLang="en-US" sz="1200" dirty="0">
                <a:latin typeface="微软雅黑" panose="020B0503020204020204" pitchFamily="34" charset="-122"/>
              </a:rPr>
              <a:t>    </a:t>
            </a:r>
            <a:r>
              <a:rPr lang="zh-CN" altLang="en-US" sz="1200" dirty="0">
                <a:latin typeface="华文中宋" panose="02010600040101010101" pitchFamily="2" charset="-122"/>
              </a:rPr>
              <a:t>控制器</a:t>
            </a:r>
            <a:r>
              <a:rPr lang="en-US" altLang="zh-CN" sz="1200" dirty="0">
                <a:latin typeface="华文中宋" panose="02010600040101010101" pitchFamily="2" charset="-122"/>
              </a:rPr>
              <a:t>C</a:t>
            </a:r>
            <a:r>
              <a:rPr lang="zh-CN" altLang="en-US" sz="1200" dirty="0">
                <a:latin typeface="华文中宋" panose="02010600040101010101" pitchFamily="2" charset="-122"/>
              </a:rPr>
              <a:t>采用</a:t>
            </a:r>
            <a:r>
              <a:rPr lang="en-US" altLang="zh-CN" sz="1200" dirty="0">
                <a:latin typeface="华文中宋" panose="02010600040101010101" pitchFamily="2" charset="-122"/>
              </a:rPr>
              <a:t>XML</a:t>
            </a:r>
            <a:r>
              <a:rPr lang="zh-CN" altLang="en-US" sz="1200" dirty="0">
                <a:latin typeface="华文中宋" panose="02010600040101010101" pitchFamily="2" charset="-122"/>
              </a:rPr>
              <a:t>文件配置</a:t>
            </a:r>
            <a:r>
              <a:rPr lang="en-US" altLang="zh-CN" sz="1200" dirty="0">
                <a:latin typeface="华文中宋" panose="02010600040101010101" pitchFamily="2" charset="-122"/>
              </a:rPr>
              <a:t>V←→M</a:t>
            </a:r>
            <a:r>
              <a:rPr lang="zh-CN" altLang="en-US" sz="1200" dirty="0">
                <a:latin typeface="华文中宋" panose="02010600040101010101" pitchFamily="2" charset="-122"/>
              </a:rPr>
              <a:t>的映射，由“</a:t>
            </a:r>
            <a:r>
              <a:rPr lang="en-US" altLang="zh-CN" sz="1200" dirty="0">
                <a:latin typeface="华文中宋" panose="02010600040101010101" pitchFamily="2" charset="-122"/>
              </a:rPr>
              <a:t>VM</a:t>
            </a:r>
            <a:r>
              <a:rPr lang="zh-CN" altLang="en-US" sz="1200" dirty="0">
                <a:latin typeface="华文中宋" panose="02010600040101010101" pitchFamily="2" charset="-122"/>
              </a:rPr>
              <a:t>映射”的容器管理</a:t>
            </a:r>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200" dirty="0">
                <a:latin typeface="微软雅黑" panose="020B0503020204020204" pitchFamily="34" charset="-122"/>
              </a:rPr>
              <a:t>通过</a:t>
            </a:r>
            <a:r>
              <a:rPr lang="en-US" altLang="zh-CN" sz="1200" dirty="0">
                <a:latin typeface="微软雅黑" panose="020B0503020204020204" pitchFamily="34" charset="-122"/>
              </a:rPr>
              <a:t>Struts</a:t>
            </a:r>
            <a:r>
              <a:rPr lang="zh-CN" altLang="en-US" sz="1200" dirty="0">
                <a:latin typeface="微软雅黑" panose="020B0503020204020204" pitchFamily="34" charset="-122"/>
              </a:rPr>
              <a:t>框架已经解决了前端的事件请求</a:t>
            </a:r>
            <a:r>
              <a:rPr lang="en-US" altLang="zh-CN" sz="1200" dirty="0">
                <a:latin typeface="微软雅黑" panose="020B0503020204020204" pitchFamily="34" charset="-122"/>
              </a:rPr>
              <a:t>/</a:t>
            </a:r>
            <a:r>
              <a:rPr lang="zh-CN" altLang="en-US" sz="1200" dirty="0">
                <a:latin typeface="微软雅黑" panose="020B0503020204020204" pitchFamily="34" charset="-122"/>
              </a:rPr>
              <a:t>响应的管理</a:t>
            </a:r>
            <a:r>
              <a:rPr lang="en-US" altLang="zh-CN" sz="1200" dirty="0">
                <a:latin typeface="微软雅黑" panose="020B0503020204020204" pitchFamily="34" charset="-122"/>
              </a:rPr>
              <a:t>(V/M</a:t>
            </a:r>
            <a:r>
              <a:rPr lang="zh-CN" altLang="en-US" sz="1200" dirty="0">
                <a:latin typeface="微软雅黑" panose="020B0503020204020204" pitchFamily="34" charset="-122"/>
              </a:rPr>
              <a:t>映射</a:t>
            </a:r>
            <a:r>
              <a:rPr lang="en-US" altLang="zh-CN" sz="1200" dirty="0">
                <a:latin typeface="微软雅黑" panose="020B0503020204020204" pitchFamily="34" charset="-122"/>
              </a:rPr>
              <a:t>)</a:t>
            </a:r>
            <a:r>
              <a:rPr lang="zh-CN" altLang="en-US" sz="1200" dirty="0">
                <a:latin typeface="微软雅黑" panose="020B0503020204020204" pitchFamily="34" charset="-122"/>
              </a:rPr>
              <a:t>，通过</a:t>
            </a:r>
            <a:r>
              <a:rPr lang="en-US" altLang="zh-CN" sz="1200" dirty="0">
                <a:latin typeface="微软雅黑" panose="020B0503020204020204" pitchFamily="34" charset="-122"/>
              </a:rPr>
              <a:t>Hibernate</a:t>
            </a:r>
            <a:r>
              <a:rPr lang="zh-CN" altLang="en-US" sz="1200" dirty="0">
                <a:latin typeface="微软雅黑" panose="020B0503020204020204" pitchFamily="34" charset="-122"/>
              </a:rPr>
              <a:t>已经解决了后端的实体对象访问与数据资源间的联系</a:t>
            </a:r>
            <a:r>
              <a:rPr lang="en-US" altLang="zh-CN" sz="1200" dirty="0">
                <a:latin typeface="微软雅黑" panose="020B0503020204020204" pitchFamily="34" charset="-122"/>
              </a:rPr>
              <a:t>(O/R</a:t>
            </a:r>
            <a:r>
              <a:rPr lang="zh-CN" altLang="en-US" sz="1200" dirty="0">
                <a:latin typeface="微软雅黑" panose="020B0503020204020204" pitchFamily="34" charset="-122"/>
              </a:rPr>
              <a:t>映射</a:t>
            </a:r>
            <a:r>
              <a:rPr lang="en-US" altLang="zh-CN" sz="1200" dirty="0">
                <a:latin typeface="微软雅黑" panose="020B0503020204020204" pitchFamily="34" charset="-122"/>
              </a:rPr>
              <a:t>)</a:t>
            </a:r>
            <a:r>
              <a:rPr lang="zh-CN" altLang="en-US" sz="1200" dirty="0">
                <a:latin typeface="微软雅黑" panose="020B0503020204020204" pitchFamily="34" charset="-122"/>
              </a:rPr>
              <a:t>。</a:t>
            </a:r>
            <a:endParaRPr lang="zh-CN" altLang="en-US" sz="1200" dirty="0">
              <a:latin typeface="微软雅黑" panose="020B0503020204020204" pitchFamily="34" charset="-122"/>
            </a:endParaRPr>
          </a:p>
          <a:p>
            <a:pPr marL="171450" indent="-171450">
              <a:buFont typeface="Arial" panose="020B0604020202020204" pitchFamily="34" charset="0"/>
              <a:buChar char="•"/>
            </a:pPr>
            <a:r>
              <a:rPr lang="en-US" altLang="zh-CN" sz="1200" dirty="0">
                <a:latin typeface="微软雅黑" panose="020B0503020204020204" pitchFamily="34" charset="-122"/>
              </a:rPr>
              <a:t>Spring</a:t>
            </a:r>
            <a:r>
              <a:rPr lang="zh-CN" altLang="en-US" sz="1200" dirty="0">
                <a:latin typeface="微软雅黑" panose="020B0503020204020204" pitchFamily="34" charset="-122"/>
              </a:rPr>
              <a:t>是装配对象的工厂 </a:t>
            </a:r>
            <a:r>
              <a:rPr lang="en-US" altLang="zh-CN" sz="1200" dirty="0">
                <a:latin typeface="微软雅黑" panose="020B0503020204020204" pitchFamily="34" charset="-122"/>
              </a:rPr>
              <a:t>, Spring</a:t>
            </a:r>
            <a:r>
              <a:rPr lang="zh-CN" altLang="en-US" sz="1200" dirty="0">
                <a:latin typeface="微软雅黑" panose="020B0503020204020204" pitchFamily="34" charset="-122"/>
              </a:rPr>
              <a:t>提供了</a:t>
            </a:r>
            <a:r>
              <a:rPr lang="en-US" altLang="zh-CN" sz="1200" dirty="0" err="1">
                <a:latin typeface="微软雅黑" panose="020B0503020204020204" pitchFamily="34" charset="-122"/>
              </a:rPr>
              <a:t>JavaEE</a:t>
            </a:r>
            <a:r>
              <a:rPr lang="zh-CN" altLang="en-US" sz="1200" dirty="0">
                <a:latin typeface="微软雅黑" panose="020B0503020204020204" pitchFamily="34" charset="-122"/>
              </a:rPr>
              <a:t>表现层、业务层及持久层的各层解决方案，而不是仅仅专注于某一层的方案。</a:t>
            </a:r>
            <a:endParaRPr lang="en-US" altLang="zh-CN" sz="1200" dirty="0">
              <a:latin typeface="微软雅黑" panose="020B0503020204020204" pitchFamily="34" charset="-12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200" dirty="0">
                <a:latin typeface="微软雅黑" panose="020B0503020204020204" pitchFamily="34" charset="-122"/>
              </a:rPr>
              <a:t>Spring</a:t>
            </a:r>
            <a:r>
              <a:rPr lang="zh-CN" altLang="en-US" sz="1200" dirty="0">
                <a:latin typeface="微软雅黑" panose="020B0503020204020204" pitchFamily="34" charset="-122"/>
              </a:rPr>
              <a:t>尽管具有很强的功能，但核心技术只有两个：一个是控制反转</a:t>
            </a:r>
            <a:r>
              <a:rPr lang="en-US" altLang="zh-CN" sz="1200" dirty="0" err="1">
                <a:latin typeface="微软雅黑" panose="020B0503020204020204" pitchFamily="34" charset="-122"/>
              </a:rPr>
              <a:t>IoC</a:t>
            </a:r>
            <a:r>
              <a:rPr lang="zh-CN" altLang="en-US" sz="1200" dirty="0">
                <a:latin typeface="微软雅黑" panose="020B0503020204020204" pitchFamily="34" charset="-122"/>
              </a:rPr>
              <a:t>和依赖注入</a:t>
            </a:r>
            <a:r>
              <a:rPr lang="en-US" altLang="zh-CN" sz="1200" dirty="0">
                <a:latin typeface="微软雅黑" panose="020B0503020204020204" pitchFamily="34" charset="-122"/>
              </a:rPr>
              <a:t>DI</a:t>
            </a:r>
            <a:r>
              <a:rPr lang="zh-CN" altLang="en-US" sz="1200" dirty="0">
                <a:latin typeface="微软雅黑" panose="020B0503020204020204" pitchFamily="34" charset="-122"/>
              </a:rPr>
              <a:t>，另一个是面向切面编程</a:t>
            </a:r>
            <a:r>
              <a:rPr lang="en-US" altLang="zh-CN" sz="1200" dirty="0">
                <a:latin typeface="微软雅黑" panose="020B0503020204020204" pitchFamily="34" charset="-122"/>
              </a:rPr>
              <a:t>AOP</a:t>
            </a:r>
            <a:r>
              <a:rPr lang="zh-CN" altLang="en-US" sz="1200" dirty="0">
                <a:latin typeface="微软雅黑" panose="020B0503020204020204" pitchFamily="34" charset="-122"/>
              </a:rPr>
              <a:t>。</a:t>
            </a:r>
            <a:r>
              <a:rPr lang="en-US" altLang="zh-CN" sz="1200" dirty="0" err="1">
                <a:latin typeface="微软雅黑" panose="020B0503020204020204" pitchFamily="34" charset="-122"/>
              </a:rPr>
              <a:t>IoC</a:t>
            </a:r>
            <a:r>
              <a:rPr lang="zh-CN" altLang="en-US" sz="1200" dirty="0">
                <a:latin typeface="微软雅黑" panose="020B0503020204020204" pitchFamily="34" charset="-122"/>
              </a:rPr>
              <a:t>和</a:t>
            </a:r>
            <a:r>
              <a:rPr lang="en-US" altLang="zh-CN" sz="1200" dirty="0">
                <a:latin typeface="微软雅黑" panose="020B0503020204020204" pitchFamily="34" charset="-122"/>
              </a:rPr>
              <a:t>AOP</a:t>
            </a:r>
            <a:r>
              <a:rPr lang="zh-CN" altLang="en-US" sz="1200" dirty="0">
                <a:latin typeface="微软雅黑" panose="020B0503020204020204" pitchFamily="34" charset="-122"/>
              </a:rPr>
              <a:t>的使用不仅充满着新编程理念，也洋溢着先进的管理哲学。</a:t>
            </a:r>
            <a:endParaRPr lang="zh-CN" altLang="en-US" sz="1200" dirty="0">
              <a:latin typeface="微软雅黑" panose="020B0503020204020204" pitchFamily="34" charset="-122"/>
            </a:endParaRPr>
          </a:p>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zh-CN" sz="2100" dirty="0" smtClean="0">
                <a:latin typeface="+mn-ea"/>
              </a:rPr>
              <a:t>框架是构建问题解决方案的基础结构。</a:t>
            </a:r>
            <a:endParaRPr lang="zh-CN" altLang="zh-CN" sz="2100" dirty="0" smtClean="0">
              <a:latin typeface="+mn-ea"/>
            </a:endParaRPr>
          </a:p>
          <a:p>
            <a:pPr lvl="1" algn="just">
              <a:lnSpc>
                <a:spcPct val="120000"/>
              </a:lnSpc>
            </a:pPr>
            <a:r>
              <a:rPr lang="zh-CN" altLang="zh-CN" sz="1800" dirty="0" smtClean="0">
                <a:latin typeface="+mn-ea"/>
              </a:rPr>
              <a:t>在对象技术中，框架是一种复用技术，是反复出现的组织模式和习惯用法，是对一系列体系结构的抽象。框架模式的本质是一些特定的元素按照特定的方式组织成一个有利于上下文环境里的特定问题的解决结构。</a:t>
            </a:r>
            <a:endParaRPr lang="zh-CN" altLang="zh-CN" sz="1350" dirty="0" smtClean="0">
              <a:latin typeface="+mn-ea"/>
            </a:endParaRPr>
          </a:p>
          <a:p>
            <a:pPr algn="just">
              <a:lnSpc>
                <a:spcPct val="120000"/>
              </a:lnSpc>
            </a:pPr>
            <a:r>
              <a:rPr lang="zh-CN" altLang="zh-CN" sz="2100" dirty="0" smtClean="0">
                <a:latin typeface="+mn-ea"/>
              </a:rPr>
              <a:t>而应用架构是一项具体技术的应用。</a:t>
            </a:r>
            <a:endParaRPr lang="zh-CN" altLang="zh-CN" sz="2100" dirty="0" smtClean="0">
              <a:latin typeface="+mn-ea"/>
            </a:endParaRPr>
          </a:p>
          <a:p>
            <a:pPr lvl="1" algn="just">
              <a:lnSpc>
                <a:spcPct val="120000"/>
              </a:lnSpc>
            </a:pPr>
            <a:r>
              <a:rPr lang="zh-CN" altLang="zh-CN" sz="1800" dirty="0" smtClean="0">
                <a:latin typeface="+mn-ea"/>
              </a:rPr>
              <a:t>这种应用技术往往是对某一架构模式的实现。</a:t>
            </a:r>
            <a:endParaRPr lang="zh-CN" altLang="zh-CN" sz="1800" dirty="0" smtClean="0">
              <a:latin typeface="+mn-ea"/>
            </a:endParaRPr>
          </a:p>
          <a:p>
            <a:pPr lvl="1" algn="just">
              <a:lnSpc>
                <a:spcPct val="120000"/>
              </a:lnSpc>
            </a:pPr>
            <a:r>
              <a:rPr lang="zh-CN" altLang="zh-CN" sz="1800" dirty="0" smtClean="0">
                <a:latin typeface="+mn-ea"/>
              </a:rPr>
              <a:t>框架模式是思想，应用架构是对框架模式的具体实现。</a:t>
            </a:r>
            <a:endParaRPr lang="zh-CN" altLang="zh-CN" sz="1800" dirty="0" smtClean="0">
              <a:latin typeface="+mn-ea"/>
            </a:endParaRPr>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8649C4-DF96-4AB7-8EFA-C60B664AC0E4}" type="slidenum">
              <a:rPr lang="zh-CN" altLang="en-US" smtClean="0"/>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8649C4-DF96-4AB7-8EFA-C60B664AC0E4}" type="slidenum">
              <a:rPr lang="zh-CN" altLang="en-US" smtClean="0"/>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这些都是传统的结构化的开发方法</a:t>
            </a:r>
            <a:r>
              <a:rPr lang="zh-CN" altLang="en-US"/>
              <a:t>的思想对面向对象设计依然具有指导意义。</a:t>
            </a:r>
            <a:endParaRPr lang="en-US" altLang="zh-CN"/>
          </a:p>
          <a:p>
            <a:endParaRPr lang="en-US" altLang="zh-CN" dirty="0"/>
          </a:p>
          <a:p>
            <a:r>
              <a:rPr lang="zh-CN" altLang="en-US" dirty="0"/>
              <a:t>在软件设计方面虽然面向对象的设计是以类的结构模型为基础，但实际上类也是模块，只是模块的粒度不同，封装的形式不同，并且封装的内容也有结构化的元素，因此面向对象不是否定结构化而是继承和发扬，是对结构化的一种更高级的组织形式。</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200" b="0" dirty="0">
                <a:latin typeface="黑体" panose="02010609060101010101" charset="-122"/>
                <a:ea typeface="黑体" panose="02010609060101010101" charset="-122"/>
              </a:rPr>
              <a:t>模块是</a:t>
            </a:r>
            <a:r>
              <a:rPr lang="en-US" altLang="en-US" sz="1200" b="0" dirty="0" err="1">
                <a:latin typeface="黑体" panose="02010609060101010101" charset="-122"/>
                <a:ea typeface="黑体" panose="02010609060101010101" charset="-122"/>
              </a:rPr>
              <a:t>数据说明、可执行语句等程序对象的集合。是完成特定功能的程序实体，可以单独命名且可通过名字来访问。模块是构成程序的基本构件</a:t>
            </a:r>
            <a:r>
              <a:rPr lang="en-US" altLang="en-US" sz="1200" b="0" dirty="0">
                <a:latin typeface="黑体" panose="02010609060101010101" charset="-122"/>
                <a:ea typeface="黑体" panose="02010609060101010101" charset="-122"/>
              </a:rPr>
              <a:t>。</a:t>
            </a:r>
            <a:endParaRPr lang="en-US" altLang="en-US" sz="1200" b="0" dirty="0">
              <a:latin typeface="黑体" panose="02010609060101010101" charset="-122"/>
              <a:ea typeface="黑体" panose="02010609060101010101" charset="-12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zh-CN" altLang="en-US" sz="1200" b="0" dirty="0">
              <a:latin typeface="黑体" panose="02010609060101010101" charset="-122"/>
              <a:ea typeface="黑体" panose="02010609060101010101" charset="-12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200" b="0" dirty="0">
                <a:latin typeface="黑体" panose="02010609060101010101" charset="-122"/>
                <a:ea typeface="黑体" panose="02010609060101010101" charset="-122"/>
              </a:rPr>
              <a:t>模块具有输入和输出</a:t>
            </a:r>
            <a:r>
              <a:rPr lang="en-US" altLang="zh-CN" sz="1200" b="0" dirty="0">
                <a:latin typeface="黑体" panose="02010609060101010101" charset="-122"/>
                <a:ea typeface="黑体" panose="02010609060101010101" charset="-122"/>
              </a:rPr>
              <a:t>(</a:t>
            </a:r>
            <a:r>
              <a:rPr lang="zh-CN" altLang="en-US" sz="1200" b="0" dirty="0">
                <a:latin typeface="黑体" panose="02010609060101010101" charset="-122"/>
                <a:ea typeface="黑体" panose="02010609060101010101" charset="-122"/>
              </a:rPr>
              <a:t>参数传递</a:t>
            </a:r>
            <a:r>
              <a:rPr lang="en-US" altLang="zh-CN" sz="1200" b="0" dirty="0">
                <a:latin typeface="黑体" panose="02010609060101010101" charset="-122"/>
                <a:ea typeface="黑体" panose="02010609060101010101" charset="-122"/>
              </a:rPr>
              <a:t>)</a:t>
            </a:r>
            <a:r>
              <a:rPr lang="zh-CN" altLang="en-US" sz="1200" b="0" dirty="0">
                <a:latin typeface="黑体" panose="02010609060101010101" charset="-122"/>
                <a:ea typeface="黑体" panose="02010609060101010101" charset="-122"/>
              </a:rPr>
              <a:t>、功能、内部数据结构</a:t>
            </a:r>
            <a:r>
              <a:rPr lang="en-US" altLang="zh-CN" sz="1200" b="0" dirty="0">
                <a:latin typeface="黑体" panose="02010609060101010101" charset="-122"/>
                <a:ea typeface="黑体" panose="02010609060101010101" charset="-122"/>
              </a:rPr>
              <a:t>(</a:t>
            </a:r>
            <a:r>
              <a:rPr lang="zh-CN" altLang="en-US" sz="1200" b="0" dirty="0">
                <a:latin typeface="黑体" panose="02010609060101010101" charset="-122"/>
                <a:ea typeface="黑体" panose="02010609060101010101" charset="-122"/>
              </a:rPr>
              <a:t>局部变量</a:t>
            </a:r>
            <a:r>
              <a:rPr lang="en-US" altLang="zh-CN" sz="1200" b="0" dirty="0">
                <a:latin typeface="黑体" panose="02010609060101010101" charset="-122"/>
                <a:ea typeface="黑体" panose="02010609060101010101" charset="-122"/>
              </a:rPr>
              <a:t>)</a:t>
            </a:r>
            <a:r>
              <a:rPr lang="zh-CN" altLang="en-US" sz="1200" b="0" dirty="0">
                <a:latin typeface="黑体" panose="02010609060101010101" charset="-122"/>
                <a:ea typeface="黑体" panose="02010609060101010101" charset="-122"/>
              </a:rPr>
              <a:t>和程序代码四个特性。输入、输出和功能是模块的外部特性；内部数据结构和程序代码是模块的内部特性。</a:t>
            </a:r>
            <a:endParaRPr lang="en-US" altLang="zh-CN" sz="1200" b="0" dirty="0">
              <a:latin typeface="黑体" panose="02010609060101010101" charset="-122"/>
              <a:ea typeface="黑体" panose="02010609060101010101" charset="-12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zh-CN" altLang="en-US" sz="1200" b="0" dirty="0">
              <a:latin typeface="黑体" panose="02010609060101010101" charset="-122"/>
              <a:ea typeface="黑体" panose="02010609060101010101" charset="-122"/>
            </a:endParaRPr>
          </a:p>
          <a:p>
            <a:pPr marL="171450" indent="-171450">
              <a:buFont typeface="Arial" panose="020B0604020202020204" pitchFamily="34" charset="0"/>
              <a:buChar char="•"/>
            </a:pPr>
            <a:r>
              <a:rPr lang="zh-CN" altLang="en-US" sz="1200" b="0" dirty="0">
                <a:latin typeface="黑体" panose="02010609060101010101" charset="-122"/>
                <a:ea typeface="黑体" panose="02010609060101010101" charset="-122"/>
              </a:rPr>
              <a:t>软件结构设计仅需要了解该模块的外部特性。</a:t>
            </a:r>
            <a:endParaRPr lang="zh-CN" altLang="en-US" b="0"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BBA3C4EB-4F1F-4D8E-BFF7-42412C53B235}" type="slidenum">
              <a:rPr lang="en-US" altLang="zh-CN"/>
            </a:fld>
            <a:endParaRPr lang="en-US" altLang="zh-CN"/>
          </a:p>
        </p:txBody>
      </p:sp>
      <p:sp>
        <p:nvSpPr>
          <p:cNvPr id="105475" name="Rectangle 2"/>
          <p:cNvSpPr>
            <a:spLocks noGrp="1" noRot="1" noChangeAspect="1" noChangeArrowheads="1" noTextEdit="1"/>
          </p:cNvSpPr>
          <p:nvPr>
            <p:ph type="sldImg"/>
          </p:nvPr>
        </p:nvSpPr>
        <p:spPr/>
      </p:sp>
      <p:sp>
        <p:nvSpPr>
          <p:cNvPr id="105476" name="Rectangle 3"/>
          <p:cNvSpPr>
            <a:spLocks noGrp="1" noChangeArrowheads="1"/>
          </p:cNvSpPr>
          <p:nvPr>
            <p:ph type="body" idx="1"/>
          </p:nvPr>
        </p:nvSpPr>
        <p:spPr>
          <a:xfrm>
            <a:off x="914400" y="4343400"/>
            <a:ext cx="5029200" cy="4114800"/>
          </a:xfrm>
          <a:noFill/>
        </p:spPr>
        <p:txBody>
          <a:bodyPr/>
          <a:lstStyle/>
          <a:p>
            <a:pPr eaLnBrk="1" hangingPunct="1"/>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sz="3600" dirty="0">
                <a:solidFill>
                  <a:srgbClr val="FF0000"/>
                </a:solidFill>
              </a:rPr>
              <a:t>如果我们无限制地划分软件，开发它所需的工作量会变得小到可以忽略</a:t>
            </a:r>
            <a:r>
              <a:rPr lang="en-US" altLang="zh-CN" sz="3600" dirty="0">
                <a:solidFill>
                  <a:srgbClr val="FF0000"/>
                </a:solidFill>
              </a:rPr>
              <a:t>?</a:t>
            </a:r>
            <a:endParaRPr lang="en-US" altLang="zh-CN" sz="3600" dirty="0">
              <a:solidFill>
                <a:srgbClr val="FF0000"/>
              </a:solidFill>
            </a:endParaRPr>
          </a:p>
          <a:p>
            <a:pPr eaLnBrk="1" hangingPunct="1"/>
            <a:r>
              <a:rPr lang="zh-CN" altLang="en-US" sz="3600" dirty="0"/>
              <a:t>结论：</a:t>
            </a:r>
            <a:r>
              <a:rPr lang="en-US" altLang="zh-CN" sz="3600" dirty="0">
                <a:solidFill>
                  <a:srgbClr val="FF0000"/>
                </a:solidFill>
              </a:rPr>
              <a:t>NO</a:t>
            </a:r>
            <a:endParaRPr lang="en-US" altLang="zh-CN" sz="3600" dirty="0">
              <a:solidFill>
                <a:srgbClr val="FF0000"/>
              </a:solidFill>
            </a:endParaRPr>
          </a:p>
          <a:p>
            <a:pPr lvl="1" eaLnBrk="1" hangingPunct="1"/>
            <a:r>
              <a:rPr lang="zh-CN" altLang="en-US" sz="2400" dirty="0"/>
              <a:t>模块数量增加时，只是使各个子模块的工作量之和有所减小 。</a:t>
            </a:r>
            <a:endParaRPr lang="zh-CN" altLang="en-US" sz="2400" dirty="0"/>
          </a:p>
          <a:p>
            <a:pPr lvl="1" eaLnBrk="1" hangingPunct="1"/>
            <a:r>
              <a:rPr lang="zh-CN" altLang="en-US" sz="2400" dirty="0"/>
              <a:t>然而开发工作量还有很大一部分来自于模块间的接口和集成。</a:t>
            </a:r>
            <a:endParaRPr lang="zh-CN" altLang="en-US" sz="2400" dirty="0"/>
          </a:p>
          <a:p>
            <a:pPr lvl="2" eaLnBrk="1" hangingPunct="1"/>
            <a:r>
              <a:rPr lang="zh-CN" altLang="en-US" sz="2000" dirty="0"/>
              <a:t>除了技术上的接口和集成，还包括</a:t>
            </a:r>
            <a:r>
              <a:rPr lang="zh-CN" altLang="en-US" sz="2000" dirty="0">
                <a:solidFill>
                  <a:srgbClr val="FF0000"/>
                </a:solidFill>
              </a:rPr>
              <a:t>人与人之间的沟通。</a:t>
            </a:r>
            <a:endParaRPr lang="zh-CN" altLang="en-US" sz="2000" dirty="0">
              <a:solidFill>
                <a:srgbClr val="FF0000"/>
              </a:solidFill>
            </a:endParaRPr>
          </a:p>
          <a:p>
            <a:pPr lvl="2" eaLnBrk="1" hangingPunct="1"/>
            <a:r>
              <a:rPr lang="zh-CN" altLang="en-US" sz="2000" dirty="0">
                <a:solidFill>
                  <a:srgbClr val="FF0000"/>
                </a:solidFill>
              </a:rPr>
              <a:t>集成和沟通的开销到了一定程度就会成为开发工作量的主要部分。</a:t>
            </a:r>
            <a:endParaRPr lang="zh-CN" altLang="en-US" sz="2000" dirty="0">
              <a:solidFill>
                <a:srgbClr val="FF0000"/>
              </a:solidFill>
            </a:endParaRPr>
          </a:p>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90000"/>
              </a:lnSpc>
            </a:pPr>
            <a:r>
              <a:rPr lang="zh-CN" altLang="en-US" dirty="0"/>
              <a:t>过程抽象：功能角度的抽象，</a:t>
            </a:r>
            <a:r>
              <a:rPr lang="zh-CN" altLang="en-US" sz="2400" dirty="0"/>
              <a:t>使用者将功能体作为单个功能看待，这些功能实际上是由一系列更低级的功能或代码来实现的。</a:t>
            </a:r>
            <a:r>
              <a:rPr lang="zh-CN" altLang="en-US" sz="2400" dirty="0">
                <a:solidFill>
                  <a:srgbClr val="FF0000"/>
                </a:solidFill>
              </a:rPr>
              <a:t>例：函数、功能性的类</a:t>
            </a:r>
            <a:r>
              <a:rPr lang="en-US" altLang="zh-CN" sz="2400" dirty="0">
                <a:solidFill>
                  <a:srgbClr val="FF0000"/>
                </a:solidFill>
              </a:rPr>
              <a:t>/</a:t>
            </a:r>
            <a:r>
              <a:rPr lang="zh-CN" altLang="en-US" sz="2400" dirty="0">
                <a:solidFill>
                  <a:srgbClr val="FF0000"/>
                </a:solidFill>
              </a:rPr>
              <a:t>对象。</a:t>
            </a:r>
            <a:endParaRPr lang="en-US" altLang="zh-CN" sz="2400" dirty="0">
              <a:solidFill>
                <a:srgbClr val="FF0000"/>
              </a:solidFill>
            </a:endParaRPr>
          </a:p>
          <a:p>
            <a:pPr eaLnBrk="1" hangingPunct="1">
              <a:lnSpc>
                <a:spcPct val="90000"/>
              </a:lnSpc>
            </a:pPr>
            <a:endParaRPr lang="zh-CN" altLang="en-US" sz="2400" dirty="0">
              <a:solidFill>
                <a:srgbClr val="FF0000"/>
              </a:solidFill>
            </a:endParaRPr>
          </a:p>
          <a:p>
            <a:pPr eaLnBrk="1" hangingPunct="1">
              <a:lnSpc>
                <a:spcPct val="90000"/>
              </a:lnSpc>
            </a:pPr>
            <a:r>
              <a:rPr lang="zh-CN" altLang="en-US" dirty="0"/>
              <a:t>数据抽象：</a:t>
            </a:r>
            <a:r>
              <a:rPr lang="zh-CN" altLang="en-US" sz="2400" dirty="0"/>
              <a:t>定义数据类型和施加于该类型对象的操作，限定了对象的取值范围，只能通过这些操作修改和观察数据。</a:t>
            </a:r>
            <a:r>
              <a:rPr lang="zh-CN" altLang="en-US" sz="2400" dirty="0">
                <a:latin typeface="+mn-ea"/>
              </a:rPr>
              <a:t>使用者无须知道类中数据元素的具体表示方法，就可以通过接口使用类中定义的数据。</a:t>
            </a:r>
            <a:endParaRPr lang="en-US" altLang="zh-CN" sz="2400" dirty="0"/>
          </a:p>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8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smtClean="0"/>
          </a:p>
        </p:txBody>
      </p:sp>
      <p:sp>
        <p:nvSpPr>
          <p:cNvPr id="158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20C649B-F45A-4E98-9675-9B44136568C7}" type="slidenum">
              <a:rPr lang="zh-CN" altLang="en-US" smtClean="0"/>
            </a:fld>
            <a:endParaRPr lang="zh-CN"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黑体" panose="02010609060101010101" charset="-122"/>
              <a:ea typeface="黑体" panose="02010609060101010101" charset="-122"/>
            </a:endParaRPr>
          </a:p>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514350" rtl="0" eaLnBrk="1" fontAlgn="auto" latinLnBrk="0" hangingPunct="1">
              <a:lnSpc>
                <a:spcPct val="100000"/>
              </a:lnSpc>
              <a:spcBef>
                <a:spcPts val="0"/>
              </a:spcBef>
              <a:spcAft>
                <a:spcPts val="0"/>
              </a:spcAft>
              <a:buClrTx/>
              <a:buSzTx/>
              <a:buFontTx/>
              <a:buNone/>
              <a:defRPr/>
            </a:pPr>
            <a:r>
              <a:rPr lang="zh-CN" altLang="en-US" dirty="0" smtClean="0">
                <a:latin typeface="黑体" panose="02010609060101010101" charset="-122"/>
                <a:ea typeface="黑体" panose="02010609060101010101" charset="-122"/>
              </a:rPr>
              <a:t>模块之间仅仅交换那些为完成系统功能必须交换的信息，即模块应该独立。</a:t>
            </a:r>
            <a:endParaRPr lang="en-US" altLang="zh-CN" dirty="0" smtClean="0">
              <a:latin typeface="黑体" panose="02010609060101010101" charset="-122"/>
              <a:ea typeface="黑体" panose="02010609060101010101" charset="-122"/>
            </a:endParaRPr>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932033BE-704A-486D-A226-27CF1F5D172D}"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
        <p:nvSpPr>
          <p:cNvPr id="71683" name="Rectangle 2"/>
          <p:cNvSpPr>
            <a:spLocks noGrp="1" noRot="1" noChangeAspect="1" noChangeArrowheads="1" noTextEdit="1"/>
          </p:cNvSpPr>
          <p:nvPr>
            <p:ph type="sldImg"/>
          </p:nvPr>
        </p:nvSpPr>
        <p:spPr>
          <a:xfrm>
            <a:off x="3429000" y="2400300"/>
            <a:ext cx="0" cy="0"/>
          </a:xfrm>
          <a:solidFill>
            <a:srgbClr val="FFFFFF"/>
          </a:solidFill>
        </p:spPr>
      </p:sp>
      <p:sp>
        <p:nvSpPr>
          <p:cNvPr id="71684" name="Rectangle 3"/>
          <p:cNvSpPr>
            <a:spLocks noGrp="1" noChangeArrowheads="1"/>
          </p:cNvSpPr>
          <p:nvPr>
            <p:ph type="body" idx="1"/>
          </p:nvPr>
        </p:nvSpPr>
        <p:spPr>
          <a:xfrm>
            <a:off x="914400" y="6262688"/>
            <a:ext cx="1403350" cy="274637"/>
          </a:xfrm>
          <a:solidFill>
            <a:srgbClr val="FFFFFF"/>
          </a:solidFill>
          <a:ln>
            <a:solidFill>
              <a:srgbClr val="000000"/>
            </a:solidFill>
          </a:ln>
        </p:spPr>
        <p:txBody>
          <a:bodyPr>
            <a:normAutofit fontScale="47500" lnSpcReduction="20000"/>
          </a:bodyPr>
          <a:lstStyle/>
          <a:p>
            <a:pPr eaLnBrk="1" hangingPunct="1"/>
            <a:r>
              <a:rPr lang="en-US" altLang="zh-CN" dirty="0">
                <a:latin typeface="Times New Roman" panose="02020603050405020304" pitchFamily="18" charset="0"/>
              </a:rPr>
              <a:t>Not</a:t>
            </a:r>
            <a:r>
              <a:rPr lang="zh-CN" altLang="en-US" dirty="0">
                <a:latin typeface="Times New Roman" panose="02020603050405020304" pitchFamily="18" charset="0"/>
              </a:rPr>
              <a:t> </a:t>
            </a:r>
            <a:r>
              <a:rPr lang="en-US" altLang="zh-CN" dirty="0">
                <a:latin typeface="Times New Roman" panose="02020603050405020304" pitchFamily="18" charset="0"/>
              </a:rPr>
              <a:t>a contradiction, because a derived object (module) includes the code of its base class’ </a:t>
            </a:r>
            <a:endParaRPr lang="en-US" altLang="zh-CN" dirty="0">
              <a:latin typeface="Times New Roman" panose="02020603050405020304" pitchFamily="18" charset="0"/>
            </a:endParaRPr>
          </a:p>
          <a:p>
            <a:pPr eaLnBrk="1" hangingPunct="1"/>
            <a:r>
              <a:rPr lang="zh-CN" altLang="en-US" dirty="0">
                <a:latin typeface="Times New Roman" panose="02020603050405020304" pitchFamily="18" charset="0"/>
              </a:rPr>
              <a:t>为获得紧密的继承耦合，派生类应该是它的基类的一种具体化</a:t>
            </a:r>
            <a:r>
              <a:rPr lang="en-US" altLang="zh-CN" dirty="0">
                <a:latin typeface="Times New Roman" panose="02020603050405020304" pitchFamily="18" charset="0"/>
              </a:rPr>
              <a:t>,</a:t>
            </a:r>
            <a:r>
              <a:rPr lang="zh-CN" altLang="en-US" dirty="0">
                <a:latin typeface="Times New Roman" panose="02020603050405020304" pitchFamily="18" charset="0"/>
              </a:rPr>
              <a:t>  尽量多继承并使用其属性和服务，从而更紧密地耦合到其基类。</a:t>
            </a:r>
            <a:endParaRPr lang="zh-CN" altLang="en-US" dirty="0">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6B7B32-0890-4D88-AC5F-1A374A9B960F}"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zh-CN" altLang="en-US" sz="1200" dirty="0">
                <a:latin typeface="+mn-ea"/>
              </a:rPr>
              <a:t>模块化设计的最终目标，是希望建立模块间耦合尽可能松散的系统。</a:t>
            </a:r>
            <a:endParaRPr lang="zh-CN" altLang="en-US" sz="1200" dirty="0">
              <a:latin typeface="+mn-ea"/>
            </a:endParaRPr>
          </a:p>
          <a:p>
            <a:pPr>
              <a:lnSpc>
                <a:spcPct val="130000"/>
              </a:lnSpc>
            </a:pPr>
            <a:r>
              <a:rPr lang="zh-CN" altLang="en-US" sz="1200" dirty="0">
                <a:latin typeface="+mn-ea"/>
              </a:rPr>
              <a:t>在这样一个系统中，我们设计、编码、测试和维护其中任何一个模块，就不需要对系统中其他模块有很多的了解。</a:t>
            </a:r>
            <a:endParaRPr lang="zh-CN" altLang="en-US" sz="1200" dirty="0">
              <a:latin typeface="+mn-ea"/>
            </a:endParaRPr>
          </a:p>
          <a:p>
            <a:pPr>
              <a:lnSpc>
                <a:spcPct val="130000"/>
              </a:lnSpc>
            </a:pPr>
            <a:r>
              <a:rPr lang="zh-CN" altLang="en-US" sz="1200" dirty="0">
                <a:latin typeface="+mn-ea"/>
              </a:rPr>
              <a:t>此外，由于模块间联系简单，发生在某一处的错误传播到整个系统的可能性很小。</a:t>
            </a:r>
            <a:endParaRPr lang="zh-CN" altLang="en-US"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dirty="0" smtClean="0"/>
              <a:t>OOD</a:t>
            </a:r>
            <a:r>
              <a:rPr lang="zh-CN" altLang="en-US" dirty="0" smtClean="0"/>
              <a:t>阶段，按系统设计的观点，将</a:t>
            </a:r>
            <a:r>
              <a:rPr lang="en-US" altLang="zh-CN" dirty="0" smtClean="0"/>
              <a:t>OOA</a:t>
            </a:r>
            <a:r>
              <a:rPr lang="zh-CN" altLang="en-US" dirty="0" smtClean="0"/>
              <a:t>阶段得到的领域问题的视图模型、逻辑模型和实体模型，演变为界面交互、问题域和数据管理三个子系统。</a:t>
            </a:r>
            <a:endParaRPr lang="en-US" altLang="zh-CN" dirty="0" smtClean="0"/>
          </a:p>
          <a:p>
            <a:pPr marL="171450" indent="-171450">
              <a:buFont typeface="Arial" panose="020B0604020202020204" pitchFamily="34" charset="0"/>
              <a:buChar char="•"/>
            </a:pPr>
            <a:r>
              <a:rPr lang="zh-CN" altLang="en-US" dirty="0" smtClean="0"/>
              <a:t>这三个子系统是与领域问题相关，因此称为“领域结构设计”，也称“底层设计”。</a:t>
            </a:r>
            <a:endParaRPr lang="zh-CN" altLang="en-US" dirty="0" smtClean="0"/>
          </a:p>
          <a:p>
            <a:pPr marL="171450" indent="-171450">
              <a:buFont typeface="Arial" panose="020B0604020202020204" pitchFamily="34" charset="0"/>
              <a:buChar char="•"/>
            </a:pPr>
            <a:r>
              <a:rPr lang="zh-CN" altLang="en-US" dirty="0" smtClean="0"/>
              <a:t>任务管理子系统是管理、协调三个子系统运行环境的系统，属高层设计，也称体系结构设计。 </a:t>
            </a:r>
            <a:endParaRPr lang="en-US" altLang="zh-CN" dirty="0" smtClean="0"/>
          </a:p>
          <a:p>
            <a:pPr marL="171450" indent="-171450">
              <a:buFont typeface="Arial" panose="020B0604020202020204" pitchFamily="34" charset="0"/>
              <a:buChar char="•"/>
            </a:pPr>
            <a:endParaRPr lang="en-US" altLang="zh-CN" dirty="0" smtClean="0"/>
          </a:p>
          <a:p>
            <a:pPr marL="171450" marR="0" lvl="0" indent="-171450" algn="l" defTabSz="51435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800" b="1" dirty="0" smtClean="0">
                <a:latin typeface="Arial" panose="020B0604020202020204" pitchFamily="34" charset="0"/>
              </a:rPr>
              <a:t>问题域：</a:t>
            </a:r>
            <a:r>
              <a:rPr lang="zh-CN" altLang="en-US" sz="800" dirty="0" smtClean="0">
                <a:latin typeface="Arial" panose="020B0604020202020204" pitchFamily="34" charset="0"/>
              </a:rPr>
              <a:t>是指领域内在问题之间的逻辑关系。在</a:t>
            </a:r>
            <a:r>
              <a:rPr lang="en-US" altLang="zh-CN" sz="800" dirty="0" smtClean="0">
                <a:latin typeface="Arial" panose="020B0604020202020204" pitchFamily="34" charset="0"/>
              </a:rPr>
              <a:t>OOD</a:t>
            </a:r>
            <a:r>
              <a:rPr lang="zh-CN" altLang="en-US" sz="800" dirty="0" smtClean="0">
                <a:latin typeface="Arial" panose="020B0604020202020204" pitchFamily="34" charset="0"/>
              </a:rPr>
              <a:t>范围内，问题域是从领域问题按系统结构划分出的业务逻辑部分，问题域也是</a:t>
            </a:r>
            <a:r>
              <a:rPr lang="en-US" altLang="zh-CN" sz="800" dirty="0" smtClean="0">
                <a:latin typeface="Arial" panose="020B0604020202020204" pitchFamily="34" charset="0"/>
              </a:rPr>
              <a:t>OOD</a:t>
            </a:r>
            <a:r>
              <a:rPr lang="zh-CN" altLang="en-US" sz="800" dirty="0" smtClean="0">
                <a:latin typeface="Arial" panose="020B0604020202020204" pitchFamily="34" charset="0"/>
              </a:rPr>
              <a:t>的核心内容。</a:t>
            </a:r>
            <a:endParaRPr lang="en-US" altLang="zh-CN" sz="800" dirty="0" smtClean="0">
              <a:latin typeface="Arial" panose="020B0604020202020204" pitchFamily="34" charset="0"/>
            </a:endParaRPr>
          </a:p>
          <a:p>
            <a:pPr marL="171450" marR="0" lvl="0" indent="-171450" algn="l" defTabSz="51435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800" dirty="0" smtClean="0">
                <a:latin typeface="Arial" panose="020B0604020202020204" pitchFamily="34" charset="0"/>
              </a:rPr>
              <a:t>重要工作是利用对象的封装、复用、关联、继承、依赖等特点细化成计算机语言可以实现的类模型。</a:t>
            </a:r>
            <a:endParaRPr lang="zh-CN" altLang="en-US" sz="800" dirty="0" smtClean="0">
              <a:latin typeface="Arial" panose="020B0604020202020204" pitchFamily="34" charset="0"/>
            </a:endParaRPr>
          </a:p>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66ADD944-171B-43E7-B395-1CEC0DA20112}"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
        <p:nvSpPr>
          <p:cNvPr id="72707" name="Rectangle 2"/>
          <p:cNvSpPr>
            <a:spLocks noGrp="1" noRot="1" noChangeAspect="1" noChangeArrowheads="1" noTextEdit="1"/>
          </p:cNvSpPr>
          <p:nvPr>
            <p:ph type="sldImg"/>
          </p:nvPr>
        </p:nvSpPr>
        <p:spPr>
          <a:xfrm>
            <a:off x="3429000" y="2400300"/>
            <a:ext cx="0" cy="0"/>
          </a:xfrm>
          <a:solidFill>
            <a:srgbClr val="FFFFFF"/>
          </a:solidFill>
        </p:spPr>
      </p:sp>
      <p:sp>
        <p:nvSpPr>
          <p:cNvPr id="72708" name="Rectangle 3"/>
          <p:cNvSpPr>
            <a:spLocks noGrp="1" noChangeArrowheads="1"/>
          </p:cNvSpPr>
          <p:nvPr>
            <p:ph type="body" idx="1"/>
          </p:nvPr>
        </p:nvSpPr>
        <p:spPr>
          <a:xfrm>
            <a:off x="914400" y="6262688"/>
            <a:ext cx="1403350" cy="274637"/>
          </a:xfrm>
          <a:solidFill>
            <a:srgbClr val="FFFFFF"/>
          </a:solidFill>
          <a:ln>
            <a:solidFill>
              <a:srgbClr val="000000"/>
            </a:solidFill>
          </a:ln>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b="0" dirty="0"/>
              <a:t>如模块</a:t>
            </a:r>
            <a:r>
              <a:rPr kumimoji="1" lang="en-US" altLang="zh-CN" sz="1200" b="0" dirty="0"/>
              <a:t>A:“</a:t>
            </a:r>
            <a:r>
              <a:rPr kumimoji="1" lang="zh-CN" altLang="en-US" sz="1200" b="0" dirty="0"/>
              <a:t>计算全班学生平均分”与模块</a:t>
            </a:r>
            <a:r>
              <a:rPr kumimoji="1" lang="en-US" altLang="zh-CN" sz="1200" b="0" dirty="0"/>
              <a:t>B:“</a:t>
            </a:r>
            <a:r>
              <a:rPr kumimoji="1" lang="zh-CN" altLang="en-US" sz="1200" b="0" dirty="0"/>
              <a:t>计算全班学生最高”两个模块，都要经过读入全班学生分数，进行计算，输出结果等相同步骤</a:t>
            </a:r>
            <a:r>
              <a:rPr kumimoji="1" lang="en-US" altLang="zh-CN" sz="1200" b="0" dirty="0"/>
              <a:t>(</a:t>
            </a:r>
            <a:r>
              <a:rPr kumimoji="1" lang="zh-CN" altLang="en-US" sz="1200" b="0" dirty="0"/>
              <a:t>如下图</a:t>
            </a:r>
            <a:r>
              <a:rPr kumimoji="1" lang="en-US" altLang="zh-CN" sz="1200" b="0" dirty="0"/>
              <a:t>)</a:t>
            </a:r>
            <a:r>
              <a:rPr kumimoji="1" lang="zh-CN" altLang="en-US" sz="1200" b="0" dirty="0"/>
              <a:t>，把这些相似的功能放在一个模块</a:t>
            </a:r>
            <a:r>
              <a:rPr kumimoji="1" lang="en-US" altLang="zh-CN" sz="1200" b="0" dirty="0"/>
              <a:t>AB</a:t>
            </a:r>
            <a:r>
              <a:rPr kumimoji="1" lang="zh-CN" altLang="en-US" sz="1200" b="0" dirty="0"/>
              <a:t>中</a:t>
            </a:r>
            <a:r>
              <a:rPr kumimoji="1" lang="en-US" altLang="zh-CN" sz="1200" b="0" dirty="0"/>
              <a:t>,</a:t>
            </a:r>
            <a:r>
              <a:rPr kumimoji="1" lang="zh-CN" altLang="en-US" sz="1200" b="0" dirty="0"/>
              <a:t>省去程序中的重复部分。模块</a:t>
            </a:r>
            <a:r>
              <a:rPr kumimoji="1" lang="en-US" altLang="zh-CN" sz="1200" b="0" dirty="0"/>
              <a:t>AB</a:t>
            </a:r>
            <a:r>
              <a:rPr kumimoji="1" lang="zh-CN" altLang="en-US" sz="1200" b="0" dirty="0"/>
              <a:t>内部的成分组合 称为</a:t>
            </a:r>
            <a:r>
              <a:rPr kumimoji="1" lang="zh-CN" altLang="en-US" sz="1200" b="0" dirty="0">
                <a:solidFill>
                  <a:srgbClr val="CC3300"/>
                </a:solidFill>
              </a:rPr>
              <a:t>逻辑内聚</a:t>
            </a:r>
            <a:r>
              <a:rPr kumimoji="1" lang="zh-CN" altLang="en-US" sz="1200" b="0" dirty="0"/>
              <a:t>。</a:t>
            </a:r>
            <a:endParaRPr kumimoji="1" lang="zh-CN" altLang="en-US" sz="1200" b="0"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b="0" i="0" dirty="0"/>
              <a:t>如会员注册，需要按顺序输入名字、密码、地址、电话号码。这个子程序是过程内聚性，因为是由一个特定顺序而不是其它任何原因把这些操作组合在一起的。</a:t>
            </a:r>
            <a:endParaRPr kumimoji="1" lang="en-US" altLang="en-US" sz="1200" b="0" i="0"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b="0" dirty="0"/>
              <a:t>例 ：模块内部的</a:t>
            </a:r>
            <a:r>
              <a:rPr kumimoji="1" lang="zh-CN" altLang="en-US" sz="1200" b="0" dirty="0" smtClean="0"/>
              <a:t>成分：</a:t>
            </a:r>
            <a:r>
              <a:rPr kumimoji="1" lang="en-US" altLang="zh-CN" sz="1200" b="0" dirty="0" smtClean="0"/>
              <a:t>“</a:t>
            </a:r>
            <a:r>
              <a:rPr kumimoji="1" lang="zh-CN" altLang="en-US" sz="1200" b="0" dirty="0"/>
              <a:t>开领书单”与“登记售书”都使用同一个输入数据“发票”</a:t>
            </a:r>
            <a:r>
              <a:rPr kumimoji="1" lang="zh-CN" altLang="en-US" sz="1200" b="0" dirty="0" smtClean="0"/>
              <a:t>；模块</a:t>
            </a:r>
            <a:r>
              <a:rPr kumimoji="1" lang="zh-CN" altLang="en-US" sz="1200" b="0" dirty="0"/>
              <a:t>内部的成分：</a:t>
            </a:r>
            <a:r>
              <a:rPr kumimoji="1" lang="en-US" altLang="zh-CN" sz="1200" b="0" dirty="0"/>
              <a:t> “</a:t>
            </a:r>
            <a:r>
              <a:rPr kumimoji="1" lang="zh-CN" altLang="en-US" sz="1200" b="0" dirty="0"/>
              <a:t>删除”与“修改”产生同一个输出数据“文件”，它们都是借公用数据联系在一起，</a:t>
            </a:r>
            <a:r>
              <a:rPr kumimoji="1" lang="zh-CN" altLang="en-US" sz="1200" b="0" dirty="0" smtClean="0"/>
              <a:t>称为</a:t>
            </a:r>
            <a:r>
              <a:rPr kumimoji="1" lang="zh-CN" altLang="en-US" sz="1200" b="0" dirty="0" smtClean="0">
                <a:solidFill>
                  <a:srgbClr val="CC3300"/>
                </a:solidFill>
              </a:rPr>
              <a:t>通信内</a:t>
            </a:r>
            <a:r>
              <a:rPr kumimoji="1" lang="zh-CN" altLang="en-US" sz="1200" b="0" dirty="0">
                <a:solidFill>
                  <a:srgbClr val="CC3300"/>
                </a:solidFill>
              </a:rPr>
              <a:t>聚</a:t>
            </a:r>
            <a:r>
              <a:rPr kumimoji="1" lang="en-US" altLang="zh-CN" sz="1200" b="0" dirty="0">
                <a:solidFill>
                  <a:srgbClr val="CC3300"/>
                </a:solidFill>
              </a:rPr>
              <a:t>.</a:t>
            </a:r>
            <a:endParaRPr kumimoji="1" lang="en-US" altLang="zh-CN" sz="1200" b="0" dirty="0">
              <a:solidFill>
                <a:srgbClr val="CC3300"/>
              </a:solidFill>
            </a:endParaRPr>
          </a:p>
          <a:p>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b="1" dirty="0"/>
              <a:t>例：“求解线性方程组”的解法流程中，将三个任务组成一个模块，即是 一个</a:t>
            </a:r>
            <a:r>
              <a:rPr kumimoji="1" lang="zh-CN" altLang="en-US" sz="1200" b="1" dirty="0">
                <a:solidFill>
                  <a:srgbClr val="CC3300"/>
                </a:solidFill>
              </a:rPr>
              <a:t>顺序内聚</a:t>
            </a:r>
            <a:r>
              <a:rPr kumimoji="1" lang="en-US" altLang="zh-CN" sz="1200" b="1" dirty="0">
                <a:solidFill>
                  <a:srgbClr val="CC3300"/>
                </a:solidFill>
              </a:rPr>
              <a:t>.</a:t>
            </a:r>
            <a:endParaRPr lang="zh-CN" altLang="en-US" sz="1200" dirty="0">
              <a:latin typeface="华文中宋" panose="02010600040101010101" pitchFamily="2" charset="-122"/>
              <a:ea typeface="华文中宋" panose="0201060004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a:spcBef>
                <a:spcPct val="50000"/>
              </a:spcBef>
              <a:buFont typeface="Arial" panose="020B0604020202020204" pitchFamily="34" charset="0"/>
              <a:buChar char="•"/>
            </a:pPr>
            <a:r>
              <a:rPr kumimoji="1" lang="zh-CN" altLang="en-US" sz="1200" b="0" dirty="0"/>
              <a:t>高内聚度模块独立性强。设计尽可能提高模块内聚度。</a:t>
            </a:r>
            <a:endParaRPr kumimoji="1" lang="zh-CN" altLang="en-US" sz="1200" b="0" dirty="0">
              <a:solidFill>
                <a:srgbClr val="CC3300"/>
              </a:solidFill>
              <a:effectLst>
                <a:outerShdw blurRad="38100" dist="38100" dir="2700000" algn="tl">
                  <a:srgbClr val="C0C0C0"/>
                </a:outerShdw>
              </a:effectLst>
              <a:latin typeface="Times New Roman" panose="02020603050405020304" pitchFamily="18" charset="0"/>
            </a:endParaRPr>
          </a:p>
          <a:p>
            <a:pPr marL="171450" indent="-171450" algn="l">
              <a:spcBef>
                <a:spcPct val="50000"/>
              </a:spcBef>
              <a:buFont typeface="Arial" panose="020B0604020202020204" pitchFamily="34" charset="0"/>
              <a:buChar char="•"/>
            </a:pPr>
            <a:r>
              <a:rPr kumimoji="1" lang="zh-CN" altLang="en-US" sz="1200" b="0" dirty="0">
                <a:solidFill>
                  <a:srgbClr val="CC3300"/>
                </a:solidFill>
                <a:effectLst>
                  <a:outerShdw blurRad="38100" dist="38100" dir="2700000" algn="tl">
                    <a:srgbClr val="C0C0C0"/>
                  </a:outerShdw>
                </a:effectLst>
                <a:latin typeface="Times New Roman" panose="02020603050405020304" pitchFamily="18" charset="0"/>
              </a:rPr>
              <a:t>功能内聚是原子级的。</a:t>
            </a:r>
            <a:r>
              <a:rPr kumimoji="1" lang="zh-CN" altLang="en-US" sz="1200" b="0" dirty="0">
                <a:solidFill>
                  <a:srgbClr val="CC3300"/>
                </a:solidFill>
                <a:effectLst>
                  <a:outerShdw blurRad="38100" dist="38100" dir="2700000" algn="tl">
                    <a:srgbClr val="C0C0C0"/>
                  </a:outerShdw>
                </a:effectLst>
              </a:rPr>
              <a:t>功能内聚是不可再分的。</a:t>
            </a:r>
            <a:endParaRPr kumimoji="1" lang="zh-CN" altLang="en-US" sz="1200" b="0" dirty="0">
              <a:solidFill>
                <a:srgbClr val="CC3300"/>
              </a:solidFill>
              <a:effectLst>
                <a:outerShdw blurRad="38100" dist="38100" dir="2700000" algn="tl">
                  <a:srgbClr val="C0C0C0"/>
                </a:outerShdw>
              </a:effectLst>
            </a:endParaRPr>
          </a:p>
          <a:p>
            <a:pPr marL="171450" indent="-171450" algn="l">
              <a:spcBef>
                <a:spcPct val="50000"/>
              </a:spcBef>
              <a:buFont typeface="Arial" panose="020B0604020202020204" pitchFamily="34" charset="0"/>
              <a:buChar char="•"/>
            </a:pPr>
            <a:r>
              <a:rPr kumimoji="1" lang="zh-CN" altLang="en-US" sz="1200" b="0" dirty="0">
                <a:solidFill>
                  <a:srgbClr val="CC3300"/>
                </a:solidFill>
                <a:effectLst>
                  <a:outerShdw blurRad="38100" dist="38100" dir="2700000" algn="tl">
                    <a:srgbClr val="C0C0C0"/>
                  </a:outerShdw>
                </a:effectLst>
              </a:rPr>
              <a:t>按功能内聚划分模块，模块数量将大幅增加，将增加接口的工作量。</a:t>
            </a:r>
            <a:endParaRPr kumimoji="1" lang="zh-CN" altLang="en-US" sz="1200" b="0" dirty="0">
              <a:solidFill>
                <a:srgbClr val="CC3300"/>
              </a:solidFill>
              <a:effectLst>
                <a:outerShdw blurRad="38100" dist="38100" dir="2700000" algn="tl">
                  <a:srgbClr val="C0C0C0"/>
                </a:outerShdw>
              </a:effectLst>
            </a:endParaRPr>
          </a:p>
          <a:p>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zh-CN" altLang="en-US" sz="1200" dirty="0">
                <a:latin typeface="+mn-ea"/>
              </a:rPr>
              <a:t>模块化设计的最终目标，是希望建立模块间耦合尽可能松散的系统。</a:t>
            </a:r>
            <a:endParaRPr lang="zh-CN" altLang="en-US" sz="1200" dirty="0">
              <a:latin typeface="+mn-ea"/>
            </a:endParaRPr>
          </a:p>
          <a:p>
            <a:pPr>
              <a:lnSpc>
                <a:spcPct val="130000"/>
              </a:lnSpc>
            </a:pPr>
            <a:r>
              <a:rPr lang="zh-CN" altLang="en-US" sz="1200" dirty="0">
                <a:latin typeface="+mn-ea"/>
              </a:rPr>
              <a:t>在这样一个系统中，我们设计、编码、测试和维护其中任何一个模块，就不需要对系统中其他模块有很多的了解。</a:t>
            </a:r>
            <a:endParaRPr lang="zh-CN" altLang="en-US" sz="1200" dirty="0">
              <a:latin typeface="+mn-ea"/>
            </a:endParaRPr>
          </a:p>
          <a:p>
            <a:pPr>
              <a:lnSpc>
                <a:spcPct val="130000"/>
              </a:lnSpc>
            </a:pPr>
            <a:r>
              <a:rPr lang="zh-CN" altLang="en-US" sz="1200" dirty="0">
                <a:latin typeface="+mn-ea"/>
              </a:rPr>
              <a:t>此外，由于模块间联系简单，发生在某一处的错误传播到整个系统的可能性很小。</a:t>
            </a:r>
            <a:endParaRPr lang="zh-CN" altLang="en-US"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zh-CN" altLang="en-US" dirty="0"/>
              <a:t>图中模块</a:t>
            </a:r>
            <a:r>
              <a:rPr lang="en-US" altLang="zh-CN" dirty="0"/>
              <a:t>M</a:t>
            </a:r>
            <a:r>
              <a:rPr lang="zh-CN" altLang="en-US" dirty="0"/>
              <a:t>是主控模块，</a:t>
            </a:r>
            <a:r>
              <a:rPr lang="en-US" altLang="zh-CN" dirty="0"/>
              <a:t>a</a:t>
            </a:r>
            <a:r>
              <a:rPr lang="zh-CN" altLang="en-US" dirty="0"/>
              <a:t>、</a:t>
            </a:r>
            <a:r>
              <a:rPr lang="en-US" altLang="zh-CN" dirty="0"/>
              <a:t>b</a:t>
            </a:r>
            <a:r>
              <a:rPr lang="zh-CN" altLang="en-US" dirty="0"/>
              <a:t>、</a:t>
            </a:r>
            <a:r>
              <a:rPr lang="en-US" altLang="zh-CN" dirty="0"/>
              <a:t>c</a:t>
            </a:r>
            <a:r>
              <a:rPr lang="zh-CN" altLang="en-US" dirty="0"/>
              <a:t>是</a:t>
            </a:r>
            <a:r>
              <a:rPr lang="en-US" altLang="zh-CN" dirty="0"/>
              <a:t>M</a:t>
            </a:r>
            <a:r>
              <a:rPr lang="zh-CN" altLang="en-US" dirty="0"/>
              <a:t>的从属模块。模块</a:t>
            </a:r>
            <a:r>
              <a:rPr lang="en-US" altLang="zh-CN" dirty="0"/>
              <a:t>d</a:t>
            </a:r>
            <a:r>
              <a:rPr lang="zh-CN" altLang="en-US" dirty="0"/>
              <a:t>、</a:t>
            </a:r>
            <a:r>
              <a:rPr lang="en-US" altLang="zh-CN" dirty="0"/>
              <a:t>e</a:t>
            </a:r>
            <a:r>
              <a:rPr lang="zh-CN" altLang="en-US" dirty="0"/>
              <a:t>从属于模块</a:t>
            </a:r>
            <a:r>
              <a:rPr lang="en-US" altLang="zh-CN" dirty="0"/>
              <a:t>a</a:t>
            </a:r>
            <a:r>
              <a:rPr lang="zh-CN" altLang="en-US" dirty="0"/>
              <a:t>，因此也从属</a:t>
            </a:r>
            <a:r>
              <a:rPr lang="en-US" altLang="zh-CN" dirty="0"/>
              <a:t>M</a:t>
            </a:r>
            <a:r>
              <a:rPr lang="zh-CN" altLang="en-US" dirty="0"/>
              <a:t>。</a:t>
            </a:r>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一个模块控制另一些模块，称前者为“主控”模块，后者为“从属”模块</a:t>
            </a:r>
            <a:r>
              <a:rPr lang="zh-CN" altLang="en-US" dirty="0" smtClean="0"/>
              <a:t>。</a:t>
            </a:r>
            <a:endParaRPr lang="en-US" altLang="zh-CN"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E04A969D-BA79-4259-A980-A230D5CB64D7}"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
        <p:nvSpPr>
          <p:cNvPr id="69635" name="Rectangle 2"/>
          <p:cNvSpPr>
            <a:spLocks noGrp="1" noRot="1" noChangeAspect="1" noChangeArrowheads="1" noTextEdit="1"/>
          </p:cNvSpPr>
          <p:nvPr>
            <p:ph type="sldImg"/>
          </p:nvPr>
        </p:nvSpPr>
        <p:spPr>
          <a:xfrm>
            <a:off x="3429000" y="2400300"/>
            <a:ext cx="0" cy="0"/>
          </a:xfrm>
        </p:spPr>
      </p:sp>
      <p:sp>
        <p:nvSpPr>
          <p:cNvPr id="69636" name="Rectangle 3"/>
          <p:cNvSpPr>
            <a:spLocks noGrp="1" noChangeArrowheads="1"/>
          </p:cNvSpPr>
          <p:nvPr>
            <p:ph type="body" idx="1"/>
          </p:nvPr>
        </p:nvSpPr>
        <p:spPr>
          <a:xfrm>
            <a:off x="914400" y="6262688"/>
            <a:ext cx="1403350" cy="274637"/>
          </a:xfrm>
          <a:noFill/>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实现“开闭”原则的关键是：抽象化</a:t>
            </a:r>
            <a:endParaRPr lang="en-US" altLang="zh-CN" sz="1200" b="0" i="0" kern="1200" dirty="0">
              <a:solidFill>
                <a:schemeClr val="tx1"/>
              </a:solidFill>
              <a:effectLst/>
              <a:latin typeface="+mn-lt"/>
              <a:ea typeface="+mn-ea"/>
              <a:cs typeface="+mn-cs"/>
            </a:endParaRPr>
          </a:p>
          <a:p>
            <a:pPr marL="0" indent="0">
              <a:buFont typeface="+mj-lt"/>
              <a:buNone/>
            </a:pPr>
            <a:endParaRPr lang="en-US" altLang="zh-CN"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开闭原则是所有面向对象原则的核心；里式替换原则是实现开闭原则的重要方式之一；依赖倒置原则是系统抽象化的具体实现，其是面向对象设计的主要实现机制之一；接口隔离原则要求接口的方法尽量少，接口尽量细化；迪米特法则降低系统的耦合度，其使得一个模块的修改尽量少的影响其他模块，扩展会相对容易；在软件设计中，尽量使用组合</a:t>
            </a:r>
            <a:r>
              <a:rPr lang="en-US" altLang="zh-CN" dirty="0"/>
              <a:t>/</a:t>
            </a:r>
            <a:r>
              <a:rPr lang="zh-CN" altLang="en-US" dirty="0"/>
              <a:t>聚合而不是继承达到代码复用的目的。</a:t>
            </a:r>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（抽象隔离变化）也就是说程序前期做了抽象，那么面对需求程序的改动是通过增加新代码（增加子类）进行，而不是更改现有的代码。</a:t>
            </a:r>
            <a:endParaRPr lang="zh-CN" altLang="en-US" sz="1200" b="0" i="0" kern="1200" dirty="0">
              <a:solidFill>
                <a:schemeClr val="tx1"/>
              </a:solidFill>
              <a:effectLst/>
              <a:latin typeface="+mn-lt"/>
              <a:ea typeface="+mn-ea"/>
              <a:cs typeface="+mn-cs"/>
            </a:endParaRPr>
          </a:p>
          <a:p>
            <a:endParaRPr lang="en-US" altLang="zh-CN" dirty="0" smtClean="0"/>
          </a:p>
          <a:p>
            <a:r>
              <a:rPr lang="en-US" altLang="zh-CN" dirty="0" smtClean="0"/>
              <a:t>https://blog.csdn.net/LoveLion/article/details/7537584</a:t>
            </a:r>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引入了抽象图表类</a:t>
            </a:r>
            <a:r>
              <a:rPr lang="en-US" altLang="zh-CN" sz="1200" b="0" i="0" kern="1200" dirty="0" err="1">
                <a:solidFill>
                  <a:schemeClr val="tx1"/>
                </a:solidFill>
                <a:effectLst/>
                <a:latin typeface="+mn-lt"/>
                <a:ea typeface="+mn-ea"/>
                <a:cs typeface="+mn-cs"/>
              </a:rPr>
              <a:t>AbstractChart</a:t>
            </a:r>
            <a:r>
              <a:rPr lang="zh-CN" altLang="en-US" sz="1200" b="0" i="0" kern="1200" dirty="0">
                <a:solidFill>
                  <a:schemeClr val="tx1"/>
                </a:solidFill>
                <a:effectLst/>
                <a:latin typeface="+mn-lt"/>
                <a:ea typeface="+mn-ea"/>
                <a:cs typeface="+mn-cs"/>
              </a:rPr>
              <a:t>，且</a:t>
            </a:r>
            <a:r>
              <a:rPr lang="en-US" altLang="zh-CN" sz="1200" b="0" i="0" kern="1200" dirty="0" err="1">
                <a:solidFill>
                  <a:schemeClr val="tx1"/>
                </a:solidFill>
                <a:effectLst/>
                <a:latin typeface="+mn-lt"/>
                <a:ea typeface="+mn-ea"/>
                <a:cs typeface="+mn-cs"/>
              </a:rPr>
              <a:t>ChartDisplay</a:t>
            </a:r>
            <a:r>
              <a:rPr lang="zh-CN" altLang="en-US" sz="1200" b="0" i="0" kern="1200" dirty="0">
                <a:solidFill>
                  <a:schemeClr val="tx1"/>
                </a:solidFill>
                <a:effectLst/>
                <a:latin typeface="+mn-lt"/>
                <a:ea typeface="+mn-ea"/>
                <a:cs typeface="+mn-cs"/>
              </a:rPr>
              <a:t>针对抽象图表类进行编程，并通过</a:t>
            </a:r>
            <a:r>
              <a:rPr lang="en-US" altLang="zh-CN" sz="1200" b="0" i="0" kern="1200" dirty="0" err="1">
                <a:solidFill>
                  <a:schemeClr val="tx1"/>
                </a:solidFill>
                <a:effectLst/>
                <a:latin typeface="+mn-lt"/>
                <a:ea typeface="+mn-ea"/>
                <a:cs typeface="+mn-cs"/>
              </a:rPr>
              <a:t>setChart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方法由客户端来设置实例化的具体图表对象，在</a:t>
            </a:r>
            <a:r>
              <a:rPr lang="en-US" altLang="zh-CN" sz="1200" b="0" i="0" kern="1200" dirty="0" err="1">
                <a:solidFill>
                  <a:schemeClr val="tx1"/>
                </a:solidFill>
                <a:effectLst/>
                <a:latin typeface="+mn-lt"/>
                <a:ea typeface="+mn-ea"/>
                <a:cs typeface="+mn-cs"/>
              </a:rPr>
              <a:t>ChartDisplay</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display()</a:t>
            </a:r>
            <a:r>
              <a:rPr lang="zh-CN" altLang="en-US" sz="1200" b="0" i="0" kern="1200" dirty="0">
                <a:solidFill>
                  <a:schemeClr val="tx1"/>
                </a:solidFill>
                <a:effectLst/>
                <a:latin typeface="+mn-lt"/>
                <a:ea typeface="+mn-ea"/>
                <a:cs typeface="+mn-cs"/>
              </a:rPr>
              <a:t>方法中调用</a:t>
            </a:r>
            <a:r>
              <a:rPr lang="en-US" altLang="zh-CN" sz="1200" b="0" i="0" kern="1200" dirty="0">
                <a:solidFill>
                  <a:schemeClr val="tx1"/>
                </a:solidFill>
                <a:effectLst/>
                <a:latin typeface="+mn-lt"/>
                <a:ea typeface="+mn-ea"/>
                <a:cs typeface="+mn-cs"/>
              </a:rPr>
              <a:t>chart</a:t>
            </a:r>
            <a:r>
              <a:rPr lang="zh-CN" altLang="en-US" sz="1200" b="0" i="0" kern="1200" dirty="0">
                <a:solidFill>
                  <a:schemeClr val="tx1"/>
                </a:solidFill>
                <a:effectLst/>
                <a:latin typeface="+mn-lt"/>
                <a:ea typeface="+mn-ea"/>
                <a:cs typeface="+mn-cs"/>
              </a:rPr>
              <a:t>对象的</a:t>
            </a:r>
            <a:r>
              <a:rPr lang="en-US" altLang="zh-CN" sz="1200" b="0" i="0" kern="1200" dirty="0">
                <a:solidFill>
                  <a:schemeClr val="tx1"/>
                </a:solidFill>
                <a:effectLst/>
                <a:latin typeface="+mn-lt"/>
                <a:ea typeface="+mn-ea"/>
                <a:cs typeface="+mn-cs"/>
              </a:rPr>
              <a:t>display()</a:t>
            </a:r>
            <a:r>
              <a:rPr lang="zh-CN" altLang="en-US" sz="1200" b="0" i="0" kern="1200" dirty="0">
                <a:solidFill>
                  <a:schemeClr val="tx1"/>
                </a:solidFill>
                <a:effectLst/>
                <a:latin typeface="+mn-lt"/>
                <a:ea typeface="+mn-ea"/>
                <a:cs typeface="+mn-cs"/>
              </a:rPr>
              <a:t>方法显示图表。如果需要增加一种新的图表，如折线图</a:t>
            </a:r>
            <a:r>
              <a:rPr lang="en-US" altLang="zh-CN" sz="1200" b="0" i="0" kern="1200" dirty="0" err="1">
                <a:solidFill>
                  <a:schemeClr val="tx1"/>
                </a:solidFill>
                <a:effectLst/>
                <a:latin typeface="+mn-lt"/>
                <a:ea typeface="+mn-ea"/>
                <a:cs typeface="+mn-cs"/>
              </a:rPr>
              <a:t>LineChart</a:t>
            </a:r>
            <a:r>
              <a:rPr lang="zh-CN" altLang="en-US" sz="1200" b="0" i="0" kern="1200" dirty="0">
                <a:solidFill>
                  <a:schemeClr val="tx1"/>
                </a:solidFill>
                <a:effectLst/>
                <a:latin typeface="+mn-lt"/>
                <a:ea typeface="+mn-ea"/>
                <a:cs typeface="+mn-cs"/>
              </a:rPr>
              <a:t>，只需要将</a:t>
            </a:r>
            <a:r>
              <a:rPr lang="en-US" altLang="zh-CN" sz="1200" b="0" i="0" kern="1200" dirty="0" err="1">
                <a:solidFill>
                  <a:schemeClr val="tx1"/>
                </a:solidFill>
                <a:effectLst/>
                <a:latin typeface="+mn-lt"/>
                <a:ea typeface="+mn-ea"/>
                <a:cs typeface="+mn-cs"/>
              </a:rPr>
              <a:t>LineChart</a:t>
            </a:r>
            <a:r>
              <a:rPr lang="zh-CN" altLang="en-US" sz="1200" b="0" i="0" kern="1200" dirty="0">
                <a:solidFill>
                  <a:schemeClr val="tx1"/>
                </a:solidFill>
                <a:effectLst/>
                <a:latin typeface="+mn-lt"/>
                <a:ea typeface="+mn-ea"/>
                <a:cs typeface="+mn-cs"/>
              </a:rPr>
              <a:t>也作为</a:t>
            </a:r>
            <a:r>
              <a:rPr lang="en-US" altLang="zh-CN" sz="1200" b="0" i="0" kern="1200" dirty="0" err="1">
                <a:solidFill>
                  <a:schemeClr val="tx1"/>
                </a:solidFill>
                <a:effectLst/>
                <a:latin typeface="+mn-lt"/>
                <a:ea typeface="+mn-ea"/>
                <a:cs typeface="+mn-cs"/>
              </a:rPr>
              <a:t>AbstractChart</a:t>
            </a:r>
            <a:r>
              <a:rPr lang="zh-CN" altLang="en-US" sz="1200" b="0" i="0" kern="1200" dirty="0">
                <a:solidFill>
                  <a:schemeClr val="tx1"/>
                </a:solidFill>
                <a:effectLst/>
                <a:latin typeface="+mn-lt"/>
                <a:ea typeface="+mn-ea"/>
                <a:cs typeface="+mn-cs"/>
              </a:rPr>
              <a:t>的子类，在客户端向</a:t>
            </a:r>
            <a:r>
              <a:rPr lang="en-US" altLang="zh-CN" sz="1200" b="0" i="0" kern="1200" dirty="0" err="1">
                <a:solidFill>
                  <a:schemeClr val="tx1"/>
                </a:solidFill>
                <a:effectLst/>
                <a:latin typeface="+mn-lt"/>
                <a:ea typeface="+mn-ea"/>
                <a:cs typeface="+mn-cs"/>
              </a:rPr>
              <a:t>ChartDisplay</a:t>
            </a:r>
            <a:r>
              <a:rPr lang="zh-CN" altLang="en-US" sz="1200" b="0" i="0" kern="1200" dirty="0">
                <a:solidFill>
                  <a:schemeClr val="tx1"/>
                </a:solidFill>
                <a:effectLst/>
                <a:latin typeface="+mn-lt"/>
                <a:ea typeface="+mn-ea"/>
                <a:cs typeface="+mn-cs"/>
              </a:rPr>
              <a:t>中注入一个</a:t>
            </a:r>
            <a:r>
              <a:rPr lang="en-US" altLang="zh-CN" sz="1200" b="0" i="0" kern="1200" dirty="0" err="1">
                <a:solidFill>
                  <a:schemeClr val="tx1"/>
                </a:solidFill>
                <a:effectLst/>
                <a:latin typeface="+mn-lt"/>
                <a:ea typeface="+mn-ea"/>
                <a:cs typeface="+mn-cs"/>
              </a:rPr>
              <a:t>LineChart</a:t>
            </a:r>
            <a:r>
              <a:rPr lang="zh-CN" altLang="en-US" sz="1200" b="0" i="0" kern="1200" dirty="0">
                <a:solidFill>
                  <a:schemeClr val="tx1"/>
                </a:solidFill>
                <a:effectLst/>
                <a:latin typeface="+mn-lt"/>
                <a:ea typeface="+mn-ea"/>
                <a:cs typeface="+mn-cs"/>
              </a:rPr>
              <a:t>对象即可，无须修改现有类库的源代码。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注意：因为</a:t>
            </a:r>
            <a:r>
              <a:rPr lang="en-US" altLang="zh-CN" sz="1200" b="0" i="0" kern="1200" dirty="0">
                <a:solidFill>
                  <a:schemeClr val="tx1"/>
                </a:solidFill>
                <a:effectLst/>
                <a:latin typeface="+mn-lt"/>
                <a:ea typeface="+mn-ea"/>
                <a:cs typeface="+mn-cs"/>
              </a:rPr>
              <a:t>xml</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properties</a:t>
            </a:r>
            <a:r>
              <a:rPr lang="zh-CN" altLang="en-US" sz="1200" b="0" i="0" kern="1200" dirty="0">
                <a:solidFill>
                  <a:schemeClr val="tx1"/>
                </a:solidFill>
                <a:effectLst/>
                <a:latin typeface="+mn-lt"/>
                <a:ea typeface="+mn-ea"/>
                <a:cs typeface="+mn-cs"/>
              </a:rPr>
              <a:t>等格式的配置文件是纯文本文件，可以直接通过</a:t>
            </a:r>
            <a:r>
              <a:rPr lang="en-US" altLang="zh-CN" sz="1200" b="0" i="0" kern="1200" dirty="0">
                <a:solidFill>
                  <a:schemeClr val="tx1"/>
                </a:solidFill>
                <a:effectLst/>
                <a:latin typeface="+mn-lt"/>
                <a:ea typeface="+mn-ea"/>
                <a:cs typeface="+mn-cs"/>
              </a:rPr>
              <a:t>VI</a:t>
            </a:r>
            <a:r>
              <a:rPr lang="zh-CN" altLang="en-US" sz="1200" b="0" i="0" kern="1200" dirty="0">
                <a:solidFill>
                  <a:schemeClr val="tx1"/>
                </a:solidFill>
                <a:effectLst/>
                <a:latin typeface="+mn-lt"/>
                <a:ea typeface="+mn-ea"/>
                <a:cs typeface="+mn-cs"/>
              </a:rPr>
              <a:t>编辑器或记事本进行编辑，且无须编译，因此在软件开发中，一般不把对配置文件的修改认为是对系统源代码的修改。</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如果一个系统在扩展时只涉及到修改配置文件，而原有的</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代码或</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代码没有做任何修改，该系统即可认为是一个符合开闭原则的系统。</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引入了抽象图表类</a:t>
            </a:r>
            <a:r>
              <a:rPr lang="en-US" altLang="zh-CN" sz="1200" b="0" i="0" kern="1200" dirty="0" err="1">
                <a:solidFill>
                  <a:schemeClr val="tx1"/>
                </a:solidFill>
                <a:effectLst/>
                <a:latin typeface="+mn-lt"/>
                <a:ea typeface="+mn-ea"/>
                <a:cs typeface="+mn-cs"/>
              </a:rPr>
              <a:t>AbstractChart</a:t>
            </a:r>
            <a:r>
              <a:rPr lang="zh-CN" altLang="en-US" sz="1200" b="0" i="0" kern="1200" dirty="0">
                <a:solidFill>
                  <a:schemeClr val="tx1"/>
                </a:solidFill>
                <a:effectLst/>
                <a:latin typeface="+mn-lt"/>
                <a:ea typeface="+mn-ea"/>
                <a:cs typeface="+mn-cs"/>
              </a:rPr>
              <a:t>，且</a:t>
            </a:r>
            <a:r>
              <a:rPr lang="en-US" altLang="zh-CN" sz="1200" b="0" i="0" kern="1200" dirty="0" err="1">
                <a:solidFill>
                  <a:schemeClr val="tx1"/>
                </a:solidFill>
                <a:effectLst/>
                <a:latin typeface="+mn-lt"/>
                <a:ea typeface="+mn-ea"/>
                <a:cs typeface="+mn-cs"/>
              </a:rPr>
              <a:t>ChartDisplay</a:t>
            </a:r>
            <a:r>
              <a:rPr lang="zh-CN" altLang="en-US" sz="1200" b="0" i="0" kern="1200" dirty="0">
                <a:solidFill>
                  <a:schemeClr val="tx1"/>
                </a:solidFill>
                <a:effectLst/>
                <a:latin typeface="+mn-lt"/>
                <a:ea typeface="+mn-ea"/>
                <a:cs typeface="+mn-cs"/>
              </a:rPr>
              <a:t>针对抽象图表类进行编程，并通过</a:t>
            </a:r>
            <a:r>
              <a:rPr lang="en-US" altLang="zh-CN" sz="1200" b="0" i="0" kern="1200" dirty="0" err="1">
                <a:solidFill>
                  <a:schemeClr val="tx1"/>
                </a:solidFill>
                <a:effectLst/>
                <a:latin typeface="+mn-lt"/>
                <a:ea typeface="+mn-ea"/>
                <a:cs typeface="+mn-cs"/>
              </a:rPr>
              <a:t>setChart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方法由客户端来设置实例化的具体图表对象，在</a:t>
            </a:r>
            <a:r>
              <a:rPr lang="en-US" altLang="zh-CN" sz="1200" b="0" i="0" kern="1200" dirty="0" err="1">
                <a:solidFill>
                  <a:schemeClr val="tx1"/>
                </a:solidFill>
                <a:effectLst/>
                <a:latin typeface="+mn-lt"/>
                <a:ea typeface="+mn-ea"/>
                <a:cs typeface="+mn-cs"/>
              </a:rPr>
              <a:t>ChartDisplay</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display()</a:t>
            </a:r>
            <a:r>
              <a:rPr lang="zh-CN" altLang="en-US" sz="1200" b="0" i="0" kern="1200" dirty="0">
                <a:solidFill>
                  <a:schemeClr val="tx1"/>
                </a:solidFill>
                <a:effectLst/>
                <a:latin typeface="+mn-lt"/>
                <a:ea typeface="+mn-ea"/>
                <a:cs typeface="+mn-cs"/>
              </a:rPr>
              <a:t>方法中调用</a:t>
            </a:r>
            <a:r>
              <a:rPr lang="en-US" altLang="zh-CN" sz="1200" b="0" i="0" kern="1200" dirty="0">
                <a:solidFill>
                  <a:schemeClr val="tx1"/>
                </a:solidFill>
                <a:effectLst/>
                <a:latin typeface="+mn-lt"/>
                <a:ea typeface="+mn-ea"/>
                <a:cs typeface="+mn-cs"/>
              </a:rPr>
              <a:t>chart</a:t>
            </a:r>
            <a:r>
              <a:rPr lang="zh-CN" altLang="en-US" sz="1200" b="0" i="0" kern="1200" dirty="0">
                <a:solidFill>
                  <a:schemeClr val="tx1"/>
                </a:solidFill>
                <a:effectLst/>
                <a:latin typeface="+mn-lt"/>
                <a:ea typeface="+mn-ea"/>
                <a:cs typeface="+mn-cs"/>
              </a:rPr>
              <a:t>对象的</a:t>
            </a:r>
            <a:r>
              <a:rPr lang="en-US" altLang="zh-CN" sz="1200" b="0" i="0" kern="1200" dirty="0">
                <a:solidFill>
                  <a:schemeClr val="tx1"/>
                </a:solidFill>
                <a:effectLst/>
                <a:latin typeface="+mn-lt"/>
                <a:ea typeface="+mn-ea"/>
                <a:cs typeface="+mn-cs"/>
              </a:rPr>
              <a:t>display()</a:t>
            </a:r>
            <a:r>
              <a:rPr lang="zh-CN" altLang="en-US" sz="1200" b="0" i="0" kern="1200" dirty="0">
                <a:solidFill>
                  <a:schemeClr val="tx1"/>
                </a:solidFill>
                <a:effectLst/>
                <a:latin typeface="+mn-lt"/>
                <a:ea typeface="+mn-ea"/>
                <a:cs typeface="+mn-cs"/>
              </a:rPr>
              <a:t>方法显示图表。如果需要增加一种新的图表，如折线图</a:t>
            </a:r>
            <a:r>
              <a:rPr lang="en-US" altLang="zh-CN" sz="1200" b="0" i="0" kern="1200" dirty="0" err="1">
                <a:solidFill>
                  <a:schemeClr val="tx1"/>
                </a:solidFill>
                <a:effectLst/>
                <a:latin typeface="+mn-lt"/>
                <a:ea typeface="+mn-ea"/>
                <a:cs typeface="+mn-cs"/>
              </a:rPr>
              <a:t>LineChart</a:t>
            </a:r>
            <a:r>
              <a:rPr lang="zh-CN" altLang="en-US" sz="1200" b="0" i="0" kern="1200" dirty="0">
                <a:solidFill>
                  <a:schemeClr val="tx1"/>
                </a:solidFill>
                <a:effectLst/>
                <a:latin typeface="+mn-lt"/>
                <a:ea typeface="+mn-ea"/>
                <a:cs typeface="+mn-cs"/>
              </a:rPr>
              <a:t>，只需要将</a:t>
            </a:r>
            <a:r>
              <a:rPr lang="en-US" altLang="zh-CN" sz="1200" b="0" i="0" kern="1200" dirty="0" err="1">
                <a:solidFill>
                  <a:schemeClr val="tx1"/>
                </a:solidFill>
                <a:effectLst/>
                <a:latin typeface="+mn-lt"/>
                <a:ea typeface="+mn-ea"/>
                <a:cs typeface="+mn-cs"/>
              </a:rPr>
              <a:t>LineChart</a:t>
            </a:r>
            <a:r>
              <a:rPr lang="zh-CN" altLang="en-US" sz="1200" b="0" i="0" kern="1200" dirty="0">
                <a:solidFill>
                  <a:schemeClr val="tx1"/>
                </a:solidFill>
                <a:effectLst/>
                <a:latin typeface="+mn-lt"/>
                <a:ea typeface="+mn-ea"/>
                <a:cs typeface="+mn-cs"/>
              </a:rPr>
              <a:t>也作为</a:t>
            </a:r>
            <a:r>
              <a:rPr lang="en-US" altLang="zh-CN" sz="1200" b="0" i="0" kern="1200" dirty="0" err="1">
                <a:solidFill>
                  <a:schemeClr val="tx1"/>
                </a:solidFill>
                <a:effectLst/>
                <a:latin typeface="+mn-lt"/>
                <a:ea typeface="+mn-ea"/>
                <a:cs typeface="+mn-cs"/>
              </a:rPr>
              <a:t>AbstractChart</a:t>
            </a:r>
            <a:r>
              <a:rPr lang="zh-CN" altLang="en-US" sz="1200" b="0" i="0" kern="1200" dirty="0">
                <a:solidFill>
                  <a:schemeClr val="tx1"/>
                </a:solidFill>
                <a:effectLst/>
                <a:latin typeface="+mn-lt"/>
                <a:ea typeface="+mn-ea"/>
                <a:cs typeface="+mn-cs"/>
              </a:rPr>
              <a:t>的子类，在客户端向</a:t>
            </a:r>
            <a:r>
              <a:rPr lang="en-US" altLang="zh-CN" sz="1200" b="0" i="0" kern="1200" dirty="0" err="1">
                <a:solidFill>
                  <a:schemeClr val="tx1"/>
                </a:solidFill>
                <a:effectLst/>
                <a:latin typeface="+mn-lt"/>
                <a:ea typeface="+mn-ea"/>
                <a:cs typeface="+mn-cs"/>
              </a:rPr>
              <a:t>ChartDisplay</a:t>
            </a:r>
            <a:r>
              <a:rPr lang="zh-CN" altLang="en-US" sz="1200" b="0" i="0" kern="1200" dirty="0">
                <a:solidFill>
                  <a:schemeClr val="tx1"/>
                </a:solidFill>
                <a:effectLst/>
                <a:latin typeface="+mn-lt"/>
                <a:ea typeface="+mn-ea"/>
                <a:cs typeface="+mn-cs"/>
              </a:rPr>
              <a:t>中注入一个</a:t>
            </a:r>
            <a:r>
              <a:rPr lang="en-US" altLang="zh-CN" sz="1200" b="0" i="0" kern="1200" dirty="0" err="1">
                <a:solidFill>
                  <a:schemeClr val="tx1"/>
                </a:solidFill>
                <a:effectLst/>
                <a:latin typeface="+mn-lt"/>
                <a:ea typeface="+mn-ea"/>
                <a:cs typeface="+mn-cs"/>
              </a:rPr>
              <a:t>LineChart</a:t>
            </a:r>
            <a:r>
              <a:rPr lang="zh-CN" altLang="en-US" sz="1200" b="0" i="0" kern="1200" dirty="0">
                <a:solidFill>
                  <a:schemeClr val="tx1"/>
                </a:solidFill>
                <a:effectLst/>
                <a:latin typeface="+mn-lt"/>
                <a:ea typeface="+mn-ea"/>
                <a:cs typeface="+mn-cs"/>
              </a:rPr>
              <a:t>对象即可，无须修改现有类库的源代码。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注意：因为</a:t>
            </a:r>
            <a:r>
              <a:rPr lang="en-US" altLang="zh-CN" sz="1200" b="0" i="0" kern="1200" dirty="0">
                <a:solidFill>
                  <a:schemeClr val="tx1"/>
                </a:solidFill>
                <a:effectLst/>
                <a:latin typeface="+mn-lt"/>
                <a:ea typeface="+mn-ea"/>
                <a:cs typeface="+mn-cs"/>
              </a:rPr>
              <a:t>xml</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properties</a:t>
            </a:r>
            <a:r>
              <a:rPr lang="zh-CN" altLang="en-US" sz="1200" b="0" i="0" kern="1200" dirty="0">
                <a:solidFill>
                  <a:schemeClr val="tx1"/>
                </a:solidFill>
                <a:effectLst/>
                <a:latin typeface="+mn-lt"/>
                <a:ea typeface="+mn-ea"/>
                <a:cs typeface="+mn-cs"/>
              </a:rPr>
              <a:t>等格式的配置文件是纯文本文件，可以直接通过</a:t>
            </a:r>
            <a:r>
              <a:rPr lang="en-US" altLang="zh-CN" sz="1200" b="0" i="0" kern="1200" dirty="0">
                <a:solidFill>
                  <a:schemeClr val="tx1"/>
                </a:solidFill>
                <a:effectLst/>
                <a:latin typeface="+mn-lt"/>
                <a:ea typeface="+mn-ea"/>
                <a:cs typeface="+mn-cs"/>
              </a:rPr>
              <a:t>VI</a:t>
            </a:r>
            <a:r>
              <a:rPr lang="zh-CN" altLang="en-US" sz="1200" b="0" i="0" kern="1200" dirty="0">
                <a:solidFill>
                  <a:schemeClr val="tx1"/>
                </a:solidFill>
                <a:effectLst/>
                <a:latin typeface="+mn-lt"/>
                <a:ea typeface="+mn-ea"/>
                <a:cs typeface="+mn-cs"/>
              </a:rPr>
              <a:t>编辑器或记事本进行编辑，且无须编译，因此在软件开发中，一般不把对配置文件的修改认为是对系统源代码的修改。</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如果一个系统在扩展时只涉及到修改配置文件，而原有的</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代码或</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代码没有做任何修改，该系统即可认为是一个符合开闭原则的系统。</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例如：</a:t>
            </a:r>
            <a:r>
              <a:rPr lang="zh-CN" altLang="en-US" sz="1200" b="0" i="0" kern="1200" dirty="0">
                <a:solidFill>
                  <a:schemeClr val="tx1"/>
                </a:solidFill>
                <a:effectLst/>
                <a:latin typeface="+mn-lt"/>
                <a:ea typeface="+mn-ea"/>
                <a:cs typeface="+mn-cs"/>
              </a:rPr>
              <a:t>我喜欢车子，那么意味着我喜欢自行车，但反过来就不一定，因为我喜欢自行车并不代表就喜欢所有的车子。</a:t>
            </a:r>
            <a:endParaRPr lang="en-US" altLang="zh-CN" sz="1200" b="0" i="0" kern="1200" dirty="0">
              <a:solidFill>
                <a:schemeClr val="tx1"/>
              </a:solidFill>
              <a:effectLst/>
              <a:latin typeface="+mn-lt"/>
              <a:ea typeface="+mn-ea"/>
              <a:cs typeface="+mn-cs"/>
            </a:endParaRPr>
          </a:p>
          <a:p>
            <a:endParaRPr lang="en-US" altLang="zh-CN" dirty="0"/>
          </a:p>
          <a:p>
            <a:r>
              <a:rPr lang="zh-CN" altLang="en-US" dirty="0"/>
              <a:t>它包含以下</a:t>
            </a:r>
            <a:r>
              <a:rPr lang="en-US" altLang="zh-CN" dirty="0"/>
              <a:t>4</a:t>
            </a:r>
            <a:r>
              <a:rPr lang="zh-CN" altLang="en-US" dirty="0"/>
              <a:t>层含义：</a:t>
            </a:r>
            <a:endParaRPr lang="en-US" altLang="zh-CN" dirty="0"/>
          </a:p>
          <a:p>
            <a:pPr marL="228600" indent="-228600">
              <a:buFont typeface="+mj-lt"/>
              <a:buAutoNum type="arabicPeriod"/>
            </a:pPr>
            <a:r>
              <a:rPr lang="zh-CN" altLang="en-US" sz="1200" dirty="0"/>
              <a:t>子类可以实现父类的抽象方法，但不能覆盖父类的非抽象方法。</a:t>
            </a:r>
            <a:endParaRPr lang="en-US" altLang="zh-CN" sz="1200" dirty="0"/>
          </a:p>
          <a:p>
            <a:pPr marL="228600" indent="-228600">
              <a:buFont typeface="+mj-lt"/>
              <a:buAutoNum type="arabicPeriod"/>
            </a:pPr>
            <a:r>
              <a:rPr lang="zh-CN" altLang="en-US" sz="1200" dirty="0"/>
              <a:t>子类中可以增加自己特有的方法。</a:t>
            </a:r>
            <a:endParaRPr lang="en-US" altLang="zh-CN" sz="1200" dirty="0"/>
          </a:p>
          <a:p>
            <a:pPr marL="228600" indent="-228600">
              <a:buFont typeface="+mj-lt"/>
              <a:buAutoNum type="arabicPeriod"/>
            </a:pPr>
            <a:r>
              <a:rPr lang="zh-CN" altLang="en-US" sz="1200" dirty="0"/>
              <a:t>当子类的方法重载父类的方法时，方法的前置条件（即方法的形参）要比父类方法的输入参数更宽松。</a:t>
            </a:r>
            <a:endParaRPr lang="en-US" altLang="zh-CN" sz="1200" dirty="0"/>
          </a:p>
          <a:p>
            <a:pPr marL="228600" indent="-228600">
              <a:buFont typeface="+mj-lt"/>
              <a:buAutoNum type="arabicPeriod"/>
            </a:pPr>
            <a:r>
              <a:rPr lang="zh-CN" altLang="en-US" sz="1200" dirty="0"/>
              <a:t>当子类的方法实现父类的抽象方法时，方法的后置条件（即方法的返回值）要比父类更严格。</a:t>
            </a:r>
            <a:endParaRPr lang="en-US" altLang="zh-CN" sz="1200" dirty="0"/>
          </a:p>
          <a:p>
            <a:pPr marL="0" indent="0">
              <a:buFont typeface="+mj-lt"/>
              <a:buNone/>
            </a:pP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子类可以扩展父类的功能，但不能改变父类原有的功能。在进行设计的时候，我们尽量从</a:t>
            </a:r>
            <a:r>
              <a:rPr lang="zh-CN" altLang="en-US" dirty="0">
                <a:hlinkClick r:id="rId3"/>
              </a:rPr>
              <a:t>抽象类</a:t>
            </a:r>
            <a:r>
              <a:rPr lang="zh-CN" altLang="en-US" dirty="0"/>
              <a:t>继承，而不是从具体类继承。如果从继承等级树来看，所有叶子节点应当是具体类，而所有的树枝节点应当是抽象类或者接口。</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运用里氏代换原则时，尽量把父类设计为抽象类或者接口，让子类继承父类或实现父接口，并实现在父类中声明的方法，运行时，子类实例替换父类实例，我们可以很方便地扩展系统的功能，同时无须修改原有子类的代码，增加新的功能可以通过增加一个新的子类来实现。里氏代换原则是开闭原则的具体实现手段之一。</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里氏代换原则是实现开闭原则的重要方式之一。</a:t>
            </a:r>
            <a:r>
              <a:rPr lang="zh-CN" altLang="en-US" sz="1200" b="0" i="0" kern="1200" dirty="0">
                <a:solidFill>
                  <a:schemeClr val="tx1"/>
                </a:solidFill>
                <a:effectLst/>
                <a:latin typeface="+mn-lt"/>
                <a:ea typeface="+mn-ea"/>
                <a:cs typeface="+mn-cs"/>
              </a:rPr>
              <a:t>在本实例中，在传递参数时使用基类对象，除此以外，在定义成员变量、定义局部变量、确定方法返回类型时都可使用里氏代换原则。针对基类编程，在程序运行时再确定具体子类。</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里氏代换原则以</a:t>
            </a:r>
            <a:r>
              <a:rPr lang="en-US" altLang="zh-CN" sz="1200" b="0" i="0" kern="1200" dirty="0">
                <a:solidFill>
                  <a:schemeClr val="tx1"/>
                </a:solidFill>
                <a:effectLst/>
                <a:latin typeface="+mn-lt"/>
                <a:ea typeface="+mn-ea"/>
                <a:cs typeface="+mn-cs"/>
              </a:rPr>
              <a:t>Barbara </a:t>
            </a:r>
            <a:r>
              <a:rPr lang="en-US" altLang="zh-CN" sz="1200" b="0" i="0" kern="1200" dirty="0" err="1">
                <a:solidFill>
                  <a:schemeClr val="tx1"/>
                </a:solidFill>
                <a:effectLst/>
                <a:latin typeface="+mn-lt"/>
                <a:ea typeface="+mn-ea"/>
                <a:cs typeface="+mn-cs"/>
              </a:rPr>
              <a:t>Liskov</a:t>
            </a:r>
            <a:r>
              <a:rPr lang="zh-CN" altLang="en-US" sz="1200" b="0" i="0" kern="1200" dirty="0">
                <a:solidFill>
                  <a:schemeClr val="tx1"/>
                </a:solidFill>
                <a:effectLst/>
                <a:latin typeface="+mn-lt"/>
                <a:ea typeface="+mn-ea"/>
                <a:cs typeface="+mn-cs"/>
              </a:rPr>
              <a:t>（芭芭拉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利斯科夫）教授的姓氏命名。芭芭拉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利斯科夫：美国计算机科学家，</a:t>
            </a:r>
            <a:r>
              <a:rPr lang="en-US" altLang="zh-CN" sz="1200" b="0" i="0" kern="1200" dirty="0">
                <a:solidFill>
                  <a:schemeClr val="tx1"/>
                </a:solidFill>
                <a:effectLst/>
                <a:latin typeface="+mn-lt"/>
                <a:ea typeface="+mn-ea"/>
                <a:cs typeface="+mn-cs"/>
              </a:rPr>
              <a:t>2008</a:t>
            </a:r>
            <a:r>
              <a:rPr lang="zh-CN" altLang="en-US" sz="1200" b="0" i="0" kern="1200" dirty="0">
                <a:solidFill>
                  <a:schemeClr val="tx1"/>
                </a:solidFill>
                <a:effectLst/>
                <a:latin typeface="+mn-lt"/>
                <a:ea typeface="+mn-ea"/>
                <a:cs typeface="+mn-cs"/>
              </a:rPr>
              <a:t>年图灵奖得主，</a:t>
            </a:r>
            <a:r>
              <a:rPr lang="en-US" altLang="zh-CN" sz="1200" b="0" i="0" kern="1200" dirty="0">
                <a:solidFill>
                  <a:schemeClr val="tx1"/>
                </a:solidFill>
                <a:effectLst/>
                <a:latin typeface="+mn-lt"/>
                <a:ea typeface="+mn-ea"/>
                <a:cs typeface="+mn-cs"/>
              </a:rPr>
              <a:t>2004</a:t>
            </a:r>
            <a:r>
              <a:rPr lang="zh-CN" altLang="en-US" sz="1200" b="0" i="0" kern="1200" dirty="0">
                <a:solidFill>
                  <a:schemeClr val="tx1"/>
                </a:solidFill>
                <a:effectLst/>
                <a:latin typeface="+mn-lt"/>
                <a:ea typeface="+mn-ea"/>
                <a:cs typeface="+mn-cs"/>
              </a:rPr>
              <a:t>年约翰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冯诺依曼奖得主，美国工程院院士，美国艺术与科学院院士，美国计算机协会会士，麻省理工学院电子电气与计算机科学系教授，美国第一位计算机科学女博士。</a:t>
            </a:r>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eaLnBrk="1" hangingPunct="1"/>
            <a:r>
              <a:rPr lang="zh-CN" altLang="en-US" sz="2400" dirty="0" smtClean="0"/>
              <a:t>要从面向对象的观点来理解数据管理：</a:t>
            </a:r>
            <a:endParaRPr lang="zh-CN" altLang="en-US" sz="2400" dirty="0" smtClean="0"/>
          </a:p>
          <a:p>
            <a:pPr lvl="1" algn="l" eaLnBrk="1" hangingPunct="1">
              <a:buFont typeface="Wingdings" panose="05000000000000000000" pitchFamily="2" charset="2"/>
              <a:buChar char="ü"/>
            </a:pPr>
            <a:r>
              <a:rPr lang="zh-CN" altLang="en-US" sz="2400" dirty="0" smtClean="0"/>
              <a:t>数据管理不等于就是数据库设计；</a:t>
            </a:r>
            <a:endParaRPr lang="zh-CN" altLang="en-US" sz="2400" dirty="0" smtClean="0"/>
          </a:p>
          <a:p>
            <a:pPr lvl="1" algn="l" eaLnBrk="1" hangingPunct="1">
              <a:buFont typeface="Wingdings" panose="05000000000000000000" pitchFamily="2" charset="2"/>
              <a:buChar char="ü"/>
            </a:pPr>
            <a:r>
              <a:rPr lang="zh-CN" altLang="en-US" sz="2400" dirty="0" smtClean="0"/>
              <a:t>数据概念分析到数据对象设计遵循面向对象方法；</a:t>
            </a:r>
            <a:endParaRPr lang="zh-CN" altLang="en-US" sz="2400" dirty="0" smtClean="0"/>
          </a:p>
          <a:p>
            <a:pPr lvl="1" algn="l" eaLnBrk="1" hangingPunct="1">
              <a:buFont typeface="Wingdings" panose="05000000000000000000" pitchFamily="2" charset="2"/>
              <a:buChar char="ü"/>
            </a:pPr>
            <a:r>
              <a:rPr lang="zh-CN" altLang="en-US" sz="2400" dirty="0" smtClean="0"/>
              <a:t>数据对象与数据实体是由“数据管理层”隔离的，应用程序访问的是数据对象；</a:t>
            </a:r>
            <a:endParaRPr lang="zh-CN" altLang="en-US" sz="2400" dirty="0" smtClean="0"/>
          </a:p>
          <a:p>
            <a:pPr lvl="1" algn="l" eaLnBrk="1" hangingPunct="1">
              <a:buFont typeface="Wingdings" panose="05000000000000000000" pitchFamily="2" charset="2"/>
              <a:buChar char="ü"/>
            </a:pPr>
            <a:r>
              <a:rPr lang="zh-CN" altLang="en-US" sz="2400" dirty="0" smtClean="0"/>
              <a:t>数据对象与数据实体存在着</a:t>
            </a:r>
            <a:r>
              <a:rPr lang="en-US" altLang="zh-CN" sz="2400" dirty="0" smtClean="0"/>
              <a:t>OR</a:t>
            </a:r>
            <a:r>
              <a:rPr lang="zh-CN" altLang="en-US" sz="2400" dirty="0" smtClean="0"/>
              <a:t>映射；</a:t>
            </a:r>
            <a:endParaRPr lang="en-US" altLang="zh-CN" sz="2400" dirty="0" smtClean="0"/>
          </a:p>
          <a:p>
            <a:pPr algn="l" eaLnBrk="1" hangingPunct="1">
              <a:buFont typeface="Wingdings" panose="05000000000000000000" pitchFamily="2" charset="2"/>
              <a:buChar char="Ø"/>
            </a:pPr>
            <a:r>
              <a:rPr lang="zh-CN" altLang="en-US" sz="2400" dirty="0" smtClean="0">
                <a:latin typeface="黑体" panose="02010609060101010101" charset="-122"/>
              </a:rPr>
              <a:t>  要从关系数据的概念提升到面向对象的新概念：</a:t>
            </a:r>
            <a:endParaRPr lang="en-US" altLang="zh-CN" sz="2400" dirty="0" smtClean="0">
              <a:latin typeface="黑体" panose="02010609060101010101" charset="-122"/>
            </a:endParaRPr>
          </a:p>
          <a:p>
            <a:pPr lvl="1" algn="l" eaLnBrk="1" hangingPunct="1"/>
            <a:r>
              <a:rPr lang="zh-CN" altLang="en-US" sz="2400" b="1" dirty="0" smtClean="0"/>
              <a:t>数据管理、实体模型、对象持久化</a:t>
            </a:r>
            <a:r>
              <a:rPr lang="zh-CN" altLang="en-US" sz="2400" dirty="0" smtClean="0"/>
              <a:t> 、</a:t>
            </a:r>
            <a:r>
              <a:rPr lang="en-US" altLang="zh-CN" sz="2400" b="1" dirty="0" smtClean="0"/>
              <a:t>OR</a:t>
            </a:r>
            <a:r>
              <a:rPr lang="zh-CN" altLang="en-US" sz="2400" b="1" dirty="0" smtClean="0"/>
              <a:t>映射</a:t>
            </a:r>
            <a:r>
              <a:rPr lang="zh-CN" altLang="en-US" sz="2400" dirty="0" smtClean="0"/>
              <a:t> 、</a:t>
            </a:r>
            <a:r>
              <a:rPr lang="zh-CN" altLang="en-US" sz="2400" b="1" dirty="0" smtClean="0"/>
              <a:t>数据库驱动接口</a:t>
            </a:r>
            <a:r>
              <a:rPr lang="zh-CN" altLang="en-US" sz="2400" dirty="0" smtClean="0"/>
              <a:t> 、</a:t>
            </a:r>
            <a:r>
              <a:rPr lang="zh-CN" altLang="en-US" sz="2400" b="1" dirty="0" smtClean="0"/>
              <a:t>数据隔离层（持久化层）、持久化层框架</a:t>
            </a:r>
            <a:r>
              <a:rPr lang="zh-CN" altLang="en-US" sz="2400" dirty="0" smtClean="0"/>
              <a:t> </a:t>
            </a:r>
            <a:r>
              <a:rPr lang="zh-CN" altLang="en-US" sz="2400" b="1" dirty="0" smtClean="0"/>
              <a:t>等</a:t>
            </a:r>
            <a:r>
              <a:rPr lang="zh-CN" altLang="en-US" sz="2400" dirty="0" smtClean="0"/>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里氏代换原则是实现开闭原则的重要方式之一。</a:t>
            </a:r>
            <a:r>
              <a:rPr lang="zh-CN" altLang="en-US" sz="1200" b="0" i="0" kern="1200" dirty="0">
                <a:solidFill>
                  <a:schemeClr val="tx1"/>
                </a:solidFill>
                <a:effectLst/>
                <a:latin typeface="+mn-lt"/>
                <a:ea typeface="+mn-ea"/>
                <a:cs typeface="+mn-cs"/>
              </a:rPr>
              <a:t>在本实例中，在传递参数时使用基类对象，除此以外，在定义成员变量、定义局部变量、确定方法返回类型时都可使用里氏代换原则。针对基类编程，在程序运行时再确定具体子类。</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里氏代换原则以</a:t>
            </a:r>
            <a:r>
              <a:rPr lang="en-US" altLang="zh-CN" sz="1200" b="0" i="0" kern="1200" dirty="0">
                <a:solidFill>
                  <a:schemeClr val="tx1"/>
                </a:solidFill>
                <a:effectLst/>
                <a:latin typeface="+mn-lt"/>
                <a:ea typeface="+mn-ea"/>
                <a:cs typeface="+mn-cs"/>
              </a:rPr>
              <a:t>Barbara </a:t>
            </a:r>
            <a:r>
              <a:rPr lang="en-US" altLang="zh-CN" sz="1200" b="0" i="0" kern="1200" dirty="0" err="1">
                <a:solidFill>
                  <a:schemeClr val="tx1"/>
                </a:solidFill>
                <a:effectLst/>
                <a:latin typeface="+mn-lt"/>
                <a:ea typeface="+mn-ea"/>
                <a:cs typeface="+mn-cs"/>
              </a:rPr>
              <a:t>Liskov</a:t>
            </a:r>
            <a:r>
              <a:rPr lang="zh-CN" altLang="en-US" sz="1200" b="0" i="0" kern="1200" dirty="0">
                <a:solidFill>
                  <a:schemeClr val="tx1"/>
                </a:solidFill>
                <a:effectLst/>
                <a:latin typeface="+mn-lt"/>
                <a:ea typeface="+mn-ea"/>
                <a:cs typeface="+mn-cs"/>
              </a:rPr>
              <a:t>（芭芭拉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利斯科夫）教授的姓氏命名。芭芭拉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利斯科夫：美国计算机科学家，</a:t>
            </a:r>
            <a:r>
              <a:rPr lang="en-US" altLang="zh-CN" sz="1200" b="0" i="0" kern="1200" dirty="0">
                <a:solidFill>
                  <a:schemeClr val="tx1"/>
                </a:solidFill>
                <a:effectLst/>
                <a:latin typeface="+mn-lt"/>
                <a:ea typeface="+mn-ea"/>
                <a:cs typeface="+mn-cs"/>
              </a:rPr>
              <a:t>2008</a:t>
            </a:r>
            <a:r>
              <a:rPr lang="zh-CN" altLang="en-US" sz="1200" b="0" i="0" kern="1200" dirty="0">
                <a:solidFill>
                  <a:schemeClr val="tx1"/>
                </a:solidFill>
                <a:effectLst/>
                <a:latin typeface="+mn-lt"/>
                <a:ea typeface="+mn-ea"/>
                <a:cs typeface="+mn-cs"/>
              </a:rPr>
              <a:t>年图灵奖得主，</a:t>
            </a:r>
            <a:r>
              <a:rPr lang="en-US" altLang="zh-CN" sz="1200" b="0" i="0" kern="1200" dirty="0">
                <a:solidFill>
                  <a:schemeClr val="tx1"/>
                </a:solidFill>
                <a:effectLst/>
                <a:latin typeface="+mn-lt"/>
                <a:ea typeface="+mn-ea"/>
                <a:cs typeface="+mn-cs"/>
              </a:rPr>
              <a:t>2004</a:t>
            </a:r>
            <a:r>
              <a:rPr lang="zh-CN" altLang="en-US" sz="1200" b="0" i="0" kern="1200" dirty="0">
                <a:solidFill>
                  <a:schemeClr val="tx1"/>
                </a:solidFill>
                <a:effectLst/>
                <a:latin typeface="+mn-lt"/>
                <a:ea typeface="+mn-ea"/>
                <a:cs typeface="+mn-cs"/>
              </a:rPr>
              <a:t>年约翰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冯诺依曼奖得主，美国工程院院士，美国艺术与科学院院士，美国计算机协会会士，麻省理工学院电子电气与计算机科学系教授，美国第一位计算机科学女博士。</a:t>
            </a:r>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举例：</a:t>
            </a:r>
            <a:endParaRPr lang="en-US" altLang="zh-CN" dirty="0"/>
          </a:p>
          <a:p>
            <a:r>
              <a:rPr lang="zh-CN" altLang="en-US" dirty="0"/>
              <a:t>收音机就是典型的耦合过度，只要出现故障，都很难维修，各个部件相互依赖。</a:t>
            </a:r>
            <a:endParaRPr lang="en-US" altLang="zh-CN" dirty="0"/>
          </a:p>
          <a:p>
            <a:r>
              <a:rPr lang="zh-CN" altLang="en-US" dirty="0"/>
              <a:t>而计算机却不一样，坏了任何部件，都不影响其他部件的使用，只需更换一个部件，因为</a:t>
            </a:r>
            <a:r>
              <a:rPr lang="en-US" altLang="zh-CN" dirty="0"/>
              <a:t>CPU</a:t>
            </a:r>
            <a:r>
              <a:rPr lang="zh-CN" altLang="en-US" dirty="0"/>
              <a:t>、内存、主板、硬盘等都是针对接口设计的。这就是高层模块不应该依赖低层模块，两个都应该依赖抽象。</a:t>
            </a:r>
            <a:endParaRPr lang="en-US" altLang="zh-CN" dirty="0"/>
          </a:p>
          <a:p>
            <a:endParaRPr lang="en-US" altLang="zh-CN" dirty="0"/>
          </a:p>
          <a:p>
            <a:r>
              <a:rPr lang="zh-CN" altLang="en-US" sz="1200" b="0" i="0" kern="1200" dirty="0">
                <a:solidFill>
                  <a:schemeClr val="tx1"/>
                </a:solidFill>
                <a:effectLst/>
                <a:latin typeface="+mn-lt"/>
                <a:ea typeface="+mn-ea"/>
                <a:cs typeface="+mn-cs"/>
              </a:rPr>
              <a:t>也就是说应当使用接口和抽象类进行变量类型声明、参数类型声明、方法返还类型说明，以及数据类型的转换等。而不要用具体类进行变量的类型声明、参数类型声明、方法返还类型说明，以及数据类型的转换等。要保证做到这一点，一个具体类应当只实现接口和抽象类中声明过的方法，而不要给出多余的方法。</a:t>
            </a:r>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依赖倒转原则要求我们在程序代码中传递参数时或在关联关系中，尽量引用层次高的抽象层类，即使用接口和抽象类进行变量类型声明、参数类型声明、方法返回类型声明，以及数据类型的转换等，而不要用具体类来做这些事情。</a:t>
            </a:r>
            <a:endParaRPr lang="en-US" altLang="zh-CN" dirty="0"/>
          </a:p>
          <a:p>
            <a:endParaRPr lang="en-US" altLang="zh-CN" dirty="0"/>
          </a:p>
          <a:p>
            <a:r>
              <a:rPr lang="zh-CN" altLang="en-US" dirty="0"/>
              <a:t>为了确保该原则的应用，一个具体类应当只实现接口或抽象类中声明过的方法，而不要给出多余的方法，否则将无法调用到在子类中增加的新方法。</a:t>
            </a:r>
            <a:endParaRPr lang="en-US" altLang="zh-CN" dirty="0"/>
          </a:p>
          <a:p>
            <a:endParaRPr lang="en-US" altLang="zh-CN" dirty="0"/>
          </a:p>
          <a:p>
            <a:r>
              <a:rPr lang="zh-CN" altLang="en-US" dirty="0"/>
              <a:t>在程序中尽量使用抽象层进行编程，而将具体类写在配置文件中，这样一来，如果系统行为发生变化，只需要对抽象层进行扩展，并修改配置文件，而无须修改原有系统的源代码，在不修改的情况下来扩展系统的功能，满足开闭原则的要求。</a:t>
            </a:r>
            <a:endParaRPr lang="en-US" altLang="zh-CN" dirty="0"/>
          </a:p>
          <a:p>
            <a:endParaRPr lang="en-US" altLang="zh-CN" dirty="0"/>
          </a:p>
          <a:p>
            <a:r>
              <a:rPr lang="zh-CN" altLang="en-US" dirty="0"/>
              <a:t>而将具体类的对象通过依赖注入</a:t>
            </a:r>
            <a:r>
              <a:rPr lang="en-US" altLang="zh-CN" dirty="0"/>
              <a:t>(</a:t>
            </a:r>
            <a:r>
              <a:rPr lang="en-US" altLang="zh-CN" dirty="0" err="1"/>
              <a:t>DependencyInjection</a:t>
            </a:r>
            <a:r>
              <a:rPr lang="en-US" altLang="zh-CN" dirty="0"/>
              <a:t>, DI)</a:t>
            </a:r>
            <a:r>
              <a:rPr lang="zh-CN" altLang="en-US" dirty="0"/>
              <a:t>的方式注入到其他对象中，依赖注入是指当一个对象要与其他对象发生依赖关系时，通过抽象来注入所依赖的对象。常用的注入方式有三种，分别是：构造注入，设值注入（</a:t>
            </a:r>
            <a:r>
              <a:rPr lang="en-US" altLang="zh-CN" dirty="0"/>
              <a:t>Setter</a:t>
            </a:r>
            <a:r>
              <a:rPr lang="zh-CN" altLang="en-US" dirty="0"/>
              <a:t>注入）和接口注入。构造注入是指通过构造函数来传入具体类的对象，设值注入是指通过</a:t>
            </a:r>
            <a:r>
              <a:rPr lang="en-US" altLang="zh-CN" dirty="0"/>
              <a:t>Setter</a:t>
            </a:r>
            <a:r>
              <a:rPr lang="zh-CN" altLang="en-US" dirty="0"/>
              <a:t>方法来传入具体类的对象，而接口注入是指通过在接口中声明的业务方法来传入具体类的对象。这些方法在定义时使用的是抽象类型，在运行时再传入具体类型的对象，由子类对象来覆盖父类对象。</a:t>
            </a:r>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可以把接口理解成角色，一个接口只能代表一个角色，每个角色都有它特定的一个接口，此时，这个原则可以叫做“</a:t>
            </a:r>
            <a:r>
              <a:rPr lang="zh-CN" altLang="en-US" sz="1200" b="1" i="0" kern="1200" dirty="0">
                <a:solidFill>
                  <a:schemeClr val="tx1"/>
                </a:solidFill>
                <a:effectLst/>
                <a:latin typeface="+mn-lt"/>
                <a:ea typeface="+mn-ea"/>
                <a:cs typeface="+mn-cs"/>
              </a:rPr>
              <a:t>角色隔离原则</a:t>
            </a:r>
            <a:r>
              <a:rPr lang="zh-CN" altLang="en-US" sz="1200" b="0" i="0" kern="1200" dirty="0">
                <a:solidFill>
                  <a:schemeClr val="tx1"/>
                </a:solidFill>
                <a:effectLst/>
                <a:latin typeface="+mn-lt"/>
                <a:ea typeface="+mn-ea"/>
                <a:cs typeface="+mn-cs"/>
              </a:rPr>
              <a:t>”。在面向对象编程语言中，实现一个接口就需要实现该接口中定义的所有方法，因此大的总接口使用起来不一定很方便。接口应该尽量细化，同时接口中的方法应该尽量少，每个接口中只包含一个客户端（如子模块或业务逻辑类）所需的方法即可，这种机制也称为“定制服务”，即为不同的客户端提供宽窄不同的接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 在使用接口隔离原则时，我们需要注意控制接口的粒度，接口不能太小，如果太小会导致系统中接口泛滥，不利于维护；接口也不能太大，太大的接口将违背接口隔离原则，灵活性较差，使用起来很不方便。</a:t>
            </a:r>
            <a:r>
              <a:rPr lang="zh-CN" altLang="en-US" sz="1200" b="0" i="0" kern="1200" dirty="0">
                <a:solidFill>
                  <a:schemeClr val="tx1"/>
                </a:solidFill>
                <a:effectLst/>
                <a:latin typeface="+mn-lt"/>
                <a:ea typeface="+mn-ea"/>
                <a:cs typeface="+mn-cs"/>
              </a:rPr>
              <a:t>一般而言，接口中仅包含为某一类用户定制的方法即可，不应该强迫客户依赖于那些它们不用的方法。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一个类（大到模块，小到方法）承担的职责越多，它被复用的可能性就越小，而且一个类承担的职责过多，就相当于将这些职责耦合在一起，当其中一个职责变化时，可能会影响其他职责的运作，因此要将这些职责进行分离，将不同的职责封装在不同的类中，即将不同的变化原因封装在不同的类中，如果多个职责总是同时发生改变则可将它们封装在同一类中。</a:t>
            </a:r>
            <a:endParaRPr lang="en-US" altLang="zh-CN" dirty="0"/>
          </a:p>
          <a:p>
            <a:endParaRPr lang="en-US" altLang="zh-CN" dirty="0"/>
          </a:p>
          <a:p>
            <a:r>
              <a:rPr lang="zh-CN" altLang="en-US" dirty="0"/>
              <a:t>单一职责原则是实现高内聚、低耦合的指导方针，它是最简单但又最难运用的原则，需要设计人员发现类的不同职责并将其分离，而发现类的多重职责需要设计人员具有较强的分析设计能力和相关实践经验。</a:t>
            </a:r>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在面向对象设计中，可以通过两种基本方法在不同环境中复用已有的设计和实现，即通过组合</a:t>
            </a:r>
            <a:r>
              <a:rPr lang="en-US" altLang="zh-CN" dirty="0"/>
              <a:t>/</a:t>
            </a:r>
            <a:r>
              <a:rPr lang="zh-CN" altLang="en-US" dirty="0"/>
              <a:t>聚合关系或者继承。</a:t>
            </a:r>
            <a:endParaRPr lang="en-US" altLang="zh-CN" dirty="0"/>
          </a:p>
          <a:p>
            <a:r>
              <a:rPr lang="en-US" altLang="zh-CN" dirty="0"/>
              <a:t>1. </a:t>
            </a:r>
            <a:r>
              <a:rPr lang="zh-CN" altLang="en-US" dirty="0"/>
              <a:t>继承复用实现简单，易于扩展，但是破坏了系统的封装性，因为继承会将基类的实现细节暴露给子类，这种复用称为白盒复用。从基类继承而来的实现是静态的，不可能在运行时发生改变，没有足够的灵活性，只能在有限的环境中使用。</a:t>
            </a:r>
            <a:endParaRPr lang="en-US" altLang="zh-CN" dirty="0"/>
          </a:p>
          <a:p>
            <a:r>
              <a:rPr lang="en-US" altLang="zh-CN" dirty="0"/>
              <a:t>2. </a:t>
            </a:r>
            <a:r>
              <a:rPr lang="zh-CN" altLang="en-US" dirty="0"/>
              <a:t>组合</a:t>
            </a:r>
            <a:r>
              <a:rPr lang="en-US" altLang="zh-CN" dirty="0"/>
              <a:t>/</a:t>
            </a:r>
            <a:r>
              <a:rPr lang="zh-CN" altLang="en-US" dirty="0"/>
              <a:t>聚合可以使系统更加灵活，将已有的对象（也可称为成员对象）纳入到新对象中，使之成为新对象的一部分，因此新对象可以选择性的调用已有对象的功能，这样做可以使得成员对象的内部实现细节对于新对象是不可见的，类与类之间的耦合度降低，满足黑盒复用的要求。合成复用可以在运行时动态进行，新对象可以动态的引用与成员对象类型相同的其他对象。</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CustomerDAO</a:t>
            </a:r>
            <a:r>
              <a:rPr lang="zh-CN" altLang="en-US" dirty="0"/>
              <a:t>和</a:t>
            </a:r>
            <a:r>
              <a:rPr lang="en-US" altLang="zh-CN" dirty="0" err="1"/>
              <a:t>DBUtil</a:t>
            </a:r>
            <a:r>
              <a:rPr lang="zh-CN" altLang="en-US" dirty="0"/>
              <a:t>之间的关系由继承关系变为关联关系，采用依赖注入的方式将</a:t>
            </a:r>
            <a:r>
              <a:rPr lang="en-US" altLang="zh-CN" dirty="0" err="1"/>
              <a:t>DBUtil</a:t>
            </a:r>
            <a:r>
              <a:rPr lang="zh-CN" altLang="en-US" dirty="0"/>
              <a:t>对象注入到</a:t>
            </a:r>
            <a:r>
              <a:rPr lang="en-US" altLang="zh-CN" dirty="0" err="1"/>
              <a:t>CustomerDAO</a:t>
            </a:r>
            <a:r>
              <a:rPr lang="zh-CN" altLang="en-US" dirty="0"/>
              <a:t>中，可以使用构造注入，也可以使用</a:t>
            </a:r>
            <a:r>
              <a:rPr lang="en-US" altLang="zh-CN" dirty="0"/>
              <a:t>Setter</a:t>
            </a:r>
            <a:r>
              <a:rPr lang="zh-CN" altLang="en-US" dirty="0"/>
              <a:t>注入。如果需要对</a:t>
            </a:r>
            <a:r>
              <a:rPr lang="en-US" altLang="zh-CN" dirty="0" err="1"/>
              <a:t>DBUtil</a:t>
            </a:r>
            <a:r>
              <a:rPr lang="zh-CN" altLang="en-US" dirty="0"/>
              <a:t>的功能进行扩展，可以通过其子类来实现，如通过子类</a:t>
            </a:r>
            <a:r>
              <a:rPr lang="en-US" altLang="zh-CN" dirty="0" err="1"/>
              <a:t>OracleDBUtil</a:t>
            </a:r>
            <a:r>
              <a:rPr lang="zh-CN" altLang="en-US" dirty="0"/>
              <a:t>来连接</a:t>
            </a:r>
            <a:r>
              <a:rPr lang="en-US" altLang="zh-CN" dirty="0"/>
              <a:t>Oracle</a:t>
            </a:r>
            <a:r>
              <a:rPr lang="zh-CN" altLang="en-US" dirty="0"/>
              <a:t>数据库。由于</a:t>
            </a:r>
            <a:r>
              <a:rPr lang="en-US" altLang="zh-CN" dirty="0" err="1"/>
              <a:t>CustomerDAO</a:t>
            </a:r>
            <a:r>
              <a:rPr lang="zh-CN" altLang="en-US" dirty="0"/>
              <a:t>针对</a:t>
            </a:r>
            <a:r>
              <a:rPr lang="en-US" altLang="zh-CN" dirty="0" err="1"/>
              <a:t>DBUtil</a:t>
            </a:r>
            <a:r>
              <a:rPr lang="zh-CN" altLang="en-US" dirty="0"/>
              <a:t>编程，根据里氏代换原则，</a:t>
            </a:r>
            <a:r>
              <a:rPr lang="en-US" altLang="zh-CN" dirty="0" err="1"/>
              <a:t>DBUtil</a:t>
            </a:r>
            <a:r>
              <a:rPr lang="zh-CN" altLang="en-US" dirty="0"/>
              <a:t>子类的对象可以覆盖</a:t>
            </a:r>
            <a:r>
              <a:rPr lang="en-US" altLang="zh-CN" dirty="0" err="1"/>
              <a:t>DBUtil</a:t>
            </a:r>
            <a:r>
              <a:rPr lang="zh-CN" altLang="en-US" dirty="0"/>
              <a:t>对象，只需在</a:t>
            </a:r>
            <a:r>
              <a:rPr lang="en-US" altLang="zh-CN" dirty="0" err="1"/>
              <a:t>CustomerDAO</a:t>
            </a:r>
            <a:r>
              <a:rPr lang="zh-CN" altLang="en-US" dirty="0"/>
              <a:t>中注入子类对象即可使用子类所扩展的方法。例如在</a:t>
            </a:r>
            <a:r>
              <a:rPr lang="en-US" altLang="zh-CN" dirty="0" err="1"/>
              <a:t>CustomerDAO</a:t>
            </a:r>
            <a:r>
              <a:rPr lang="zh-CN" altLang="en-US" dirty="0"/>
              <a:t>中注入</a:t>
            </a:r>
            <a:r>
              <a:rPr lang="en-US" altLang="zh-CN" dirty="0" err="1"/>
              <a:t>OracleDBUtil</a:t>
            </a:r>
            <a:r>
              <a:rPr lang="zh-CN" altLang="en-US" dirty="0"/>
              <a:t>对象，即可实现</a:t>
            </a:r>
            <a:r>
              <a:rPr lang="en-US" altLang="zh-CN" dirty="0"/>
              <a:t>Oracle</a:t>
            </a:r>
            <a:r>
              <a:rPr lang="zh-CN" altLang="en-US" dirty="0"/>
              <a:t>数据库连接，原有代码无须进行修改，而且还可以很灵活地增加新的数据库连接方式。</a:t>
            </a:r>
            <a:endParaRPr lang="zh-CN" altLang="en-US" dirty="0"/>
          </a:p>
          <a:p>
            <a:r>
              <a:rPr lang="en-US" altLang="zh-CN" dirty="0"/>
              <a:t>————————————————</a:t>
            </a:r>
            <a:endParaRPr lang="en-US" altLang="zh-CN" dirty="0"/>
          </a:p>
          <a:p>
            <a:r>
              <a:rPr lang="zh-CN" altLang="en-US" dirty="0"/>
              <a:t>版权声明：本文为</a:t>
            </a:r>
            <a:r>
              <a:rPr lang="en-US" altLang="zh-CN" dirty="0"/>
              <a:t>CSDN</a:t>
            </a:r>
            <a:r>
              <a:rPr lang="zh-CN" altLang="en-US" dirty="0"/>
              <a:t>博主「</a:t>
            </a:r>
            <a:r>
              <a:rPr lang="en-US" altLang="zh-CN" dirty="0" err="1"/>
              <a:t>lovelion</a:t>
            </a:r>
            <a:r>
              <a:rPr lang="zh-CN" altLang="en-US" dirty="0"/>
              <a:t>」的原创文章，遵循 </a:t>
            </a:r>
            <a:r>
              <a:rPr lang="en-US" altLang="zh-CN" dirty="0"/>
              <a:t>CC 4.0 BY-SA </a:t>
            </a:r>
            <a:r>
              <a:rPr lang="zh-CN" altLang="en-US" dirty="0"/>
              <a:t>版权协议，转载请附上原文出处链接及本声明。</a:t>
            </a:r>
            <a:endParaRPr lang="zh-CN" altLang="en-US" dirty="0"/>
          </a:p>
          <a:p>
            <a:r>
              <a:rPr lang="zh-CN" altLang="en-US" dirty="0"/>
              <a:t>原文链接：</a:t>
            </a:r>
            <a:r>
              <a:rPr lang="en-US" altLang="zh-CN" dirty="0"/>
              <a:t>https://blog.csdn.net/lovelion/article/details/7563441</a:t>
            </a:r>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狭义的迪米特法则</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如果两个类不必彼此直接通信，那么这两个类就不应当发生直接的相互作用。如果其中的一个类需要调用另外一个类的某一个方法，可以通过第三者转发这个调用。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a:spcBef>
                <a:spcPts val="600"/>
              </a:spcBef>
            </a:pPr>
            <a:r>
              <a:rPr lang="zh-CN" altLang="en-US" dirty="0">
                <a:latin typeface="+mn-ea"/>
              </a:rPr>
              <a:t>可以形象的记为“不要和陌生人说话”，只与你的直接朋友通信，对于一个对象，它的朋友包括：</a:t>
            </a:r>
            <a:endParaRPr lang="en-US" altLang="zh-CN" dirty="0">
              <a:latin typeface="+mn-ea"/>
            </a:endParaRPr>
          </a:p>
          <a:p>
            <a:pPr marL="800100" lvl="1" indent="-457200">
              <a:spcBef>
                <a:spcPts val="600"/>
              </a:spcBef>
              <a:buFont typeface="+mj-lt"/>
              <a:buAutoNum type="arabicPeriod"/>
            </a:pPr>
            <a:r>
              <a:rPr lang="zh-CN" altLang="en-US" dirty="0">
                <a:latin typeface="+mn-ea"/>
              </a:rPr>
              <a:t>当前对象本身（</a:t>
            </a:r>
            <a:r>
              <a:rPr lang="en-US" altLang="zh-CN" dirty="0">
                <a:latin typeface="+mn-ea"/>
              </a:rPr>
              <a:t>this</a:t>
            </a:r>
            <a:r>
              <a:rPr lang="zh-CN" altLang="en-US" dirty="0">
                <a:latin typeface="+mn-ea"/>
              </a:rPr>
              <a:t>）；</a:t>
            </a:r>
            <a:endParaRPr lang="en-US" altLang="zh-CN" dirty="0">
              <a:latin typeface="+mn-ea"/>
            </a:endParaRPr>
          </a:p>
          <a:p>
            <a:pPr marL="800100" lvl="1" indent="-457200">
              <a:spcBef>
                <a:spcPts val="600"/>
              </a:spcBef>
              <a:buFont typeface="+mj-lt"/>
              <a:buAutoNum type="arabicPeriod"/>
            </a:pPr>
            <a:r>
              <a:rPr lang="zh-CN" altLang="en-US" dirty="0">
                <a:latin typeface="+mn-ea"/>
              </a:rPr>
              <a:t>以参数形式传入到当前对象方法中的对象；</a:t>
            </a:r>
            <a:endParaRPr lang="en-US" altLang="zh-CN" dirty="0">
              <a:latin typeface="+mn-ea"/>
            </a:endParaRPr>
          </a:p>
          <a:p>
            <a:pPr marL="800100" lvl="1" indent="-457200">
              <a:spcBef>
                <a:spcPts val="600"/>
              </a:spcBef>
              <a:buFont typeface="+mj-lt"/>
              <a:buAutoNum type="arabicPeriod"/>
            </a:pPr>
            <a:r>
              <a:rPr lang="zh-CN" altLang="en-US" dirty="0">
                <a:latin typeface="+mn-ea"/>
              </a:rPr>
              <a:t>当前对象的成员对象；</a:t>
            </a:r>
            <a:endParaRPr lang="en-US" altLang="zh-CN" dirty="0">
              <a:latin typeface="+mn-ea"/>
            </a:endParaRPr>
          </a:p>
          <a:p>
            <a:pPr marL="800100" lvl="1" indent="-457200">
              <a:spcBef>
                <a:spcPts val="600"/>
              </a:spcBef>
              <a:buFont typeface="+mj-lt"/>
              <a:buAutoNum type="arabicPeriod"/>
            </a:pPr>
            <a:r>
              <a:rPr lang="zh-CN" altLang="en-US" dirty="0">
                <a:latin typeface="+mn-ea"/>
              </a:rPr>
              <a:t>如果当前对象的成员对象是一个集合，那么集合中的元素也都是朋友；</a:t>
            </a:r>
            <a:endParaRPr lang="en-US" altLang="zh-CN" dirty="0">
              <a:latin typeface="+mn-ea"/>
            </a:endParaRPr>
          </a:p>
          <a:p>
            <a:pPr marL="800100" lvl="1" indent="-457200">
              <a:spcBef>
                <a:spcPts val="600"/>
              </a:spcBef>
              <a:buFont typeface="+mj-lt"/>
              <a:buAutoNum type="arabicPeriod"/>
            </a:pPr>
            <a:r>
              <a:rPr lang="zh-CN" altLang="en-US" dirty="0">
                <a:latin typeface="+mn-ea"/>
              </a:rPr>
              <a:t>当前对象所创建的对象。</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a:spcBef>
                <a:spcPts val="600"/>
              </a:spcBef>
            </a:pPr>
            <a:r>
              <a:rPr lang="zh-CN" altLang="en-US" dirty="0"/>
              <a:t>在将迪米特法则运用到系统的设计中时，应注意的几点：</a:t>
            </a:r>
            <a:endParaRPr lang="en-US" altLang="zh-CN" dirty="0"/>
          </a:p>
          <a:p>
            <a:pPr marL="0" indent="0">
              <a:spcBef>
                <a:spcPts val="600"/>
              </a:spcBef>
              <a:buNone/>
            </a:pPr>
            <a:r>
              <a:rPr lang="zh-CN" altLang="en-US" sz="1200" dirty="0"/>
              <a:t>① 在类的划分上，应该创建有弱耦合的类；</a:t>
            </a:r>
            <a:endParaRPr lang="en-US" altLang="zh-CN" sz="1200" dirty="0"/>
          </a:p>
          <a:p>
            <a:pPr marL="0" indent="0">
              <a:spcBef>
                <a:spcPts val="600"/>
              </a:spcBef>
              <a:buNone/>
            </a:pPr>
            <a:r>
              <a:rPr lang="zh-CN" altLang="en-US" sz="1200" dirty="0"/>
              <a:t>② 在类的结构设计上，每一个类都应当尽量降低成员的访问权限；</a:t>
            </a:r>
            <a:endParaRPr lang="en-US" altLang="zh-CN" sz="1200" dirty="0"/>
          </a:p>
          <a:p>
            <a:pPr marL="0" indent="0">
              <a:spcBef>
                <a:spcPts val="600"/>
              </a:spcBef>
              <a:buNone/>
            </a:pPr>
            <a:r>
              <a:rPr lang="zh-CN" altLang="en-US" sz="1200" dirty="0"/>
              <a:t>③ 在类的设计上，只要有可能，一个类应当设计成不变类；</a:t>
            </a:r>
            <a:endParaRPr lang="en-US" altLang="zh-CN" sz="1200" dirty="0"/>
          </a:p>
          <a:p>
            <a:pPr marL="0" indent="0">
              <a:spcBef>
                <a:spcPts val="600"/>
              </a:spcBef>
              <a:buNone/>
            </a:pPr>
            <a:r>
              <a:rPr lang="zh-CN" altLang="en-US" sz="1200" dirty="0"/>
              <a:t>④ 在对其他类的引用上，一个对象对其它对象的引用应当降到最低；</a:t>
            </a:r>
            <a:endParaRPr lang="en-US" altLang="zh-CN" sz="1200" dirty="0"/>
          </a:p>
          <a:p>
            <a:pPr marL="0" indent="0">
              <a:spcBef>
                <a:spcPts val="600"/>
              </a:spcBef>
              <a:buNone/>
            </a:pPr>
            <a:r>
              <a:rPr lang="zh-CN" altLang="en-US" sz="1200" dirty="0"/>
              <a:t>⑤ 尽量降低类的访问权限；</a:t>
            </a:r>
            <a:endParaRPr lang="en-US" altLang="zh-CN" sz="1200" dirty="0"/>
          </a:p>
          <a:p>
            <a:pPr marL="0" indent="0">
              <a:spcBef>
                <a:spcPts val="600"/>
              </a:spcBef>
              <a:buNone/>
            </a:pPr>
            <a:r>
              <a:rPr lang="zh-CN" altLang="en-US" sz="1200" dirty="0"/>
              <a:t>⑥ 谨慎使用序列化功能；</a:t>
            </a:r>
            <a:endParaRPr lang="en-US" altLang="zh-CN" sz="1200" dirty="0"/>
          </a:p>
          <a:p>
            <a:pPr marL="0" indent="0">
              <a:spcBef>
                <a:spcPts val="600"/>
              </a:spcBef>
              <a:buNone/>
            </a:pPr>
            <a:r>
              <a:rPr lang="zh-CN" altLang="en-US" sz="1200" dirty="0"/>
              <a:t>⑦ 不要暴露类成员，而应该提供相应的访问器</a:t>
            </a:r>
            <a:r>
              <a:rPr lang="en-US" altLang="zh-CN" sz="1200" dirty="0"/>
              <a:t>(</a:t>
            </a:r>
            <a:r>
              <a:rPr lang="zh-CN" altLang="en-US" sz="1200" dirty="0"/>
              <a:t>属性</a:t>
            </a:r>
            <a:r>
              <a:rPr lang="en-US" altLang="zh-CN" sz="1200" dirty="0"/>
              <a:t>)</a:t>
            </a:r>
            <a:r>
              <a:rPr lang="zh-CN" altLang="en-US" sz="1200" dirty="0"/>
              <a:t>。 </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通过引入一个专门用于控制界面控件交互的中间类</a:t>
            </a:r>
            <a:r>
              <a:rPr lang="en-US" altLang="zh-CN" dirty="0"/>
              <a:t>(Mediator)</a:t>
            </a:r>
            <a:r>
              <a:rPr lang="zh-CN" altLang="en-US" dirty="0"/>
              <a:t>来降低界面控件之间的耦合度。引入中间类之后，界面控件之间不再发生直接引用，而是将请求先转发给中间类，再由中间类来完成对其他控件的调用。当需要增加或删除新的控件时，只需修改中间类即可，无须修改新增控件或已有控件的源代码。</a:t>
            </a:r>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通过引入一个专门用于控制界面控件交互的中间类</a:t>
            </a:r>
            <a:r>
              <a:rPr lang="en-US" altLang="zh-CN" dirty="0"/>
              <a:t>(Mediator)</a:t>
            </a:r>
            <a:r>
              <a:rPr lang="zh-CN" altLang="en-US" dirty="0"/>
              <a:t>来降低界面控件之间的耦合度。引入中间类之后，界面控件之间不再发生直接引用，而是将请求先转发给中间类，再由中间类来完成对其他控件的调用。当需要增加或删除新的控件时，只需修改中间类即可，无须修改新增控件或已有控件的源代码。</a:t>
            </a:r>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eaLnBrk="1" hangingPunct="1"/>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7" name="Rectangle 6"/>
          <p:cNvSpPr/>
          <p:nvPr userDrawn="1"/>
        </p:nvSpPr>
        <p:spPr>
          <a:xfrm>
            <a:off x="0" y="-1"/>
            <a:ext cx="9144000" cy="342900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zh-CN" altLang="en-US" dirty="0" smtClean="0"/>
              <a:t>单击此处编辑母版标题样式</a:t>
            </a:r>
            <a:endParaRPr lang="en-US" dirty="0"/>
          </a:p>
        </p:txBody>
      </p:sp>
      <p:sp>
        <p:nvSpPr>
          <p:cNvPr id="3" name="Subtitle 2"/>
          <p:cNvSpPr>
            <a:spLocks noGrp="1"/>
          </p:cNvSpPr>
          <p:nvPr>
            <p:ph type="subTitle" idx="1" hasCustomPrompt="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0000"/>
                    <a:lumOff val="10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zh-CN" altLang="en-US" dirty="0" smtClean="0"/>
              <a:t>单击以编辑母版副标题样式</a:t>
            </a:r>
            <a:endParaRPr lang="en-US" dirty="0"/>
          </a:p>
        </p:txBody>
      </p:sp>
      <p:sp>
        <p:nvSpPr>
          <p:cNvPr id="4" name="Date Placeholder 3"/>
          <p:cNvSpPr>
            <a:spLocks noGrp="1"/>
          </p:cNvSpPr>
          <p:nvPr>
            <p:ph type="dt" sz="half" idx="10"/>
          </p:nvPr>
        </p:nvSpPr>
        <p:spPr/>
        <p:txBody>
          <a:bodyPr/>
          <a:lstStyle>
            <a:lvl1pPr algn="ctr">
              <a:defRPr sz="1600">
                <a:latin typeface="+mn-lt"/>
              </a:defRPr>
            </a:lvl1pPr>
          </a:lstStyle>
          <a:p>
            <a:fld id="{A06F0430-8175-43D2-8F25-1B13FE5FA0C2}" type="datetime1">
              <a:rPr lang="zh-CN" altLang="en-US" smtClean="0"/>
            </a:fld>
            <a:endParaRPr lang="zh-CN" altLang="en-US" dirty="0"/>
          </a:p>
        </p:txBody>
      </p:sp>
      <p:sp>
        <p:nvSpPr>
          <p:cNvPr id="5" name="Footer Placeholder 4"/>
          <p:cNvSpPr>
            <a:spLocks noGrp="1"/>
          </p:cNvSpPr>
          <p:nvPr>
            <p:ph type="ftr" sz="quarter" idx="11"/>
          </p:nvPr>
        </p:nvSpPr>
        <p:spPr>
          <a:xfrm>
            <a:off x="2298032" y="4853028"/>
            <a:ext cx="5760261" cy="205740"/>
          </a:xfrm>
        </p:spPr>
        <p:txBody>
          <a:bodyPr/>
          <a:lstStyle>
            <a:lvl1pPr algn="ctr">
              <a:defRPr sz="1600">
                <a:latin typeface="+mn-lt"/>
              </a:defRPr>
            </a:lvl1pPr>
          </a:lstStyle>
          <a:p>
            <a:r>
              <a:rPr lang="zh-CN" altLang="en-US" smtClean="0"/>
              <a:t>软件工程</a:t>
            </a:r>
            <a:endParaRPr lang="zh-CN" altLang="en-US" dirty="0"/>
          </a:p>
        </p:txBody>
      </p:sp>
      <p:sp>
        <p:nvSpPr>
          <p:cNvPr id="6" name="Slide Number Placeholder 5"/>
          <p:cNvSpPr>
            <a:spLocks noGrp="1"/>
          </p:cNvSpPr>
          <p:nvPr>
            <p:ph type="sldNum" sz="quarter" idx="12"/>
          </p:nvPr>
        </p:nvSpPr>
        <p:spPr/>
        <p:txBody>
          <a:bodyPr/>
          <a:lstStyle>
            <a:lvl1pPr algn="ctr">
              <a:defRPr sz="1600">
                <a:latin typeface="+mn-lt"/>
              </a:defRPr>
            </a:lvl1pPr>
          </a:lstStyle>
          <a:p>
            <a:fld id="{F528F39D-B5E5-4CA7-906C-979D5A62978D}" type="slidenum">
              <a:rPr lang="zh-CN" altLang="en-US" smtClean="0"/>
            </a:fld>
            <a:endParaRPr lang="zh-CN" altLang="en-US"/>
          </a:p>
        </p:txBody>
      </p:sp>
      <p:cxnSp>
        <p:nvCxnSpPr>
          <p:cNvPr id="8" name="Straight Connector 7"/>
          <p:cNvCxnSpPr/>
          <p:nvPr/>
        </p:nvCxnSpPr>
        <p:spPr>
          <a:xfrm flipV="1">
            <a:off x="6290132" y="3948080"/>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2900" y="114820"/>
            <a:ext cx="692368" cy="692368"/>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lgn="ctr">
              <a:defRPr sz="1600">
                <a:solidFill>
                  <a:schemeClr val="bg1"/>
                </a:solidFill>
                <a:latin typeface="+mn-lt"/>
              </a:defRPr>
            </a:lvl1pPr>
          </a:lstStyle>
          <a:p>
            <a:fld id="{2CB833AF-D774-4312-A44F-695B850464AB}" type="datetime1">
              <a:rPr lang="zh-CN" altLang="en-US" smtClean="0"/>
            </a:fld>
            <a:endParaRPr lang="zh-CN" altLang="en-US"/>
          </a:p>
        </p:txBody>
      </p:sp>
      <p:sp>
        <p:nvSpPr>
          <p:cNvPr id="3" name="页脚占位符 2"/>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4" name="灯片编号占位符 3"/>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120" name="文本框 119"/>
          <p:cNvSpPr txBox="1"/>
          <p:nvPr userDrawn="1"/>
        </p:nvSpPr>
        <p:spPr>
          <a:xfrm>
            <a:off x="4264202" y="2007508"/>
            <a:ext cx="4241369" cy="1223412"/>
          </a:xfrm>
          <a:prstGeom prst="rect">
            <a:avLst/>
          </a:prstGeom>
          <a:noFill/>
        </p:spPr>
        <p:txBody>
          <a:bodyPr wrap="square" rtlCol="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zh-CN"/>
            </a:defPPr>
            <a:lvl1pPr lvl="0">
              <a:defRPr sz="11500" spc="50">
                <a:ln w="11430"/>
                <a:solidFill>
                  <a:srgbClr val="008EE6"/>
                </a:solidFill>
                <a:effectLst>
                  <a:outerShdw blurRad="38100" dist="38100" dir="2700000" algn="tl">
                    <a:srgbClr val="000000">
                      <a:alpha val="43137"/>
                    </a:srgbClr>
                  </a:outerShdw>
                </a:effectLst>
                <a:latin typeface="华康俪金黑W8(P)" pitchFamily="34" charset="-122"/>
                <a:ea typeface="华康俪金黑W8(P)" pitchFamily="34" charset="-122"/>
                <a:cs typeface="经典繁仿黑" pitchFamily="49" charset="-122"/>
              </a:defRPr>
            </a:lvl1pPr>
          </a:lstStyle>
          <a:p>
            <a:pPr lvl="0"/>
            <a:r>
              <a:rPr lang="zh-CN" altLang="en-US" sz="7350" dirty="0">
                <a:solidFill>
                  <a:schemeClr val="tx1">
                    <a:lumMod val="65000"/>
                    <a:lumOff val="35000"/>
                  </a:schemeClr>
                </a:solidFill>
              </a:rPr>
              <a:t>谢谢聆听</a:t>
            </a:r>
            <a:endParaRPr lang="en-US" altLang="zh-CN" sz="7350" dirty="0">
              <a:solidFill>
                <a:schemeClr val="tx1">
                  <a:lumMod val="65000"/>
                  <a:lumOff val="35000"/>
                </a:schemeClr>
              </a:solidFill>
            </a:endParaRPr>
          </a:p>
        </p:txBody>
      </p:sp>
      <p:grpSp>
        <p:nvGrpSpPr>
          <p:cNvPr id="4" name="组合 3"/>
          <p:cNvGrpSpPr/>
          <p:nvPr userDrawn="1"/>
        </p:nvGrpSpPr>
        <p:grpSpPr>
          <a:xfrm>
            <a:off x="833860" y="1704155"/>
            <a:ext cx="3193793" cy="2085294"/>
            <a:chOff x="705272" y="1639861"/>
            <a:chExt cx="3193793" cy="2085294"/>
          </a:xfrm>
        </p:grpSpPr>
        <p:grpSp>
          <p:nvGrpSpPr>
            <p:cNvPr id="2" name="组合 1"/>
            <p:cNvGrpSpPr/>
            <p:nvPr userDrawn="1"/>
          </p:nvGrpSpPr>
          <p:grpSpPr>
            <a:xfrm>
              <a:off x="705272" y="1639861"/>
              <a:ext cx="3193793" cy="2085294"/>
              <a:chOff x="721633" y="1980294"/>
              <a:chExt cx="3233738" cy="2111375"/>
            </a:xfrm>
          </p:grpSpPr>
          <p:sp>
            <p:nvSpPr>
              <p:cNvPr id="9" name="Freeform 148"/>
              <p:cNvSpPr/>
              <p:nvPr userDrawn="1"/>
            </p:nvSpPr>
            <p:spPr bwMode="auto">
              <a:xfrm>
                <a:off x="721633" y="1980294"/>
                <a:ext cx="3233738" cy="2111375"/>
              </a:xfrm>
              <a:custGeom>
                <a:avLst/>
                <a:gdLst>
                  <a:gd name="T0" fmla="*/ 778 w 861"/>
                  <a:gd name="T1" fmla="*/ 437 h 562"/>
                  <a:gd name="T2" fmla="*/ 778 w 861"/>
                  <a:gd name="T3" fmla="*/ 21 h 562"/>
                  <a:gd name="T4" fmla="*/ 756 w 861"/>
                  <a:gd name="T5" fmla="*/ 0 h 562"/>
                  <a:gd name="T6" fmla="*/ 105 w 861"/>
                  <a:gd name="T7" fmla="*/ 0 h 562"/>
                  <a:gd name="T8" fmla="*/ 84 w 861"/>
                  <a:gd name="T9" fmla="*/ 21 h 562"/>
                  <a:gd name="T10" fmla="*/ 84 w 861"/>
                  <a:gd name="T11" fmla="*/ 436 h 562"/>
                  <a:gd name="T12" fmla="*/ 0 w 861"/>
                  <a:gd name="T13" fmla="*/ 530 h 562"/>
                  <a:gd name="T14" fmla="*/ 24 w 861"/>
                  <a:gd name="T15" fmla="*/ 562 h 562"/>
                  <a:gd name="T16" fmla="*/ 838 w 861"/>
                  <a:gd name="T17" fmla="*/ 562 h 562"/>
                  <a:gd name="T18" fmla="*/ 861 w 861"/>
                  <a:gd name="T19" fmla="*/ 530 h 562"/>
                  <a:gd name="T20" fmla="*/ 778 w 861"/>
                  <a:gd name="T21" fmla="*/ 43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62">
                    <a:moveTo>
                      <a:pt x="778" y="437"/>
                    </a:moveTo>
                    <a:cubicBezTo>
                      <a:pt x="778" y="21"/>
                      <a:pt x="778" y="21"/>
                      <a:pt x="778" y="21"/>
                    </a:cubicBezTo>
                    <a:cubicBezTo>
                      <a:pt x="778" y="9"/>
                      <a:pt x="768" y="0"/>
                      <a:pt x="756" y="0"/>
                    </a:cubicBezTo>
                    <a:cubicBezTo>
                      <a:pt x="105" y="0"/>
                      <a:pt x="105" y="0"/>
                      <a:pt x="105" y="0"/>
                    </a:cubicBezTo>
                    <a:cubicBezTo>
                      <a:pt x="93" y="0"/>
                      <a:pt x="84" y="9"/>
                      <a:pt x="84" y="21"/>
                    </a:cubicBezTo>
                    <a:cubicBezTo>
                      <a:pt x="84" y="436"/>
                      <a:pt x="84" y="436"/>
                      <a:pt x="84" y="436"/>
                    </a:cubicBezTo>
                    <a:cubicBezTo>
                      <a:pt x="0" y="530"/>
                      <a:pt x="0" y="530"/>
                      <a:pt x="0" y="530"/>
                    </a:cubicBezTo>
                    <a:cubicBezTo>
                      <a:pt x="0" y="543"/>
                      <a:pt x="11" y="562"/>
                      <a:pt x="24" y="562"/>
                    </a:cubicBezTo>
                    <a:cubicBezTo>
                      <a:pt x="838" y="562"/>
                      <a:pt x="838" y="562"/>
                      <a:pt x="838" y="562"/>
                    </a:cubicBezTo>
                    <a:cubicBezTo>
                      <a:pt x="851" y="562"/>
                      <a:pt x="861" y="543"/>
                      <a:pt x="861" y="530"/>
                    </a:cubicBezTo>
                    <a:lnTo>
                      <a:pt x="778" y="437"/>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10" name="Rectangle 149"/>
              <p:cNvSpPr>
                <a:spLocks noChangeArrowheads="1"/>
              </p:cNvSpPr>
              <p:nvPr userDrawn="1"/>
            </p:nvSpPr>
            <p:spPr bwMode="auto">
              <a:xfrm>
                <a:off x="1169308" y="2115231"/>
                <a:ext cx="2343150" cy="1404938"/>
              </a:xfrm>
              <a:prstGeom prst="rect">
                <a:avLst/>
              </a:prstGeom>
              <a:solidFill>
                <a:srgbClr val="F9F3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p>
            </p:txBody>
          </p:sp>
          <p:sp>
            <p:nvSpPr>
              <p:cNvPr id="11" name="Freeform 150"/>
              <p:cNvSpPr/>
              <p:nvPr userDrawn="1"/>
            </p:nvSpPr>
            <p:spPr bwMode="auto">
              <a:xfrm>
                <a:off x="2118633" y="3975781"/>
                <a:ext cx="439738" cy="74613"/>
              </a:xfrm>
              <a:custGeom>
                <a:avLst/>
                <a:gdLst>
                  <a:gd name="T0" fmla="*/ 0 w 117"/>
                  <a:gd name="T1" fmla="*/ 0 h 20"/>
                  <a:gd name="T2" fmla="*/ 0 w 117"/>
                  <a:gd name="T3" fmla="*/ 0 h 20"/>
                  <a:gd name="T4" fmla="*/ 14 w 117"/>
                  <a:gd name="T5" fmla="*/ 20 h 20"/>
                  <a:gd name="T6" fmla="*/ 104 w 117"/>
                  <a:gd name="T7" fmla="*/ 20 h 20"/>
                  <a:gd name="T8" fmla="*/ 117 w 117"/>
                  <a:gd name="T9" fmla="*/ 0 h 20"/>
                  <a:gd name="T10" fmla="*/ 117 w 117"/>
                  <a:gd name="T11" fmla="*/ 0 h 20"/>
                  <a:gd name="T12" fmla="*/ 0 w 11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7" h="20">
                    <a:moveTo>
                      <a:pt x="0" y="0"/>
                    </a:moveTo>
                    <a:cubicBezTo>
                      <a:pt x="0" y="0"/>
                      <a:pt x="0" y="0"/>
                      <a:pt x="0" y="0"/>
                    </a:cubicBezTo>
                    <a:cubicBezTo>
                      <a:pt x="0" y="7"/>
                      <a:pt x="6" y="20"/>
                      <a:pt x="14" y="20"/>
                    </a:cubicBezTo>
                    <a:cubicBezTo>
                      <a:pt x="104" y="20"/>
                      <a:pt x="104" y="20"/>
                      <a:pt x="104" y="20"/>
                    </a:cubicBezTo>
                    <a:cubicBezTo>
                      <a:pt x="111" y="20"/>
                      <a:pt x="117" y="7"/>
                      <a:pt x="117" y="0"/>
                    </a:cubicBezTo>
                    <a:cubicBezTo>
                      <a:pt x="117" y="0"/>
                      <a:pt x="117" y="0"/>
                      <a:pt x="117" y="0"/>
                    </a:cubicBezTo>
                    <a:lnTo>
                      <a:pt x="0" y="0"/>
                    </a:lnTo>
                    <a:close/>
                  </a:path>
                </a:pathLst>
              </a:custGeom>
              <a:solidFill>
                <a:srgbClr val="F9F3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grpSp>
        <p:sp>
          <p:nvSpPr>
            <p:cNvPr id="108" name="矩形 107"/>
            <p:cNvSpPr/>
            <p:nvPr userDrawn="1"/>
          </p:nvSpPr>
          <p:spPr>
            <a:xfrm>
              <a:off x="2091447" y="2022227"/>
              <a:ext cx="1325371" cy="369332"/>
            </a:xfrm>
            <a:prstGeom prst="rect">
              <a:avLst/>
            </a:prstGeom>
          </p:spPr>
          <p:txBody>
            <a:bodyPr wrap="square">
              <a:spAutoFit/>
            </a:bodyPr>
            <a:lstStyle/>
            <a:p>
              <a:pPr algn="l">
                <a:lnSpc>
                  <a:spcPct val="120000"/>
                </a:lnSpc>
              </a:pPr>
              <a:r>
                <a:rPr lang="en-US" altLang="zh-CN" sz="1500" kern="1200" dirty="0">
                  <a:solidFill>
                    <a:schemeClr val="tx1">
                      <a:lumMod val="65000"/>
                      <a:lumOff val="35000"/>
                    </a:schemeClr>
                  </a:solidFill>
                  <a:latin typeface="+mj-ea"/>
                  <a:ea typeface="+mj-ea"/>
                  <a:cs typeface="+mn-cs"/>
                </a:rPr>
                <a:t>Thank You</a:t>
              </a:r>
              <a:r>
                <a:rPr lang="zh-CN" altLang="en-US" sz="1500" kern="1200" dirty="0">
                  <a:solidFill>
                    <a:schemeClr val="tx1">
                      <a:lumMod val="65000"/>
                      <a:lumOff val="35000"/>
                    </a:schemeClr>
                  </a:solidFill>
                  <a:latin typeface="+mj-ea"/>
                  <a:ea typeface="+mj-ea"/>
                  <a:cs typeface="+mn-cs"/>
                </a:rPr>
                <a:t>！</a:t>
              </a:r>
              <a:endParaRPr lang="zh-CN" altLang="en-US" sz="1500" kern="1200" dirty="0">
                <a:solidFill>
                  <a:schemeClr val="tx1">
                    <a:lumMod val="65000"/>
                    <a:lumOff val="35000"/>
                  </a:schemeClr>
                </a:solidFill>
                <a:latin typeface="+mj-ea"/>
                <a:ea typeface="+mj-ea"/>
                <a:cs typeface="+mn-cs"/>
              </a:endParaRPr>
            </a:p>
          </p:txBody>
        </p:sp>
        <p:grpSp>
          <p:nvGrpSpPr>
            <p:cNvPr id="114" name="组合 113"/>
            <p:cNvGrpSpPr/>
            <p:nvPr userDrawn="1"/>
          </p:nvGrpSpPr>
          <p:grpSpPr>
            <a:xfrm>
              <a:off x="2160453" y="2672657"/>
              <a:ext cx="1134000" cy="48600"/>
              <a:chOff x="0" y="4978400"/>
              <a:chExt cx="11157019" cy="406400"/>
            </a:xfrm>
          </p:grpSpPr>
          <p:sp>
            <p:nvSpPr>
              <p:cNvPr id="115" name="矩形 114"/>
              <p:cNvSpPr/>
              <p:nvPr userDrawn="1"/>
            </p:nvSpPr>
            <p:spPr>
              <a:xfrm>
                <a:off x="0" y="4978400"/>
                <a:ext cx="2788596" cy="406400"/>
              </a:xfrm>
              <a:prstGeom prst="rect">
                <a:avLst/>
              </a:prstGeom>
              <a:solidFill>
                <a:srgbClr val="9EC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sp>
            <p:nvSpPr>
              <p:cNvPr id="116" name="矩形 115"/>
              <p:cNvSpPr/>
              <p:nvPr userDrawn="1"/>
            </p:nvSpPr>
            <p:spPr>
              <a:xfrm>
                <a:off x="2788596" y="4978400"/>
                <a:ext cx="2788596" cy="406400"/>
              </a:xfrm>
              <a:prstGeom prst="rect">
                <a:avLst/>
              </a:prstGeom>
              <a:solidFill>
                <a:srgbClr val="CA0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sp>
            <p:nvSpPr>
              <p:cNvPr id="117" name="矩形 116"/>
              <p:cNvSpPr/>
              <p:nvPr userDrawn="1"/>
            </p:nvSpPr>
            <p:spPr>
              <a:xfrm>
                <a:off x="5577192" y="4978400"/>
                <a:ext cx="2788596" cy="406400"/>
              </a:xfrm>
              <a:prstGeom prst="rect">
                <a:avLst/>
              </a:prstGeom>
              <a:solidFill>
                <a:srgbClr val="FF8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sp>
            <p:nvSpPr>
              <p:cNvPr id="118" name="矩形 117"/>
              <p:cNvSpPr/>
              <p:nvPr userDrawn="1"/>
            </p:nvSpPr>
            <p:spPr>
              <a:xfrm>
                <a:off x="8368423" y="4978400"/>
                <a:ext cx="2788596" cy="406400"/>
              </a:xfrm>
              <a:prstGeom prst="rect">
                <a:avLst/>
              </a:prstGeom>
              <a:solidFill>
                <a:srgbClr val="008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grpSp>
        <p:pic>
          <p:nvPicPr>
            <p:cNvPr id="110" name="Picture 2"/>
            <p:cNvPicPr>
              <a:picLocks noChangeAspect="1" noChangeArrowheads="1"/>
            </p:cNvPicPr>
            <p:nvPr userDrawn="1"/>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4700"/>
                      </a14:imgEffect>
                      <a14:imgEffect>
                        <a14:saturation sat="0"/>
                      </a14:imgEffect>
                    </a14:imgLayer>
                  </a14:imgProps>
                </a:ext>
              </a:extLst>
            </a:blip>
            <a:srcRect/>
            <a:stretch>
              <a:fillRect/>
            </a:stretch>
          </p:blipFill>
          <p:spPr bwMode="auto">
            <a:xfrm>
              <a:off x="1367669" y="2007508"/>
              <a:ext cx="675000" cy="675000"/>
            </a:xfrm>
            <a:prstGeom prst="rect">
              <a:avLst/>
            </a:prstGeom>
            <a:noFill/>
            <a:ln w="9525">
              <a:noFill/>
              <a:miter lim="800000"/>
              <a:headEnd/>
              <a:tailEnd/>
            </a:ln>
            <a:effectLst/>
          </p:spPr>
        </p:pic>
      </p:grpSp>
      <p:sp>
        <p:nvSpPr>
          <p:cNvPr id="20" name="日期占位符 3"/>
          <p:cNvSpPr>
            <a:spLocks noGrp="1"/>
          </p:cNvSpPr>
          <p:nvPr>
            <p:ph type="dt" sz="half" idx="10"/>
          </p:nvPr>
        </p:nvSpPr>
        <p:spPr>
          <a:xfrm>
            <a:off x="768096" y="4853028"/>
            <a:ext cx="1615607" cy="205740"/>
          </a:xfrm>
        </p:spPr>
        <p:txBody>
          <a:bodyPr/>
          <a:lstStyle>
            <a:lvl1pPr algn="ctr">
              <a:defRPr sz="1600">
                <a:solidFill>
                  <a:schemeClr val="bg1"/>
                </a:solidFill>
                <a:latin typeface="+mn-lt"/>
              </a:defRPr>
            </a:lvl1pPr>
          </a:lstStyle>
          <a:p>
            <a:fld id="{95AB9801-3ED4-439D-A8DF-7E5EC789BACE}" type="datetime1">
              <a:rPr lang="zh-CN" altLang="en-US" smtClean="0"/>
            </a:fld>
            <a:endParaRPr lang="zh-CN" altLang="en-US" dirty="0"/>
          </a:p>
        </p:txBody>
      </p:sp>
      <p:sp>
        <p:nvSpPr>
          <p:cNvPr id="21"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dirty="0" smtClean="0"/>
              <a:t>软件工程</a:t>
            </a:r>
            <a:endParaRPr lang="zh-CN" altLang="en-US" dirty="0"/>
          </a:p>
        </p:txBody>
      </p:sp>
      <p:sp>
        <p:nvSpPr>
          <p:cNvPr id="22" name="灯片编号占位符 5"/>
          <p:cNvSpPr>
            <a:spLocks noGrp="1"/>
          </p:cNvSpPr>
          <p:nvPr>
            <p:ph type="sldNum" sz="quarter" idx="12"/>
          </p:nvPr>
        </p:nvSpPr>
        <p:spPr>
          <a:xfrm>
            <a:off x="8128000" y="4853028"/>
            <a:ext cx="730250" cy="205740"/>
          </a:xfrm>
        </p:spPr>
        <p:txBody>
          <a:bodyPr/>
          <a:lstStyle>
            <a:lvl1pPr algn="ctr">
              <a:defRPr sz="1600">
                <a:solidFill>
                  <a:schemeClr val="bg1"/>
                </a:solidFill>
                <a:latin typeface="+mn-lt"/>
              </a:defRPr>
            </a:lvl1pPr>
          </a:lstStyle>
          <a:p>
            <a:fld id="{233B410F-ED3A-420F-9009-9AC68EA66982}" type="slidenum">
              <a:rPr lang="zh-CN" altLang="en-US" smtClean="0"/>
            </a:fld>
            <a:endParaRPr lang="zh-CN" altLang="en-US"/>
          </a:p>
        </p:txBody>
      </p:sp>
    </p:spTree>
  </p:cSld>
  <p:clrMapOvr>
    <a:masterClrMapping/>
  </p:clrMapOvr>
  <p:transition>
    <p:cove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8" name="矩形"/>
          <p:cNvSpPr/>
          <p:nvPr/>
        </p:nvSpPr>
        <p:spPr>
          <a:xfrm>
            <a:off x="-3743" y="80319"/>
            <a:ext cx="2287872" cy="540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71C1C"/>
              </a:solidFill>
            </a:endParaRPr>
          </a:p>
        </p:txBody>
      </p:sp>
      <p:sp>
        <p:nvSpPr>
          <p:cNvPr id="9" name="矩形"/>
          <p:cNvSpPr/>
          <p:nvPr/>
        </p:nvSpPr>
        <p:spPr>
          <a:xfrm>
            <a:off x="2284129" y="80319"/>
            <a:ext cx="2287872" cy="54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71C1C"/>
              </a:solidFill>
            </a:endParaRPr>
          </a:p>
        </p:txBody>
      </p:sp>
      <p:sp>
        <p:nvSpPr>
          <p:cNvPr id="6" name="矩形"/>
          <p:cNvSpPr/>
          <p:nvPr userDrawn="1"/>
        </p:nvSpPr>
        <p:spPr>
          <a:xfrm>
            <a:off x="110557" y="309456"/>
            <a:ext cx="235878" cy="246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71C1C"/>
              </a:solidFill>
            </a:endParaRPr>
          </a:p>
        </p:txBody>
      </p:sp>
      <p:sp>
        <p:nvSpPr>
          <p:cNvPr id="3" name="标题占位符"/>
          <p:cNvSpPr>
            <a:spLocks noGrp="1"/>
          </p:cNvSpPr>
          <p:nvPr>
            <p:ph type="body" sz="quarter" idx="10" hasCustomPrompt="1"/>
          </p:nvPr>
        </p:nvSpPr>
        <p:spPr>
          <a:xfrm>
            <a:off x="429992" y="234449"/>
            <a:ext cx="6897908" cy="415498"/>
          </a:xfrm>
          <a:prstGeom prst="rect">
            <a:avLst/>
          </a:prstGeom>
        </p:spPr>
        <p:txBody>
          <a:bodyPr wrap="square" anchor="ctr">
            <a:spAutoFit/>
          </a:bodyPr>
          <a:lstStyle>
            <a:lvl1pPr marL="0" indent="0" algn="l">
              <a:lnSpc>
                <a:spcPct val="100000"/>
              </a:lnSpc>
              <a:buFontTx/>
              <a:buNone/>
              <a:defRPr lang="zh-CN" altLang="en-US" sz="2100" b="1" spc="225" dirty="0" smtClean="0">
                <a:solidFill>
                  <a:schemeClr val="tx1">
                    <a:lumMod val="95000"/>
                    <a:lumOff val="5000"/>
                  </a:schemeClr>
                </a:solidFill>
                <a:latin typeface="+mn-ea"/>
              </a:defRPr>
            </a:lvl1pPr>
          </a:lstStyle>
          <a:p>
            <a:pPr marL="0" lvl="0"/>
            <a:r>
              <a:rPr lang="zh-CN" altLang="en-US" dirty="0"/>
              <a:t>点击添加标题</a:t>
            </a:r>
            <a:endParaRPr lang="zh-CN" altLang="en-US" dirty="0"/>
          </a:p>
        </p:txBody>
      </p:sp>
      <p:sp>
        <p:nvSpPr>
          <p:cNvPr id="4" name="文本占位符 3"/>
          <p:cNvSpPr>
            <a:spLocks noGrp="1"/>
          </p:cNvSpPr>
          <p:nvPr>
            <p:ph type="body" sz="quarter" idx="11"/>
          </p:nvPr>
        </p:nvSpPr>
        <p:spPr>
          <a:xfrm>
            <a:off x="627064" y="1009651"/>
            <a:ext cx="7615237" cy="3545681"/>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2"/>
          </p:nvPr>
        </p:nvSpPr>
        <p:spPr>
          <a:xfrm>
            <a:off x="6727032" y="4805958"/>
            <a:ext cx="1920240" cy="274320"/>
          </a:xfrm>
          <a:prstGeom prst="rect">
            <a:avLst/>
          </a:prstGeom>
        </p:spPr>
        <p:txBody>
          <a:bodyPr/>
          <a:lstStyle>
            <a:lvl1pPr>
              <a:defRPr sz="1200"/>
            </a:lvl1pPr>
          </a:lstStyle>
          <a:p>
            <a:fld id="{85EB7E5A-AAFB-45B8-A9F6-445D3BCB3303}" type="datetime1">
              <a:rPr lang="zh-CN" altLang="en-US" smtClean="0"/>
            </a:fld>
            <a:endParaRPr lang="zh-CN" altLang="en-US"/>
          </a:p>
        </p:txBody>
      </p:sp>
      <p:sp>
        <p:nvSpPr>
          <p:cNvPr id="10" name="页脚占位符 4"/>
          <p:cNvSpPr>
            <a:spLocks noGrp="1"/>
          </p:cNvSpPr>
          <p:nvPr>
            <p:ph type="ftr" sz="quarter" idx="13"/>
          </p:nvPr>
        </p:nvSpPr>
        <p:spPr>
          <a:xfrm>
            <a:off x="4380074" y="4805960"/>
            <a:ext cx="2350681" cy="273844"/>
          </a:xfrm>
          <a:prstGeom prst="rect">
            <a:avLst/>
          </a:prstGeom>
        </p:spPr>
        <p:txBody>
          <a:bodyPr/>
          <a:lstStyle>
            <a:lvl1pPr>
              <a:defRPr sz="1200"/>
            </a:lvl1pPr>
          </a:lstStyle>
          <a:p>
            <a:r>
              <a:rPr lang="zh-CN" altLang="en-US" smtClean="0"/>
              <a:t>软件工程</a:t>
            </a:r>
            <a:endParaRPr lang="zh-CN" altLang="en-US" dirty="0"/>
          </a:p>
        </p:txBody>
      </p:sp>
      <p:sp>
        <p:nvSpPr>
          <p:cNvPr id="11" name="灯片编号占位符 5"/>
          <p:cNvSpPr>
            <a:spLocks noGrp="1"/>
          </p:cNvSpPr>
          <p:nvPr>
            <p:ph type="sldNum" sz="quarter" idx="14"/>
          </p:nvPr>
        </p:nvSpPr>
        <p:spPr>
          <a:xfrm>
            <a:off x="8461830" y="4805960"/>
            <a:ext cx="551203" cy="273844"/>
          </a:xfrm>
          <a:prstGeom prst="rect">
            <a:avLst/>
          </a:prstGeom>
        </p:spPr>
        <p:txBody>
          <a:bodyPr/>
          <a:lstStyle>
            <a:lvl1pPr>
              <a:defRPr sz="1050"/>
            </a:lvl1p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par>
                                <p:cTn id="11" presetID="23"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6" grpId="0" animBg="1"/>
      <p:bldP spid="3" grpId="0">
        <p:tmplLst>
          <p:tmpl lvl="0">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75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
        <p:nvSpPr>
          <p:cNvPr id="8" name="矩形"/>
          <p:cNvSpPr/>
          <p:nvPr/>
        </p:nvSpPr>
        <p:spPr>
          <a:xfrm>
            <a:off x="-3743" y="80320"/>
            <a:ext cx="2287872" cy="540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C71C1C"/>
              </a:solidFill>
            </a:endParaRPr>
          </a:p>
        </p:txBody>
      </p:sp>
      <p:sp>
        <p:nvSpPr>
          <p:cNvPr id="9" name="矩形"/>
          <p:cNvSpPr/>
          <p:nvPr/>
        </p:nvSpPr>
        <p:spPr>
          <a:xfrm>
            <a:off x="2284129" y="80320"/>
            <a:ext cx="2287872" cy="54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C71C1C"/>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内容页">
    <p:spTree>
      <p:nvGrpSpPr>
        <p:cNvPr id="1" name=""/>
        <p:cNvGrpSpPr/>
        <p:nvPr/>
      </p:nvGrpSpPr>
      <p:grpSpPr>
        <a:xfrm>
          <a:off x="0" y="0"/>
          <a:ext cx="0" cy="0"/>
          <a:chOff x="0" y="0"/>
          <a:chExt cx="0" cy="0"/>
        </a:xfrm>
      </p:grpSpPr>
      <p:sp>
        <p:nvSpPr>
          <p:cNvPr id="8" name="矩形"/>
          <p:cNvSpPr/>
          <p:nvPr/>
        </p:nvSpPr>
        <p:spPr>
          <a:xfrm>
            <a:off x="-3743" y="80320"/>
            <a:ext cx="2287872" cy="540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71C1C"/>
              </a:solidFill>
            </a:endParaRPr>
          </a:p>
        </p:txBody>
      </p:sp>
      <p:sp>
        <p:nvSpPr>
          <p:cNvPr id="9" name="矩形"/>
          <p:cNvSpPr/>
          <p:nvPr/>
        </p:nvSpPr>
        <p:spPr>
          <a:xfrm>
            <a:off x="2284129" y="80320"/>
            <a:ext cx="2287872" cy="54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71C1C"/>
              </a:solidFill>
            </a:endParaRPr>
          </a:p>
        </p:txBody>
      </p:sp>
      <p:sp>
        <p:nvSpPr>
          <p:cNvPr id="6" name="矩形"/>
          <p:cNvSpPr/>
          <p:nvPr userDrawn="1"/>
        </p:nvSpPr>
        <p:spPr>
          <a:xfrm>
            <a:off x="110557" y="309456"/>
            <a:ext cx="235878" cy="246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71C1C"/>
              </a:solidFill>
            </a:endParaRPr>
          </a:p>
        </p:txBody>
      </p:sp>
      <p:sp>
        <p:nvSpPr>
          <p:cNvPr id="3" name="标题占位符"/>
          <p:cNvSpPr>
            <a:spLocks noGrp="1"/>
          </p:cNvSpPr>
          <p:nvPr>
            <p:ph type="body" sz="quarter" idx="10" hasCustomPrompt="1"/>
          </p:nvPr>
        </p:nvSpPr>
        <p:spPr>
          <a:xfrm>
            <a:off x="429992" y="234449"/>
            <a:ext cx="6897908" cy="415498"/>
          </a:xfrm>
          <a:prstGeom prst="rect">
            <a:avLst/>
          </a:prstGeom>
        </p:spPr>
        <p:txBody>
          <a:bodyPr wrap="square" anchor="ctr">
            <a:spAutoFit/>
          </a:bodyPr>
          <a:lstStyle>
            <a:lvl1pPr marL="0" indent="0" algn="l">
              <a:lnSpc>
                <a:spcPct val="100000"/>
              </a:lnSpc>
              <a:buFontTx/>
              <a:buNone/>
              <a:defRPr lang="zh-CN" altLang="en-US" sz="2100" b="1" spc="225" dirty="0" smtClean="0">
                <a:solidFill>
                  <a:schemeClr val="tx1">
                    <a:lumMod val="95000"/>
                    <a:lumOff val="5000"/>
                  </a:schemeClr>
                </a:solidFill>
                <a:latin typeface="+mn-ea"/>
              </a:defRPr>
            </a:lvl1pPr>
          </a:lstStyle>
          <a:p>
            <a:pPr marL="0" lvl="0"/>
            <a:r>
              <a:rPr lang="zh-CN" altLang="en-US" dirty="0"/>
              <a:t>点击添加标题</a:t>
            </a:r>
            <a:endParaRPr lang="zh-CN" altLang="en-US" dirty="0"/>
          </a:p>
        </p:txBody>
      </p:sp>
      <p:sp>
        <p:nvSpPr>
          <p:cNvPr id="7" name="日期占位符 3"/>
          <p:cNvSpPr>
            <a:spLocks noGrp="1"/>
          </p:cNvSpPr>
          <p:nvPr>
            <p:ph type="dt" sz="half" idx="11"/>
          </p:nvPr>
        </p:nvSpPr>
        <p:spPr>
          <a:xfrm>
            <a:off x="6727032" y="4805958"/>
            <a:ext cx="1920240" cy="274320"/>
          </a:xfrm>
          <a:prstGeom prst="rect">
            <a:avLst/>
          </a:prstGeom>
        </p:spPr>
        <p:txBody>
          <a:bodyPr/>
          <a:lstStyle>
            <a:lvl1pPr>
              <a:defRPr sz="1200"/>
            </a:lvl1pPr>
          </a:lstStyle>
          <a:p>
            <a:fld id="{B93FD511-9220-4900-BBE5-625A0704E401}" type="datetime1">
              <a:rPr lang="zh-CN" altLang="en-US" smtClean="0"/>
            </a:fld>
            <a:endParaRPr lang="zh-CN" altLang="en-US"/>
          </a:p>
        </p:txBody>
      </p:sp>
      <p:sp>
        <p:nvSpPr>
          <p:cNvPr id="10" name="页脚占位符 4"/>
          <p:cNvSpPr>
            <a:spLocks noGrp="1"/>
          </p:cNvSpPr>
          <p:nvPr>
            <p:ph type="ftr" sz="quarter" idx="12"/>
          </p:nvPr>
        </p:nvSpPr>
        <p:spPr>
          <a:xfrm>
            <a:off x="4380074" y="4805960"/>
            <a:ext cx="2350681" cy="273844"/>
          </a:xfrm>
          <a:prstGeom prst="rect">
            <a:avLst/>
          </a:prstGeom>
        </p:spPr>
        <p:txBody>
          <a:bodyPr/>
          <a:lstStyle>
            <a:lvl1pPr>
              <a:defRPr sz="1200"/>
            </a:lvl1pPr>
          </a:lstStyle>
          <a:p>
            <a:r>
              <a:rPr lang="zh-CN" altLang="en-US" smtClean="0"/>
              <a:t>软件工程</a:t>
            </a:r>
            <a:endParaRPr lang="zh-CN" altLang="en-US" dirty="0"/>
          </a:p>
        </p:txBody>
      </p:sp>
      <p:sp>
        <p:nvSpPr>
          <p:cNvPr id="11" name="灯片编号占位符 5"/>
          <p:cNvSpPr>
            <a:spLocks noGrp="1"/>
          </p:cNvSpPr>
          <p:nvPr>
            <p:ph type="sldNum" sz="quarter" idx="13"/>
          </p:nvPr>
        </p:nvSpPr>
        <p:spPr>
          <a:xfrm>
            <a:off x="8461830" y="4805960"/>
            <a:ext cx="551203" cy="273844"/>
          </a:xfrm>
          <a:prstGeom prst="rect">
            <a:avLst/>
          </a:prstGeom>
        </p:spPr>
        <p:txBody>
          <a:bodyPr/>
          <a:lstStyle>
            <a:lvl1pPr>
              <a:defRPr sz="1050"/>
            </a:lvl1pPr>
          </a:lstStyle>
          <a:p>
            <a:fld id="{0C913308-F349-4B6D-A68A-DD1791B4A57B}" type="slidenum">
              <a:rPr lang="zh-CN" altLang="en-US" smtClean="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par>
                                <p:cTn id="11" presetID="23"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6" grpId="0" animBg="1"/>
      <p:bldP spid="3" grpId="0">
        <p:tmplLst>
          <p:tmpl lvl="0">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75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Content Placeholder 2"/>
          <p:cNvSpPr>
            <a:spLocks noGrp="1"/>
          </p:cNvSpPr>
          <p:nvPr>
            <p:ph idx="1" hasCustomPrompt="1"/>
          </p:nvPr>
        </p:nvSpPr>
        <p:spPr/>
        <p:txBody>
          <a:bodyPr/>
          <a:lstStyle>
            <a:lvl3pPr marL="1080135" indent="-288290">
              <a:buFont typeface="Wingdings 3" panose="05040102010807070707" pitchFamily="18" charset="2"/>
              <a:buChar char=""/>
              <a:defRPr/>
            </a:lvl3pPr>
            <a:lvl4pPr marL="1259840" indent="-288290">
              <a:buFont typeface="Wingdings 3" panose="05040102010807070707" pitchFamily="18" charset="2"/>
              <a:buChar char=""/>
              <a:defRPr/>
            </a:lvl4pPr>
            <a:lvl5pPr marL="1440180" indent="-288290">
              <a:buFont typeface="Wingdings 3" panose="05040102010807070707" pitchFamily="18" charset="2"/>
              <a:buChar char=""/>
              <a:defRPr/>
            </a:lvl5p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lvl1pPr algn="ctr">
              <a:defRPr sz="1600" b="0">
                <a:solidFill>
                  <a:schemeClr val="bg1"/>
                </a:solidFill>
                <a:latin typeface="+mn-lt"/>
              </a:defRPr>
            </a:lvl1pPr>
          </a:lstStyle>
          <a:p>
            <a:fld id="{A27FFCF3-5DB9-49D0-BBEE-7C9A8855386B}" type="datetime1">
              <a:rPr lang="zh-CN" altLang="en-US" smtClean="0"/>
            </a:fld>
            <a:endParaRPr lang="zh-CN" altLang="en-US" dirty="0"/>
          </a:p>
        </p:txBody>
      </p:sp>
      <p:sp>
        <p:nvSpPr>
          <p:cNvPr id="5" name="Footer Placeholder 4"/>
          <p:cNvSpPr>
            <a:spLocks noGrp="1"/>
          </p:cNvSpPr>
          <p:nvPr>
            <p:ph type="ftr" sz="quarter" idx="11"/>
          </p:nvPr>
        </p:nvSpPr>
        <p:spPr>
          <a:xfrm>
            <a:off x="2383703" y="4853028"/>
            <a:ext cx="5674590" cy="205740"/>
          </a:xfrm>
        </p:spPr>
        <p:txBody>
          <a:bodyPr/>
          <a:lstStyle>
            <a:lvl1pPr algn="ctr">
              <a:defRPr sz="1600" b="0">
                <a:solidFill>
                  <a:schemeClr val="bg1"/>
                </a:solidFill>
                <a:latin typeface="+mn-lt"/>
              </a:defRPr>
            </a:lvl1pPr>
          </a:lstStyle>
          <a:p>
            <a:r>
              <a:rPr lang="zh-CN" altLang="en-US" dirty="0" smtClean="0"/>
              <a:t>软件工程</a:t>
            </a:r>
            <a:endParaRPr lang="zh-CN" altLang="en-US" dirty="0"/>
          </a:p>
        </p:txBody>
      </p:sp>
      <p:sp>
        <p:nvSpPr>
          <p:cNvPr id="6" name="Slide Number Placeholder 5"/>
          <p:cNvSpPr>
            <a:spLocks noGrp="1"/>
          </p:cNvSpPr>
          <p:nvPr>
            <p:ph type="sldNum" sz="quarter" idx="12"/>
          </p:nvPr>
        </p:nvSpPr>
        <p:spPr/>
        <p:txBody>
          <a:bodyPr/>
          <a:lstStyle>
            <a:lvl1pPr algn="ctr">
              <a:defRPr sz="1600" b="0">
                <a:solidFill>
                  <a:schemeClr val="bg1"/>
                </a:solidFill>
                <a:latin typeface="+mn-lt"/>
              </a:defRPr>
            </a:lvl1p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95958" y="-12032"/>
            <a:ext cx="7882609" cy="860498"/>
          </a:xfrm>
        </p:spPr>
        <p:txBody>
          <a:bodyPr/>
          <a:lstStyle/>
          <a:p>
            <a:r>
              <a:rPr lang="zh-CN" altLang="en-US" dirty="0" smtClean="0"/>
              <a:t>单击此处编辑母版标题样式</a:t>
            </a:r>
            <a:endParaRPr lang="en-US" dirty="0"/>
          </a:p>
        </p:txBody>
      </p:sp>
      <p:sp>
        <p:nvSpPr>
          <p:cNvPr id="3" name="Content Placeholder 2"/>
          <p:cNvSpPr>
            <a:spLocks noGrp="1"/>
          </p:cNvSpPr>
          <p:nvPr>
            <p:ph sz="half" idx="1" hasCustomPrompt="1"/>
          </p:nvPr>
        </p:nvSpPr>
        <p:spPr>
          <a:xfrm>
            <a:off x="768096" y="969475"/>
            <a:ext cx="3566160" cy="3762546"/>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hasCustomPrompt="1"/>
          </p:nvPr>
        </p:nvSpPr>
        <p:spPr>
          <a:xfrm>
            <a:off x="4491990" y="969473"/>
            <a:ext cx="3566160" cy="3762547"/>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Date Placeholder 4"/>
          <p:cNvSpPr>
            <a:spLocks noGrp="1"/>
          </p:cNvSpPr>
          <p:nvPr>
            <p:ph type="dt" sz="half" idx="10"/>
          </p:nvPr>
        </p:nvSpPr>
        <p:spPr/>
        <p:txBody>
          <a:bodyPr/>
          <a:lstStyle>
            <a:lvl1pPr algn="ctr">
              <a:defRPr sz="1600">
                <a:solidFill>
                  <a:schemeClr val="bg1"/>
                </a:solidFill>
                <a:latin typeface="+mn-lt"/>
              </a:defRPr>
            </a:lvl1pPr>
          </a:lstStyle>
          <a:p>
            <a:fld id="{E2C76C7A-3865-46C4-9A2E-96C9D90AD38B}" type="datetime1">
              <a:rPr lang="zh-CN" altLang="en-US" smtClean="0"/>
            </a:fld>
            <a:endParaRPr lang="zh-CN" altLang="en-US" dirty="0"/>
          </a:p>
        </p:txBody>
      </p:sp>
      <p:sp>
        <p:nvSpPr>
          <p:cNvPr id="6" name="Footer Placeholder 5"/>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7" name="Slide Number Placeholder 6"/>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80918" y="0"/>
            <a:ext cx="7290054" cy="848467"/>
          </a:xfrm>
        </p:spPr>
        <p:txBody>
          <a:bodyPr/>
          <a:lstStyle/>
          <a:p>
            <a:r>
              <a:rPr lang="zh-CN" altLang="en-US" dirty="0" smtClean="0"/>
              <a:t>单击此处编辑母版标题样式</a:t>
            </a:r>
            <a:endParaRPr lang="en-US" dirty="0"/>
          </a:p>
        </p:txBody>
      </p:sp>
      <p:sp>
        <p:nvSpPr>
          <p:cNvPr id="3" name="Text Placeholder 2"/>
          <p:cNvSpPr>
            <a:spLocks noGrp="1"/>
          </p:cNvSpPr>
          <p:nvPr>
            <p:ph type="body" idx="1" hasCustomPrompt="1"/>
          </p:nvPr>
        </p:nvSpPr>
        <p:spPr>
          <a:xfrm>
            <a:off x="768096" y="993491"/>
            <a:ext cx="3566160" cy="617220"/>
          </a:xfrm>
        </p:spPr>
        <p:txBody>
          <a:bodyPr lIns="137160" rIns="137160" anchor="ctr">
            <a:normAutofit/>
          </a:bodyPr>
          <a:lstStyle>
            <a:lvl1pPr marL="0" indent="0">
              <a:spcBef>
                <a:spcPts val="0"/>
              </a:spcBef>
              <a:spcAft>
                <a:spcPts val="0"/>
              </a:spcAft>
              <a:buNone/>
              <a:defRPr sz="1725" b="0" cap="none" baseline="0">
                <a:solidFill>
                  <a:schemeClr val="accent2">
                    <a:lumMod val="75000"/>
                  </a:schemeClr>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768096" y="1584605"/>
            <a:ext cx="3566160" cy="2506179"/>
          </a:xfrm>
        </p:spPr>
        <p:txBody>
          <a:bodyPr lIns="45720" rIns="4572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4491990" y="993491"/>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2">
                    <a:lumMod val="75000"/>
                  </a:schemeClr>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4491990" y="1584605"/>
            <a:ext cx="3566160" cy="2506179"/>
          </a:xfrm>
        </p:spPr>
        <p:txBody>
          <a:bodyPr lIns="45720" rIns="4572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lvl1pPr algn="ctr">
              <a:defRPr sz="1600">
                <a:solidFill>
                  <a:schemeClr val="bg1"/>
                </a:solidFill>
                <a:latin typeface="+mn-lt"/>
              </a:defRPr>
            </a:lvl1pPr>
          </a:lstStyle>
          <a:p>
            <a:fld id="{6382A227-01E2-4A01-A501-015106D6B082}" type="datetime1">
              <a:rPr lang="zh-CN" altLang="en-US" smtClean="0"/>
            </a:fld>
            <a:endParaRPr lang="zh-CN" altLang="en-US"/>
          </a:p>
        </p:txBody>
      </p:sp>
      <p:sp>
        <p:nvSpPr>
          <p:cNvPr id="8" name="Footer Placeholder 7"/>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9" name="Slide Number Placeholder 8"/>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lvl1pPr algn="ctr">
              <a:defRPr sz="1600">
                <a:solidFill>
                  <a:schemeClr val="bg1"/>
                </a:solidFill>
                <a:latin typeface="+mn-lt"/>
              </a:defRPr>
            </a:lvl1pPr>
          </a:lstStyle>
          <a:p>
            <a:fld id="{8A04FD4D-9B84-4BB4-88A9-8CD88404B5E3}" type="datetime1">
              <a:rPr lang="zh-CN" altLang="en-US" smtClean="0"/>
            </a:fld>
            <a:endParaRPr lang="zh-CN" altLang="en-US"/>
          </a:p>
        </p:txBody>
      </p:sp>
      <p:sp>
        <p:nvSpPr>
          <p:cNvPr id="4" name="Footer Placeholder 3"/>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5" name="Slide Number Placeholder 4"/>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9" name="矩形 8"/>
          <p:cNvSpPr/>
          <p:nvPr userDrawn="1"/>
        </p:nvSpPr>
        <p:spPr>
          <a:xfrm>
            <a:off x="0" y="4215740"/>
            <a:ext cx="9144000" cy="878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Date Placeholder 2"/>
          <p:cNvSpPr>
            <a:spLocks noGrp="1"/>
          </p:cNvSpPr>
          <p:nvPr>
            <p:ph type="dt" sz="half" idx="10"/>
          </p:nvPr>
        </p:nvSpPr>
        <p:spPr/>
        <p:txBody>
          <a:bodyPr/>
          <a:lstStyle>
            <a:lvl1pPr algn="ctr">
              <a:defRPr sz="1600">
                <a:solidFill>
                  <a:schemeClr val="accent1">
                    <a:lumMod val="50000"/>
                  </a:schemeClr>
                </a:solidFill>
                <a:latin typeface="+mn-lt"/>
              </a:defRPr>
            </a:lvl1pPr>
          </a:lstStyle>
          <a:p>
            <a:fld id="{09F09578-077F-41C9-9AF2-25A941B0B377}" type="datetime1">
              <a:rPr lang="zh-CN" altLang="en-US" smtClean="0"/>
            </a:fld>
            <a:endParaRPr lang="zh-CN" altLang="en-US" dirty="0"/>
          </a:p>
        </p:txBody>
      </p:sp>
      <p:sp>
        <p:nvSpPr>
          <p:cNvPr id="4" name="Footer Placeholder 3"/>
          <p:cNvSpPr>
            <a:spLocks noGrp="1"/>
          </p:cNvSpPr>
          <p:nvPr>
            <p:ph type="ftr" sz="quarter" idx="11"/>
          </p:nvPr>
        </p:nvSpPr>
        <p:spPr>
          <a:xfrm>
            <a:off x="2383703" y="4853028"/>
            <a:ext cx="5674590" cy="205740"/>
          </a:xfrm>
        </p:spPr>
        <p:txBody>
          <a:bodyPr/>
          <a:lstStyle>
            <a:lvl1pPr algn="ctr">
              <a:defRPr sz="1600">
                <a:solidFill>
                  <a:schemeClr val="accent1">
                    <a:lumMod val="50000"/>
                  </a:schemeClr>
                </a:solidFill>
                <a:latin typeface="+mn-lt"/>
              </a:defRPr>
            </a:lvl1pPr>
          </a:lstStyle>
          <a:p>
            <a:r>
              <a:rPr lang="zh-CN" altLang="en-US" smtClean="0"/>
              <a:t>软件工程</a:t>
            </a:r>
            <a:endParaRPr lang="zh-CN" altLang="en-US"/>
          </a:p>
        </p:txBody>
      </p:sp>
      <p:sp>
        <p:nvSpPr>
          <p:cNvPr id="5" name="Slide Number Placeholder 4"/>
          <p:cNvSpPr>
            <a:spLocks noGrp="1"/>
          </p:cNvSpPr>
          <p:nvPr>
            <p:ph type="sldNum" sz="quarter" idx="12"/>
          </p:nvPr>
        </p:nvSpPr>
        <p:spPr/>
        <p:txBody>
          <a:bodyPr/>
          <a:lstStyle>
            <a:lvl1pPr algn="ctr">
              <a:defRPr sz="1600">
                <a:solidFill>
                  <a:schemeClr val="accent1">
                    <a:lumMod val="50000"/>
                  </a:schemeClr>
                </a:solidFill>
                <a:latin typeface="+mn-lt"/>
              </a:defRPr>
            </a:lvl1pPr>
          </a:lstStyle>
          <a:p>
            <a:fld id="{F528F39D-B5E5-4CA7-906C-979D5A62978D}" type="slidenum">
              <a:rPr lang="zh-CN" altLang="en-US" smtClean="0"/>
            </a:fld>
            <a:endParaRPr lang="zh-CN" altLang="en-US"/>
          </a:p>
        </p:txBody>
      </p:sp>
      <p:sp>
        <p:nvSpPr>
          <p:cNvPr id="6" name="矩形 5"/>
          <p:cNvSpPr/>
          <p:nvPr userDrawn="1"/>
        </p:nvSpPr>
        <p:spPr>
          <a:xfrm>
            <a:off x="0" y="11875"/>
            <a:ext cx="9144000" cy="1389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5316" y="-9943"/>
            <a:ext cx="692368" cy="692368"/>
          </a:xfrm>
          <a:prstGeom prst="rect">
            <a:avLst/>
          </a:prstGeom>
        </p:spPr>
      </p:pic>
      <p:cxnSp>
        <p:nvCxnSpPr>
          <p:cNvPr id="8" name="Straight Connector 6"/>
          <p:cNvCxnSpPr/>
          <p:nvPr userDrawn="1"/>
        </p:nvCxnSpPr>
        <p:spPr>
          <a:xfrm flipV="1">
            <a:off x="571500" y="61974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lgn="ctr">
              <a:defRPr sz="1600">
                <a:solidFill>
                  <a:schemeClr val="bg1"/>
                </a:solidFill>
                <a:latin typeface="+mn-lt"/>
              </a:defRPr>
            </a:lvl1pPr>
          </a:lstStyle>
          <a:p>
            <a:fld id="{65F183EA-4293-428F-A9A0-64AD06AAC48D}" type="datetime1">
              <a:rPr lang="zh-CN" altLang="en-US" smtClean="0"/>
            </a:fld>
            <a:endParaRPr lang="zh-CN" altLang="en-US"/>
          </a:p>
        </p:txBody>
      </p:sp>
      <p:sp>
        <p:nvSpPr>
          <p:cNvPr id="5"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dirty="0" smtClean="0"/>
              <a:t>软件工程</a:t>
            </a:r>
            <a:endParaRPr lang="zh-CN" altLang="en-US" dirty="0"/>
          </a:p>
        </p:txBody>
      </p:sp>
      <p:sp>
        <p:nvSpPr>
          <p:cNvPr id="6" name="灯片编号占位符 5"/>
          <p:cNvSpPr>
            <a:spLocks noGrp="1"/>
          </p:cNvSpPr>
          <p:nvPr>
            <p:ph type="sldNum" sz="quarter" idx="12"/>
          </p:nvPr>
        </p:nvSpPr>
        <p:spPr/>
        <p:txBody>
          <a:bodyPr/>
          <a:lstStyle>
            <a:lvl1pPr algn="ctr">
              <a:defRPr sz="1600">
                <a:solidFill>
                  <a:schemeClr val="bg1"/>
                </a:solidFill>
                <a:latin typeface="+mn-lt"/>
              </a:defRPr>
            </a:lvl1pPr>
          </a:lstStyle>
          <a:p>
            <a:fld id="{233B410F-ED3A-420F-9009-9AC68EA6698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1_节标题">
    <p:spTree>
      <p:nvGrpSpPr>
        <p:cNvPr id="1" name=""/>
        <p:cNvGrpSpPr/>
        <p:nvPr/>
      </p:nvGrpSpPr>
      <p:grpSpPr>
        <a:xfrm>
          <a:off x="0" y="0"/>
          <a:ext cx="0" cy="0"/>
          <a:chOff x="0" y="0"/>
          <a:chExt cx="0" cy="0"/>
        </a:xfrm>
      </p:grpSpPr>
      <p:sp>
        <p:nvSpPr>
          <p:cNvPr id="29" name="Rectangle 6"/>
          <p:cNvSpPr/>
          <p:nvPr userDrawn="1"/>
        </p:nvSpPr>
        <p:spPr>
          <a:xfrm>
            <a:off x="0" y="-23309"/>
            <a:ext cx="9144000" cy="80343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6"/>
          <p:cNvSpPr/>
          <p:nvPr userDrawn="1"/>
        </p:nvSpPr>
        <p:spPr>
          <a:xfrm>
            <a:off x="0" y="4647686"/>
            <a:ext cx="9144000" cy="49581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日期占位符 3"/>
          <p:cNvSpPr>
            <a:spLocks noGrp="1"/>
          </p:cNvSpPr>
          <p:nvPr>
            <p:ph type="dt" sz="half" idx="10"/>
          </p:nvPr>
        </p:nvSpPr>
        <p:spPr/>
        <p:txBody>
          <a:bodyPr/>
          <a:lstStyle>
            <a:lvl1pPr algn="ctr">
              <a:defRPr sz="1600">
                <a:solidFill>
                  <a:schemeClr val="bg1"/>
                </a:solidFill>
                <a:latin typeface="+mn-lt"/>
              </a:defRPr>
            </a:lvl1pPr>
          </a:lstStyle>
          <a:p>
            <a:fld id="{0B9E2D44-D0CC-4295-923C-C34275BF58B0}" type="datetime1">
              <a:rPr lang="zh-CN" altLang="en-US" smtClean="0"/>
            </a:fld>
            <a:endParaRPr lang="zh-CN" altLang="en-US" dirty="0"/>
          </a:p>
        </p:txBody>
      </p:sp>
      <p:sp>
        <p:nvSpPr>
          <p:cNvPr id="5"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lvl1pPr algn="ctr">
              <a:defRPr sz="1600">
                <a:solidFill>
                  <a:schemeClr val="bg1"/>
                </a:solidFill>
                <a:latin typeface="+mn-lt"/>
              </a:defRPr>
            </a:lvl1pPr>
          </a:lstStyle>
          <a:p>
            <a:fld id="{233B410F-ED3A-420F-9009-9AC68EA66982}" type="slidenum">
              <a:rPr lang="zh-CN" altLang="en-US" smtClean="0"/>
            </a:fld>
            <a:endParaRPr lang="zh-CN" altLang="en-US" dirty="0"/>
          </a:p>
        </p:txBody>
      </p:sp>
      <p:pic>
        <p:nvPicPr>
          <p:cNvPr id="8" name="图片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8342" y="-14837"/>
            <a:ext cx="692368" cy="692368"/>
          </a:xfrm>
          <a:prstGeom prst="rect">
            <a:avLst/>
          </a:prstGeom>
        </p:spPr>
      </p:pic>
      <p:cxnSp>
        <p:nvCxnSpPr>
          <p:cNvPr id="9" name="Straight Connector 6"/>
          <p:cNvCxnSpPr/>
          <p:nvPr userDrawn="1"/>
        </p:nvCxnSpPr>
        <p:spPr>
          <a:xfrm flipV="1">
            <a:off x="574526" y="677531"/>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4223189" y="780125"/>
            <a:ext cx="0" cy="386756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userDrawn="1"/>
        </p:nvSpPr>
        <p:spPr>
          <a:xfrm>
            <a:off x="835829" y="1395230"/>
            <a:ext cx="1992037" cy="199203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MH_Others_1"/>
          <p:cNvSpPr txBox="1"/>
          <p:nvPr userDrawn="1">
            <p:custDataLst>
              <p:tags r:id="rId3"/>
            </p:custDataLst>
          </p:nvPr>
        </p:nvSpPr>
        <p:spPr>
          <a:xfrm>
            <a:off x="1448688" y="1467661"/>
            <a:ext cx="1286564" cy="1847174"/>
          </a:xfrm>
          <a:prstGeom prst="rect">
            <a:avLst/>
          </a:prstGeom>
          <a:noFill/>
        </p:spPr>
        <p:txBody>
          <a:bodyPr wrap="square" lIns="0" tIns="0" rIns="0" bIns="0" rtlCol="0" anchor="ctr" anchorCtr="0">
            <a:noAutofit/>
          </a:bodyPr>
          <a:lstStyle/>
          <a:p>
            <a:pPr algn="ctr"/>
            <a:r>
              <a:rPr lang="zh-CN" altLang="en-US"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rPr>
              <a:t>目</a:t>
            </a:r>
            <a:endParaRPr lang="en-US" altLang="zh-CN"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rPr>
              <a:t>录</a:t>
            </a:r>
            <a:endParaRPr lang="zh-CN" altLang="en-US"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MH_Others_2"/>
          <p:cNvSpPr txBox="1"/>
          <p:nvPr userDrawn="1">
            <p:custDataLst>
              <p:tags r:id="rId4"/>
            </p:custDataLst>
          </p:nvPr>
        </p:nvSpPr>
        <p:spPr>
          <a:xfrm rot="5400000">
            <a:off x="589962" y="2191193"/>
            <a:ext cx="1932333" cy="400110"/>
          </a:xfrm>
          <a:prstGeom prst="rect">
            <a:avLst/>
          </a:prstGeom>
          <a:noFill/>
        </p:spPr>
        <p:txBody>
          <a:bodyPr wrap="square">
            <a:spAutoFit/>
          </a:bodyPr>
          <a:lstStyle/>
          <a:p>
            <a:pPr algn="ctr">
              <a:defRPr/>
            </a:pPr>
            <a:r>
              <a:rPr lang="en-US" alt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7" name="Rectangle 6"/>
          <p:cNvSpPr/>
          <p:nvPr userDrawn="1"/>
        </p:nvSpPr>
        <p:spPr>
          <a:xfrm>
            <a:off x="0" y="1342074"/>
            <a:ext cx="9144000" cy="380142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hasCustomPrompt="1"/>
          </p:nvPr>
        </p:nvSpPr>
        <p:spPr>
          <a:xfrm>
            <a:off x="952609" y="385011"/>
            <a:ext cx="7886700" cy="935851"/>
          </a:xfrm>
        </p:spPr>
        <p:txBody>
          <a:bodyPr anchor="b">
            <a:normAutofit/>
          </a:bodyPr>
          <a:lstStyle>
            <a:lvl1pPr>
              <a:defRPr sz="4000">
                <a:solidFill>
                  <a:schemeClr val="tx2"/>
                </a:solidFill>
              </a:defRPr>
            </a:lvl1pPr>
          </a:lstStyle>
          <a:p>
            <a:r>
              <a:rPr lang="zh-CN" altLang="en-US" dirty="0" smtClean="0"/>
              <a:t>编辑母版标</a:t>
            </a:r>
            <a:endParaRPr lang="zh-CN" altLang="en-US" dirty="0"/>
          </a:p>
        </p:txBody>
      </p:sp>
      <p:sp>
        <p:nvSpPr>
          <p:cNvPr id="3" name="文本占位符 2"/>
          <p:cNvSpPr>
            <a:spLocks noGrp="1"/>
          </p:cNvSpPr>
          <p:nvPr>
            <p:ph type="body" idx="1" hasCustomPrompt="1"/>
          </p:nvPr>
        </p:nvSpPr>
        <p:spPr>
          <a:xfrm>
            <a:off x="768096" y="1506009"/>
            <a:ext cx="7886700" cy="3090054"/>
          </a:xfrm>
        </p:spPr>
        <p:txBody>
          <a:bodyPr>
            <a:normAutofit/>
          </a:bodyPr>
          <a:lstStyle>
            <a:lvl1pPr marL="0" indent="0">
              <a:lnSpc>
                <a:spcPct val="120000"/>
              </a:lnSpc>
              <a:spcBef>
                <a:spcPts val="1200"/>
              </a:spcBef>
              <a:spcAft>
                <a:spcPts val="0"/>
              </a:spcAft>
              <a:buNone/>
              <a:defRPr sz="2800" b="0">
                <a:solidFill>
                  <a:schemeClr val="bg1"/>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编辑母版文本样式</a:t>
            </a:r>
            <a:endParaRPr lang="zh-CN" altLang="en-US" dirty="0" smtClean="0"/>
          </a:p>
        </p:txBody>
      </p:sp>
      <p:sp>
        <p:nvSpPr>
          <p:cNvPr id="4" name="日期占位符 3"/>
          <p:cNvSpPr>
            <a:spLocks noGrp="1"/>
          </p:cNvSpPr>
          <p:nvPr>
            <p:ph type="dt" sz="half" idx="10"/>
          </p:nvPr>
        </p:nvSpPr>
        <p:spPr/>
        <p:txBody>
          <a:bodyPr/>
          <a:lstStyle>
            <a:lvl1pPr algn="ctr">
              <a:defRPr sz="1600">
                <a:solidFill>
                  <a:schemeClr val="bg1"/>
                </a:solidFill>
                <a:latin typeface="+mn-lt"/>
              </a:defRPr>
            </a:lvl1pPr>
          </a:lstStyle>
          <a:p>
            <a:fld id="{41890DF4-640E-4EFD-BA1C-14B4C094A0E2}" type="datetime1">
              <a:rPr lang="zh-CN" altLang="en-US" smtClean="0"/>
            </a:fld>
            <a:endParaRPr lang="zh-CN" altLang="en-US" dirty="0"/>
          </a:p>
        </p:txBody>
      </p:sp>
      <p:sp>
        <p:nvSpPr>
          <p:cNvPr id="5"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dirty="0" smtClean="0"/>
              <a:t>软件工程</a:t>
            </a:r>
            <a:endParaRPr lang="zh-CN" altLang="en-US" dirty="0"/>
          </a:p>
        </p:txBody>
      </p:sp>
      <p:sp>
        <p:nvSpPr>
          <p:cNvPr id="6" name="灯片编号占位符 5"/>
          <p:cNvSpPr>
            <a:spLocks noGrp="1"/>
          </p:cNvSpPr>
          <p:nvPr>
            <p:ph type="sldNum" sz="quarter" idx="12"/>
          </p:nvPr>
        </p:nvSpPr>
        <p:spPr/>
        <p:txBody>
          <a:bodyPr/>
          <a:lstStyle>
            <a:lvl1pPr algn="ctr">
              <a:defRPr sz="1600">
                <a:solidFill>
                  <a:schemeClr val="bg1"/>
                </a:solidFill>
                <a:latin typeface="+mn-lt"/>
              </a:defRPr>
            </a:lvl1pPr>
          </a:lstStyle>
          <a:p>
            <a:fld id="{233B410F-ED3A-420F-9009-9AC68EA66982}" type="slidenum">
              <a:rPr lang="zh-CN" altLang="en-US" smtClean="0"/>
            </a:fld>
            <a:endParaRPr lang="zh-CN" altLang="en-US"/>
          </a:p>
        </p:txBody>
      </p:sp>
      <p:pic>
        <p:nvPicPr>
          <p:cNvPr id="8" name="图片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0241" y="17062"/>
            <a:ext cx="692368" cy="692368"/>
          </a:xfrm>
          <a:prstGeom prst="rect">
            <a:avLst/>
          </a:prstGeom>
        </p:spPr>
      </p:pic>
      <p:cxnSp>
        <p:nvCxnSpPr>
          <p:cNvPr id="9" name="Straight Connector 6"/>
          <p:cNvCxnSpPr/>
          <p:nvPr userDrawn="1"/>
        </p:nvCxnSpPr>
        <p:spPr>
          <a:xfrm flipV="1">
            <a:off x="606425" y="649706"/>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1.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8097" y="925167"/>
            <a:ext cx="7832833" cy="3806854"/>
          </a:xfrm>
          <a:prstGeom prst="rect">
            <a:avLst/>
          </a:prstGeom>
        </p:spPr>
        <p:txBody>
          <a:bodyPr vert="horz" lIns="45720" tIns="45720" rIns="45720" bIns="45720" rtlCol="0">
            <a:normAutofit/>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4" name="Date Placeholder 3"/>
          <p:cNvSpPr>
            <a:spLocks noGrp="1"/>
          </p:cNvSpPr>
          <p:nvPr>
            <p:ph type="dt" sz="half" idx="2"/>
          </p:nvPr>
        </p:nvSpPr>
        <p:spPr>
          <a:xfrm>
            <a:off x="768096" y="4853028"/>
            <a:ext cx="1615607" cy="205740"/>
          </a:xfrm>
          <a:prstGeom prst="rect">
            <a:avLst/>
          </a:prstGeom>
        </p:spPr>
        <p:txBody>
          <a:bodyPr vert="horz" lIns="91440" tIns="45720" rIns="91440" bIns="45720" rtlCol="0" anchor="ctr"/>
          <a:lstStyle>
            <a:lvl1pPr algn="l">
              <a:defRPr sz="750">
                <a:solidFill>
                  <a:schemeClr val="tx1">
                    <a:lumMod val="90000"/>
                    <a:lumOff val="10000"/>
                  </a:schemeClr>
                </a:solidFill>
                <a:latin typeface="+mj-lt"/>
              </a:defRPr>
            </a:lvl1pPr>
          </a:lstStyle>
          <a:p>
            <a:fld id="{511F9EF4-7349-454F-8B9E-39E631142BC9}" type="datetime1">
              <a:rPr lang="zh-CN" altLang="en-US" smtClean="0"/>
            </a:fld>
            <a:endParaRPr lang="zh-CN" altLang="en-US"/>
          </a:p>
        </p:txBody>
      </p:sp>
      <p:sp>
        <p:nvSpPr>
          <p:cNvPr id="5" name="Footer Placeholder 4"/>
          <p:cNvSpPr>
            <a:spLocks noGrp="1"/>
          </p:cNvSpPr>
          <p:nvPr>
            <p:ph type="ftr" sz="quarter" idx="3"/>
          </p:nvPr>
        </p:nvSpPr>
        <p:spPr>
          <a:xfrm>
            <a:off x="3632199" y="4853028"/>
            <a:ext cx="4426094" cy="205740"/>
          </a:xfrm>
          <a:prstGeom prst="rect">
            <a:avLst/>
          </a:prstGeom>
        </p:spPr>
        <p:txBody>
          <a:bodyPr vert="horz" lIns="91440" tIns="45720" rIns="91440" bIns="45720" rtlCol="0" anchor="ctr"/>
          <a:lstStyle>
            <a:lvl1pPr algn="r">
              <a:defRPr sz="750" cap="all" baseline="0">
                <a:solidFill>
                  <a:schemeClr val="tx1">
                    <a:lumMod val="90000"/>
                    <a:lumOff val="10000"/>
                  </a:schemeClr>
                </a:solidFill>
                <a:latin typeface="+mj-lt"/>
              </a:defRPr>
            </a:lvl1pPr>
          </a:lstStyle>
          <a:p>
            <a:r>
              <a:rPr lang="zh-CN" altLang="en-US" smtClean="0"/>
              <a:t>软件工程</a:t>
            </a:r>
            <a:endParaRPr lang="zh-CN" altLang="en-US"/>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0000"/>
                    <a:lumOff val="10000"/>
                  </a:schemeClr>
                </a:solidFill>
                <a:latin typeface="+mj-lt"/>
              </a:defRPr>
            </a:lvl1pPr>
          </a:lstStyle>
          <a:p>
            <a:fld id="{F528F39D-B5E5-4CA7-906C-979D5A62978D}" type="slidenum">
              <a:rPr lang="zh-CN" altLang="en-US" smtClean="0"/>
            </a:fld>
            <a:endParaRPr lang="zh-CN" altLang="en-US"/>
          </a:p>
        </p:txBody>
      </p:sp>
      <p:cxnSp>
        <p:nvCxnSpPr>
          <p:cNvPr id="7" name="Straight Connector 6"/>
          <p:cNvCxnSpPr/>
          <p:nvPr/>
        </p:nvCxnSpPr>
        <p:spPr>
          <a:xfrm flipV="1">
            <a:off x="571500" y="61974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Rectangle 6"/>
          <p:cNvSpPr/>
          <p:nvPr userDrawn="1"/>
        </p:nvSpPr>
        <p:spPr>
          <a:xfrm>
            <a:off x="0" y="4647686"/>
            <a:ext cx="9144000" cy="49581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6"/>
          <p:cNvSpPr/>
          <p:nvPr userDrawn="1"/>
        </p:nvSpPr>
        <p:spPr>
          <a:xfrm>
            <a:off x="0" y="-23309"/>
            <a:ext cx="9144000" cy="80343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图片 9"/>
          <p:cNvPicPr>
            <a:picLocks noChangeAspect="1"/>
          </p:cNvPicPr>
          <p:nvPr userDrawn="1"/>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5316" y="-9943"/>
            <a:ext cx="692368" cy="692368"/>
          </a:xfrm>
          <a:prstGeom prst="rect">
            <a:avLst/>
          </a:prstGeom>
        </p:spPr>
      </p:pic>
      <p:sp>
        <p:nvSpPr>
          <p:cNvPr id="2" name="Title Placeholder 1"/>
          <p:cNvSpPr>
            <a:spLocks noGrp="1"/>
          </p:cNvSpPr>
          <p:nvPr>
            <p:ph type="title"/>
          </p:nvPr>
        </p:nvSpPr>
        <p:spPr>
          <a:xfrm>
            <a:off x="1094321" y="0"/>
            <a:ext cx="7763929" cy="828913"/>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par>
    </p:tnLst>
  </p:timing>
  <p:hf hdr="0"/>
  <p:txStyles>
    <p:titleStyle>
      <a:lvl1pPr algn="l" defTabSz="685800" rtl="0" eaLnBrk="1" latinLnBrk="0" hangingPunct="1">
        <a:lnSpc>
          <a:spcPct val="80000"/>
        </a:lnSpc>
        <a:spcBef>
          <a:spcPct val="0"/>
        </a:spcBef>
        <a:buNone/>
        <a:defRPr sz="2800" b="1" kern="1200" cap="all" spc="75" baseline="0">
          <a:solidFill>
            <a:schemeClr val="bg1"/>
          </a:solidFill>
          <a:latin typeface="+mj-lt"/>
          <a:ea typeface="+mj-ea"/>
          <a:cs typeface="+mj-cs"/>
        </a:defRPr>
      </a:lvl1pPr>
    </p:titleStyle>
    <p:bodyStyle>
      <a:lvl1pPr marL="68580" indent="-431800" algn="just" defTabSz="685800" rtl="0" eaLnBrk="1" latinLnBrk="0" hangingPunct="1">
        <a:lnSpc>
          <a:spcPct val="110000"/>
        </a:lnSpc>
        <a:spcBef>
          <a:spcPts val="1200"/>
        </a:spcBef>
        <a:spcAft>
          <a:spcPts val="0"/>
        </a:spcAft>
        <a:buClr>
          <a:schemeClr val="accent1"/>
        </a:buClr>
        <a:buSzPct val="80000"/>
        <a:buFont typeface="Arial" panose="020B0604020202020204" pitchFamily="34" charset="0"/>
        <a:buChar char="֍"/>
        <a:defRPr sz="2800" kern="1200">
          <a:solidFill>
            <a:schemeClr val="tx2">
              <a:lumMod val="90000"/>
              <a:lumOff val="10000"/>
            </a:schemeClr>
          </a:solidFill>
          <a:latin typeface="+mj-ea"/>
          <a:ea typeface="+mj-ea"/>
          <a:cs typeface="+mn-cs"/>
        </a:defRPr>
      </a:lvl1pPr>
      <a:lvl2pPr marL="720090" indent="-360045" algn="just" defTabSz="685800" rtl="0" eaLnBrk="1" latinLnBrk="0" hangingPunct="1">
        <a:lnSpc>
          <a:spcPct val="110000"/>
        </a:lnSpc>
        <a:spcBef>
          <a:spcPts val="1200"/>
        </a:spcBef>
        <a:spcAft>
          <a:spcPts val="0"/>
        </a:spcAft>
        <a:buClr>
          <a:schemeClr val="accent2"/>
        </a:buClr>
        <a:buFont typeface="Arial" panose="020B0604020202020204" pitchFamily="34" charset="0"/>
        <a:buChar char="→"/>
        <a:defRPr sz="2400" kern="1200">
          <a:solidFill>
            <a:schemeClr val="tx2">
              <a:lumMod val="90000"/>
              <a:lumOff val="10000"/>
            </a:schemeClr>
          </a:solidFill>
          <a:latin typeface="+mj-ea"/>
          <a:ea typeface="+mj-ea"/>
          <a:cs typeface="+mn-cs"/>
        </a:defRPr>
      </a:lvl2pPr>
      <a:lvl3pPr marL="1080135" indent="-288290" algn="just" defTabSz="685800" rtl="0" eaLnBrk="1" latinLnBrk="0" hangingPunct="1">
        <a:lnSpc>
          <a:spcPct val="110000"/>
        </a:lnSpc>
        <a:spcBef>
          <a:spcPts val="1200"/>
        </a:spcBef>
        <a:spcAft>
          <a:spcPts val="0"/>
        </a:spcAft>
        <a:buClr>
          <a:schemeClr val="accent2"/>
        </a:buClr>
        <a:buFont typeface="Wingdings 3" panose="05040102010807070707" pitchFamily="18" charset="2"/>
        <a:buChar char=""/>
        <a:defRPr sz="2000" kern="1200">
          <a:solidFill>
            <a:schemeClr val="tx2">
              <a:lumMod val="90000"/>
              <a:lumOff val="10000"/>
            </a:schemeClr>
          </a:solidFill>
          <a:latin typeface="+mj-ea"/>
          <a:ea typeface="+mj-ea"/>
          <a:cs typeface="+mn-cs"/>
        </a:defRPr>
      </a:lvl3pPr>
      <a:lvl4pPr marL="445770" indent="-102870" algn="l" defTabSz="685800" rtl="0" eaLnBrk="1" latinLnBrk="0" hangingPunct="1">
        <a:lnSpc>
          <a:spcPct val="90000"/>
        </a:lnSpc>
        <a:spcBef>
          <a:spcPts val="600"/>
        </a:spcBef>
        <a:spcAft>
          <a:spcPts val="300"/>
        </a:spcAft>
        <a:buClr>
          <a:schemeClr val="accent2"/>
        </a:buClr>
        <a:buFont typeface="Wingdings 3" panose="05040102010807070707" pitchFamily="18" charset="2"/>
        <a:buChar char=""/>
        <a:defRPr sz="2000" kern="1200">
          <a:solidFill>
            <a:schemeClr val="tx2">
              <a:lumMod val="90000"/>
              <a:lumOff val="10000"/>
            </a:schemeClr>
          </a:solidFill>
          <a:latin typeface="+mn-lt"/>
          <a:ea typeface="+mn-ea"/>
          <a:cs typeface="+mn-cs"/>
        </a:defRPr>
      </a:lvl4pPr>
      <a:lvl5pPr marL="582930" indent="-102870" algn="l" defTabSz="685800" rtl="0" eaLnBrk="1" latinLnBrk="0" hangingPunct="1">
        <a:lnSpc>
          <a:spcPct val="90000"/>
        </a:lnSpc>
        <a:spcBef>
          <a:spcPts val="600"/>
        </a:spcBef>
        <a:spcAft>
          <a:spcPts val="300"/>
        </a:spcAft>
        <a:buClr>
          <a:schemeClr val="accent2"/>
        </a:buClr>
        <a:buFont typeface="Wingdings 3" panose="05040102010807070707" pitchFamily="18" charset="2"/>
        <a:buChar char=""/>
        <a:defRPr sz="2000" kern="1200">
          <a:solidFill>
            <a:schemeClr val="tx2">
              <a:lumMod val="90000"/>
              <a:lumOff val="10000"/>
            </a:schemeClr>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6pPr>
      <a:lvl7pPr marL="795655"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7pPr>
      <a:lvl8pPr marL="911860"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8pPr>
      <a:lvl9pPr marL="1021715"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58.emf"/><Relationship Id="rId3" Type="http://schemas.openxmlformats.org/officeDocument/2006/relationships/oleObject" Target="../embeddings/oleObject4.bin"/><Relationship Id="rId2" Type="http://schemas.openxmlformats.org/officeDocument/2006/relationships/image" Target="../media/image57.emf"/><Relationship Id="rId1" Type="http://schemas.openxmlformats.org/officeDocument/2006/relationships/oleObject" Target="../embeddings/oleObject3.bin"/></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wmf"/></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w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6.xml"/><Relationship Id="rId2" Type="http://schemas.openxmlformats.org/officeDocument/2006/relationships/image" Target="../media/image8.emf"/><Relationship Id="rId1" Type="http://schemas.openxmlformats.org/officeDocument/2006/relationships/oleObject" Target="../embeddings/oleObject1.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emf"/></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e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63.wmf"/><Relationship Id="rId1" Type="http://schemas.openxmlformats.org/officeDocument/2006/relationships/oleObject" Target="../embeddings/oleObject5.bin"/></Relationships>
</file>

<file path=ppt/slides/_rels/slide115.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64.wmf"/><Relationship Id="rId1" Type="http://schemas.openxmlformats.org/officeDocument/2006/relationships/oleObject" Target="../embeddings/oleObject6.bin"/></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0.xml"/><Relationship Id="rId1" Type="http://schemas.openxmlformats.org/officeDocument/2006/relationships/image" Target="../media/image9.jpe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emf"/></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2.emf"/></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74.emf"/><Relationship Id="rId1" Type="http://schemas.openxmlformats.org/officeDocument/2006/relationships/image" Target="../media/image73.emf"/></Relationships>
</file>

<file path=ppt/slides/_rels/slide1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8.emf"/><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image" Target="../media/image75.emf"/></Relationships>
</file>

<file path=ppt/slides/_rels/slide12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image" Target="../media/image79.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82.jpe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1" Type="http://schemas.openxmlformats.org/officeDocument/2006/relationships/slideLayout" Target="../slideLayouts/slideLayout2.xml"/><Relationship Id="rId10" Type="http://schemas.microsoft.com/office/2007/relationships/diagramDrawing" Target="../diagrams/drawing2.xml"/><Relationship Id="rId1" Type="http://schemas.openxmlformats.org/officeDocument/2006/relationships/diagramData" Target="../diagrams/data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jpe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slideLayout" Target="../slideLayouts/slideLayout2.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92.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2.xml"/><Relationship Id="rId2" Type="http://schemas.openxmlformats.org/officeDocument/2006/relationships/image" Target="../media/image97.jpeg"/><Relationship Id="rId1" Type="http://schemas.openxmlformats.org/officeDocument/2006/relationships/image" Target="../media/image96.jpeg"/></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2.xml"/><Relationship Id="rId2" Type="http://schemas.openxmlformats.org/officeDocument/2006/relationships/image" Target="../media/image99.jpeg"/><Relationship Id="rId1" Type="http://schemas.openxmlformats.org/officeDocument/2006/relationships/image" Target="../media/image98.jpe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image" Target="../media/image9.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59.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29.emf"/><Relationship Id="rId1"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emf"/></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wmf"/></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34.png"/><Relationship Id="rId1"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56.wmf"/><Relationship Id="rId1" Type="http://schemas.openxmlformats.org/officeDocument/2006/relationships/image" Target="../media/image55.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5645" y="987551"/>
            <a:ext cx="8582606" cy="2468645"/>
          </a:xfrm>
        </p:spPr>
        <p:txBody>
          <a:bodyPr>
            <a:normAutofit/>
          </a:bodyPr>
          <a:lstStyle/>
          <a:p>
            <a:pPr>
              <a:lnSpc>
                <a:spcPct val="100000"/>
              </a:lnSpc>
              <a:spcBef>
                <a:spcPts val="3600"/>
              </a:spcBef>
              <a:spcAft>
                <a:spcPts val="3600"/>
              </a:spcAft>
            </a:pPr>
            <a:r>
              <a:rPr lang="zh-CN" altLang="en-US" sz="4800" dirty="0">
                <a:solidFill>
                  <a:srgbClr val="000000"/>
                </a:solidFill>
              </a:rPr>
              <a:t>软件工程</a:t>
            </a:r>
            <a:br>
              <a:rPr lang="en-US" altLang="zh-CN" sz="4800" dirty="0">
                <a:solidFill>
                  <a:srgbClr val="000000"/>
                </a:solidFill>
              </a:rPr>
            </a:br>
            <a:r>
              <a:rPr lang="en-US" altLang="zh-CN" sz="3200" u="sng" cap="none" dirty="0" smtClean="0">
                <a:solidFill>
                  <a:srgbClr val="000000"/>
                </a:solidFill>
                <a:effectLst>
                  <a:outerShdw blurRad="38100" dist="38100" dir="2700000" algn="tl">
                    <a:srgbClr val="000000">
                      <a:alpha val="43137"/>
                    </a:srgbClr>
                  </a:outerShdw>
                </a:effectLst>
                <a:ea typeface="华文中宋" panose="02010600040101010101" pitchFamily="2" charset="-122"/>
              </a:rPr>
              <a:t>Software  Engineering</a:t>
            </a:r>
            <a:endParaRPr lang="zh-CN" altLang="en-US" sz="3200" cap="none" dirty="0">
              <a:solidFill>
                <a:srgbClr val="000000"/>
              </a:solidFill>
            </a:endParaRPr>
          </a:p>
        </p:txBody>
      </p:sp>
      <p:sp>
        <p:nvSpPr>
          <p:cNvPr id="3" name="副标题 2"/>
          <p:cNvSpPr>
            <a:spLocks noGrp="1"/>
          </p:cNvSpPr>
          <p:nvPr>
            <p:ph type="subTitle" idx="1"/>
          </p:nvPr>
        </p:nvSpPr>
        <p:spPr>
          <a:xfrm>
            <a:off x="1958907" y="3620351"/>
            <a:ext cx="6899344" cy="1380882"/>
          </a:xfrm>
        </p:spPr>
        <p:txBody>
          <a:bodyPr>
            <a:normAutofit/>
          </a:bodyPr>
          <a:lstStyle/>
          <a:p>
            <a:r>
              <a:rPr lang="zh-CN" altLang="en-US" sz="1800" dirty="0">
                <a:latin typeface="+mj-ea"/>
                <a:ea typeface="+mj-ea"/>
              </a:rPr>
              <a:t>          </a:t>
            </a:r>
            <a:r>
              <a:rPr lang="zh-CN" altLang="en-US" sz="1800" dirty="0" smtClean="0">
                <a:latin typeface="+mj-ea"/>
                <a:ea typeface="+mj-ea"/>
              </a:rPr>
              <a:t>河南大学软件学院                                          王强</a:t>
            </a:r>
            <a:endParaRPr lang="zh-CN" altLang="en-US" sz="1800"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a:t>
            </a:r>
            <a:r>
              <a:rPr lang="en-US" altLang="zh-CN" dirty="0"/>
              <a:t>OOA</a:t>
            </a:r>
            <a:r>
              <a:rPr lang="zh-CN" altLang="en-US" dirty="0"/>
              <a:t>到</a:t>
            </a:r>
            <a:r>
              <a:rPr lang="en-US" altLang="zh-CN" dirty="0"/>
              <a:t>OOD</a:t>
            </a:r>
            <a:r>
              <a:rPr lang="zh-CN" altLang="en-US" dirty="0"/>
              <a:t>的</a:t>
            </a:r>
            <a:r>
              <a:rPr lang="zh-CN" altLang="en-US" dirty="0" smtClean="0"/>
              <a:t>示意图</a:t>
            </a:r>
            <a:endParaRPr lang="zh-CN" altLang="en-US" dirty="0"/>
          </a:p>
        </p:txBody>
      </p:sp>
      <p:sp>
        <p:nvSpPr>
          <p:cNvPr id="3" name="日期占位符 2"/>
          <p:cNvSpPr>
            <a:spLocks noGrp="1"/>
          </p:cNvSpPr>
          <p:nvPr>
            <p:ph type="dt" sz="half" idx="10"/>
          </p:nvPr>
        </p:nvSpPr>
        <p:spPr/>
        <p:txBody>
          <a:bodyPr/>
          <a:lstStyle/>
          <a:p>
            <a:fld id="{E7BF203F-E07D-47A1-B853-524ACF087D24}"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a:p>
        </p:txBody>
      </p:sp>
      <p:sp>
        <p:nvSpPr>
          <p:cNvPr id="5" name="灯片编号占位符 4"/>
          <p:cNvSpPr>
            <a:spLocks noGrp="1"/>
          </p:cNvSpPr>
          <p:nvPr>
            <p:ph type="sldNum" sz="quarter" idx="12"/>
          </p:nvPr>
        </p:nvSpPr>
        <p:spPr/>
        <p:txBody>
          <a:bodyPr/>
          <a:lstStyle/>
          <a:p>
            <a:fld id="{F528F39D-B5E5-4CA7-906C-979D5A62978D}" type="slidenum">
              <a:rPr lang="zh-CN" altLang="en-US" smtClean="0"/>
            </a:fld>
            <a:endParaRPr lang="zh-CN" altLang="en-US"/>
          </a:p>
        </p:txBody>
      </p:sp>
      <p:grpSp>
        <p:nvGrpSpPr>
          <p:cNvPr id="6" name="Group 13"/>
          <p:cNvGrpSpPr/>
          <p:nvPr/>
        </p:nvGrpSpPr>
        <p:grpSpPr bwMode="auto">
          <a:xfrm>
            <a:off x="830286" y="803329"/>
            <a:ext cx="7863501" cy="3991397"/>
            <a:chOff x="115" y="6923"/>
            <a:chExt cx="8873" cy="2349"/>
          </a:xfrm>
        </p:grpSpPr>
        <p:sp>
          <p:nvSpPr>
            <p:cNvPr id="7" name="Text Box 14"/>
            <p:cNvSpPr txBox="1">
              <a:spLocks noChangeArrowheads="1"/>
            </p:cNvSpPr>
            <p:nvPr/>
          </p:nvSpPr>
          <p:spPr bwMode="auto">
            <a:xfrm>
              <a:off x="956" y="9019"/>
              <a:ext cx="1651" cy="253"/>
            </a:xfrm>
            <a:prstGeom prst="rect">
              <a:avLst/>
            </a:prstGeom>
            <a:noFill/>
            <a:ln w="12700">
              <a:noFill/>
              <a:miter lim="800000"/>
            </a:ln>
            <a:effectLst>
              <a:outerShdw dist="45791" dir="2021404" algn="ctr" rotWithShape="0">
                <a:srgbClr val="FFFFFF"/>
              </a:outerShdw>
            </a:effectLst>
          </p:spPr>
          <p:txBody>
            <a:bodyPr lIns="57607" tIns="0" rIns="57607" bIns="2880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zh-CN" altLang="en-US" sz="1400" b="1" dirty="0">
                  <a:latin typeface="+mj-ea"/>
                  <a:ea typeface="+mj-ea"/>
                </a:rPr>
                <a:t>详细设计</a:t>
              </a:r>
              <a:endParaRPr lang="zh-CN" altLang="en-US" sz="1400" dirty="0">
                <a:latin typeface="+mj-ea"/>
                <a:ea typeface="+mj-ea"/>
              </a:endParaRPr>
            </a:p>
          </p:txBody>
        </p:sp>
        <p:sp>
          <p:nvSpPr>
            <p:cNvPr id="8" name="Line 15"/>
            <p:cNvSpPr>
              <a:spLocks noChangeShapeType="1"/>
            </p:cNvSpPr>
            <p:nvPr/>
          </p:nvSpPr>
          <p:spPr bwMode="auto">
            <a:xfrm>
              <a:off x="521" y="7671"/>
              <a:ext cx="7788"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lstStyle/>
            <a:p>
              <a:pPr algn="ctr"/>
              <a:endParaRPr lang="zh-CN" altLang="en-US">
                <a:latin typeface="+mj-ea"/>
                <a:ea typeface="+mj-ea"/>
              </a:endParaRPr>
            </a:p>
          </p:txBody>
        </p:sp>
        <p:sp>
          <p:nvSpPr>
            <p:cNvPr id="9" name="Oval 16"/>
            <p:cNvSpPr>
              <a:spLocks noChangeArrowheads="1"/>
            </p:cNvSpPr>
            <p:nvPr/>
          </p:nvSpPr>
          <p:spPr bwMode="auto">
            <a:xfrm>
              <a:off x="2173" y="6982"/>
              <a:ext cx="1700" cy="437"/>
            </a:xfrm>
            <a:prstGeom prst="ellipse">
              <a:avLst/>
            </a:prstGeom>
            <a:solidFill>
              <a:srgbClr val="FFCC99">
                <a:alpha val="43137"/>
              </a:srgbClr>
            </a:solidFill>
            <a:ln w="9525">
              <a:solidFill>
                <a:srgbClr val="000000"/>
              </a:solidFill>
              <a:round/>
            </a:ln>
          </p:spPr>
          <p:txBody>
            <a:bodyPr t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sz="1400">
                  <a:solidFill>
                    <a:srgbClr val="000000"/>
                  </a:solidFill>
                  <a:latin typeface="+mj-ea"/>
                  <a:ea typeface="+mj-ea"/>
                </a:rPr>
                <a:t>视图模型</a:t>
              </a:r>
              <a:endParaRPr lang="zh-CN" altLang="en-US" sz="1400">
                <a:latin typeface="+mj-ea"/>
                <a:ea typeface="+mj-ea"/>
              </a:endParaRPr>
            </a:p>
          </p:txBody>
        </p:sp>
        <p:sp>
          <p:nvSpPr>
            <p:cNvPr id="10" name="Oval 17"/>
            <p:cNvSpPr>
              <a:spLocks noChangeArrowheads="1"/>
            </p:cNvSpPr>
            <p:nvPr/>
          </p:nvSpPr>
          <p:spPr bwMode="auto">
            <a:xfrm>
              <a:off x="6493" y="6982"/>
              <a:ext cx="1698" cy="437"/>
            </a:xfrm>
            <a:prstGeom prst="ellipse">
              <a:avLst/>
            </a:prstGeom>
            <a:solidFill>
              <a:srgbClr val="FFCC99">
                <a:alpha val="43137"/>
              </a:srgbClr>
            </a:solidFill>
            <a:ln w="9525" algn="ctr">
              <a:solidFill>
                <a:srgbClr val="000000"/>
              </a:solidFill>
              <a:round/>
            </a:ln>
          </p:spPr>
          <p:txBody>
            <a:bodyPr t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sz="1400">
                  <a:solidFill>
                    <a:srgbClr val="000000"/>
                  </a:solidFill>
                  <a:latin typeface="+mj-ea"/>
                  <a:ea typeface="+mj-ea"/>
                </a:rPr>
                <a:t>实体模型</a:t>
              </a:r>
              <a:endParaRPr lang="zh-CN" altLang="en-US" sz="1400">
                <a:latin typeface="+mj-ea"/>
                <a:ea typeface="+mj-ea"/>
              </a:endParaRPr>
            </a:p>
          </p:txBody>
        </p:sp>
        <p:sp>
          <p:nvSpPr>
            <p:cNvPr id="11" name="Oval 18"/>
            <p:cNvSpPr>
              <a:spLocks noChangeArrowheads="1"/>
            </p:cNvSpPr>
            <p:nvPr/>
          </p:nvSpPr>
          <p:spPr bwMode="auto">
            <a:xfrm>
              <a:off x="4297" y="6982"/>
              <a:ext cx="1770" cy="437"/>
            </a:xfrm>
            <a:prstGeom prst="ellipse">
              <a:avLst/>
            </a:prstGeom>
            <a:solidFill>
              <a:srgbClr val="FFCC99">
                <a:alpha val="43137"/>
              </a:srgbClr>
            </a:solidFill>
            <a:ln w="9525" algn="ctr">
              <a:solidFill>
                <a:srgbClr val="000000"/>
              </a:solidFill>
              <a:round/>
            </a:ln>
          </p:spPr>
          <p:txBody>
            <a:bodyPr t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sz="1400">
                  <a:solidFill>
                    <a:srgbClr val="000000"/>
                  </a:solidFill>
                  <a:latin typeface="+mj-ea"/>
                  <a:ea typeface="+mj-ea"/>
                </a:rPr>
                <a:t>逻辑模型</a:t>
              </a:r>
              <a:endParaRPr lang="zh-CN" altLang="en-US" sz="1400">
                <a:latin typeface="+mj-ea"/>
                <a:ea typeface="+mj-ea"/>
              </a:endParaRPr>
            </a:p>
          </p:txBody>
        </p:sp>
        <p:sp>
          <p:nvSpPr>
            <p:cNvPr id="12" name="Text Box 19"/>
            <p:cNvSpPr txBox="1">
              <a:spLocks noChangeArrowheads="1"/>
            </p:cNvSpPr>
            <p:nvPr/>
          </p:nvSpPr>
          <p:spPr bwMode="auto">
            <a:xfrm>
              <a:off x="115" y="6923"/>
              <a:ext cx="590" cy="759"/>
            </a:xfrm>
            <a:prstGeom prst="rect">
              <a:avLst/>
            </a:prstGeom>
            <a:gradFill rotWithShape="1">
              <a:gsLst>
                <a:gs pos="0">
                  <a:srgbClr val="767676"/>
                </a:gs>
                <a:gs pos="50000">
                  <a:srgbClr val="FFFFFF"/>
                </a:gs>
                <a:gs pos="100000">
                  <a:srgbClr val="76767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t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400" dirty="0">
                  <a:latin typeface="+mj-ea"/>
                  <a:ea typeface="+mj-ea"/>
                </a:rPr>
                <a:t>O</a:t>
              </a:r>
              <a:endParaRPr lang="en-US" altLang="zh-CN" sz="1400" dirty="0">
                <a:latin typeface="+mj-ea"/>
                <a:ea typeface="+mj-ea"/>
              </a:endParaRPr>
            </a:p>
            <a:p>
              <a:pPr algn="ctr" eaLnBrk="1" hangingPunct="1">
                <a:lnSpc>
                  <a:spcPct val="96000"/>
                </a:lnSpc>
              </a:pPr>
              <a:r>
                <a:rPr lang="en-US" altLang="zh-CN" sz="1400" dirty="0">
                  <a:latin typeface="+mj-ea"/>
                  <a:ea typeface="+mj-ea"/>
                </a:rPr>
                <a:t>O</a:t>
              </a:r>
              <a:endParaRPr lang="en-US" altLang="zh-CN" sz="1400" dirty="0">
                <a:latin typeface="+mj-ea"/>
                <a:ea typeface="+mj-ea"/>
              </a:endParaRPr>
            </a:p>
            <a:p>
              <a:pPr algn="ctr" eaLnBrk="1" hangingPunct="1">
                <a:lnSpc>
                  <a:spcPct val="96000"/>
                </a:lnSpc>
              </a:pPr>
              <a:r>
                <a:rPr lang="en-US" altLang="zh-CN" sz="1400" dirty="0">
                  <a:latin typeface="+mj-ea"/>
                  <a:ea typeface="+mj-ea"/>
                </a:rPr>
                <a:t>A</a:t>
              </a:r>
              <a:endParaRPr lang="en-US" altLang="zh-CN" sz="1400" dirty="0">
                <a:latin typeface="+mj-ea"/>
                <a:ea typeface="+mj-ea"/>
              </a:endParaRPr>
            </a:p>
          </p:txBody>
        </p:sp>
        <p:sp>
          <p:nvSpPr>
            <p:cNvPr id="13" name="Oval 20"/>
            <p:cNvSpPr>
              <a:spLocks noChangeArrowheads="1"/>
            </p:cNvSpPr>
            <p:nvPr/>
          </p:nvSpPr>
          <p:spPr bwMode="auto">
            <a:xfrm>
              <a:off x="1520" y="7672"/>
              <a:ext cx="7468" cy="1415"/>
            </a:xfrm>
            <a:prstGeom prst="ellipse">
              <a:avLst/>
            </a:prstGeom>
            <a:solidFill>
              <a:srgbClr val="DBC2DC">
                <a:alpha val="47000"/>
              </a:srgbClr>
            </a:solidFill>
            <a:ln w="12700">
              <a:solidFill>
                <a:srgbClr val="000000"/>
              </a:solidFill>
              <a:round/>
            </a:ln>
            <a:effectLst>
              <a:outerShdw dist="45791" dir="2021404" algn="ctr" rotWithShape="0">
                <a:srgbClr val="FFFFFF"/>
              </a:outerShdw>
            </a:effectLst>
          </p:spPr>
          <p:txBody>
            <a:bodyPr lIns="57607" tIns="28804" rIns="57607" bIns="28804" anchor="ctr"/>
            <a:lstStyle/>
            <a:p>
              <a:pPr algn="ctr">
                <a:defRPr/>
              </a:pPr>
              <a:endParaRPr lang="zh-CN" altLang="en-US" sz="1400">
                <a:solidFill>
                  <a:srgbClr val="000000"/>
                </a:solidFill>
                <a:latin typeface="+mj-ea"/>
                <a:ea typeface="+mj-ea"/>
              </a:endParaRPr>
            </a:p>
            <a:p>
              <a:pPr algn="ctr">
                <a:defRPr/>
              </a:pPr>
              <a:endParaRPr lang="zh-CN" altLang="en-US" sz="1400">
                <a:solidFill>
                  <a:srgbClr val="000000"/>
                </a:solidFill>
                <a:latin typeface="+mj-ea"/>
                <a:ea typeface="+mj-ea"/>
              </a:endParaRPr>
            </a:p>
            <a:p>
              <a:pPr algn="ctr">
                <a:defRPr/>
              </a:pPr>
              <a:endParaRPr lang="zh-CN" altLang="en-US" sz="1400">
                <a:solidFill>
                  <a:srgbClr val="000000"/>
                </a:solidFill>
                <a:latin typeface="+mj-ea"/>
                <a:ea typeface="+mj-ea"/>
              </a:endParaRPr>
            </a:p>
            <a:p>
              <a:pPr algn="ctr">
                <a:defRPr/>
              </a:pPr>
              <a:endParaRPr lang="zh-CN" altLang="en-US" sz="1400">
                <a:latin typeface="+mj-ea"/>
                <a:ea typeface="+mj-ea"/>
              </a:endParaRPr>
            </a:p>
          </p:txBody>
        </p:sp>
        <p:sp>
          <p:nvSpPr>
            <p:cNvPr id="14" name="Text Box 21"/>
            <p:cNvSpPr txBox="1">
              <a:spLocks noChangeArrowheads="1"/>
            </p:cNvSpPr>
            <p:nvPr/>
          </p:nvSpPr>
          <p:spPr bwMode="auto">
            <a:xfrm>
              <a:off x="7769" y="7666"/>
              <a:ext cx="83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607" tIns="28804" rIns="57607" bIns="2880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dirty="0">
                  <a:solidFill>
                    <a:srgbClr val="000000"/>
                  </a:solidFill>
                  <a:latin typeface="+mj-ea"/>
                  <a:ea typeface="+mj-ea"/>
                </a:rPr>
                <a:t>Model</a:t>
              </a:r>
              <a:endParaRPr lang="en-US" altLang="zh-CN" sz="1400" dirty="0">
                <a:latin typeface="+mj-ea"/>
                <a:ea typeface="+mj-ea"/>
              </a:endParaRPr>
            </a:p>
          </p:txBody>
        </p:sp>
        <p:sp>
          <p:nvSpPr>
            <p:cNvPr id="15" name="Oval 22"/>
            <p:cNvSpPr>
              <a:spLocks noChangeArrowheads="1"/>
            </p:cNvSpPr>
            <p:nvPr/>
          </p:nvSpPr>
          <p:spPr bwMode="auto">
            <a:xfrm>
              <a:off x="2102" y="7925"/>
              <a:ext cx="2400" cy="442"/>
            </a:xfrm>
            <a:prstGeom prst="ellipse">
              <a:avLst/>
            </a:prstGeom>
            <a:solidFill>
              <a:srgbClr val="FFFF99">
                <a:alpha val="50000"/>
              </a:srgbClr>
            </a:solidFill>
            <a:ln w="12700" algn="ctr">
              <a:solidFill>
                <a:srgbClr val="000000"/>
              </a:solidFill>
              <a:round/>
            </a:ln>
            <a:effectLst>
              <a:outerShdw dist="45791" dir="2021404" algn="ctr" rotWithShape="0">
                <a:srgbClr val="FFFFFF"/>
              </a:outerShdw>
            </a:effectLst>
          </p:spPr>
          <p:txBody>
            <a:bodyPr lIns="57607" tIns="28804" rIns="57607" bIns="28804" anchor="ctr"/>
            <a:lstStyle/>
            <a:p>
              <a:pPr algn="ctr">
                <a:defRPr/>
              </a:pPr>
              <a:r>
                <a:rPr lang="zh-CN" altLang="en-US" sz="1400" b="1" dirty="0">
                  <a:solidFill>
                    <a:srgbClr val="000000"/>
                  </a:solidFill>
                  <a:latin typeface="+mj-ea"/>
                  <a:ea typeface="+mj-ea"/>
                </a:rPr>
                <a:t>界面交互子系统</a:t>
              </a:r>
              <a:endParaRPr lang="zh-CN" altLang="en-US" sz="1400" dirty="0">
                <a:latin typeface="+mj-ea"/>
                <a:ea typeface="+mj-ea"/>
              </a:endParaRPr>
            </a:p>
          </p:txBody>
        </p:sp>
        <p:sp>
          <p:nvSpPr>
            <p:cNvPr id="16" name="Oval 23"/>
            <p:cNvSpPr>
              <a:spLocks noChangeArrowheads="1"/>
            </p:cNvSpPr>
            <p:nvPr/>
          </p:nvSpPr>
          <p:spPr bwMode="auto">
            <a:xfrm>
              <a:off x="4149" y="7925"/>
              <a:ext cx="2359" cy="442"/>
            </a:xfrm>
            <a:prstGeom prst="ellipse">
              <a:avLst/>
            </a:prstGeom>
            <a:solidFill>
              <a:srgbClr val="FFFF99">
                <a:alpha val="50000"/>
              </a:srgbClr>
            </a:solidFill>
            <a:ln w="12700" algn="ctr">
              <a:solidFill>
                <a:srgbClr val="000000"/>
              </a:solidFill>
              <a:round/>
            </a:ln>
            <a:effectLst>
              <a:outerShdw dist="45791" dir="2021404" algn="ctr" rotWithShape="0">
                <a:srgbClr val="FFFFFF"/>
              </a:outerShdw>
            </a:effectLst>
          </p:spPr>
          <p:txBody>
            <a:bodyPr lIns="57607" tIns="28804" rIns="57607" bIns="28804" anchor="ctr"/>
            <a:lstStyle/>
            <a:p>
              <a:pPr algn="ctr">
                <a:defRPr/>
              </a:pPr>
              <a:r>
                <a:rPr lang="zh-CN" altLang="en-US" sz="1400" b="1">
                  <a:solidFill>
                    <a:srgbClr val="000000"/>
                  </a:solidFill>
                  <a:latin typeface="+mj-ea"/>
                  <a:ea typeface="+mj-ea"/>
                </a:rPr>
                <a:t>问题域子系统</a:t>
              </a:r>
              <a:endParaRPr lang="zh-CN" altLang="en-US" sz="1400">
                <a:latin typeface="+mj-ea"/>
                <a:ea typeface="+mj-ea"/>
              </a:endParaRPr>
            </a:p>
          </p:txBody>
        </p:sp>
        <p:sp>
          <p:nvSpPr>
            <p:cNvPr id="17" name="Oval 24"/>
            <p:cNvSpPr>
              <a:spLocks noChangeArrowheads="1"/>
            </p:cNvSpPr>
            <p:nvPr/>
          </p:nvSpPr>
          <p:spPr bwMode="auto">
            <a:xfrm>
              <a:off x="6201" y="7925"/>
              <a:ext cx="2354" cy="442"/>
            </a:xfrm>
            <a:prstGeom prst="ellipse">
              <a:avLst/>
            </a:prstGeom>
            <a:solidFill>
              <a:srgbClr val="FFFF99">
                <a:alpha val="50000"/>
              </a:srgbClr>
            </a:solidFill>
            <a:ln w="12700" algn="ctr">
              <a:solidFill>
                <a:srgbClr val="000000"/>
              </a:solidFill>
              <a:round/>
            </a:ln>
            <a:effectLst>
              <a:outerShdw dist="45791" dir="2021404" algn="ctr" rotWithShape="0">
                <a:srgbClr val="FFFFFF"/>
              </a:outerShdw>
            </a:effectLst>
          </p:spPr>
          <p:txBody>
            <a:bodyPr lIns="57607" tIns="28804" rIns="57607" bIns="28804" anchor="ctr"/>
            <a:lstStyle/>
            <a:p>
              <a:pPr algn="ctr">
                <a:defRPr/>
              </a:pPr>
              <a:r>
                <a:rPr lang="zh-CN" altLang="en-US" sz="1400" b="1" dirty="0">
                  <a:solidFill>
                    <a:srgbClr val="000000"/>
                  </a:solidFill>
                  <a:latin typeface="+mj-ea"/>
                  <a:ea typeface="+mj-ea"/>
                </a:rPr>
                <a:t>数据管理子系统</a:t>
              </a:r>
              <a:endParaRPr lang="zh-CN" altLang="en-US" sz="1400" dirty="0">
                <a:latin typeface="+mj-ea"/>
                <a:ea typeface="+mj-ea"/>
              </a:endParaRPr>
            </a:p>
          </p:txBody>
        </p:sp>
        <p:sp>
          <p:nvSpPr>
            <p:cNvPr id="18" name="Line 25"/>
            <p:cNvSpPr>
              <a:spLocks noChangeShapeType="1"/>
            </p:cNvSpPr>
            <p:nvPr/>
          </p:nvSpPr>
          <p:spPr bwMode="auto">
            <a:xfrm flipV="1">
              <a:off x="1347" y="8431"/>
              <a:ext cx="7081" cy="1"/>
            </a:xfrm>
            <a:prstGeom prst="line">
              <a:avLst/>
            </a:prstGeom>
            <a:noFill/>
            <a:ln w="12700">
              <a:solidFill>
                <a:srgbClr val="000000"/>
              </a:solidFill>
              <a:prstDash val="dash"/>
              <a:round/>
            </a:ln>
            <a:effectLst>
              <a:outerShdw dist="45791" dir="2021404" algn="ctr" rotWithShape="0">
                <a:srgbClr val="FFFFFF"/>
              </a:outerShdw>
            </a:effectLst>
          </p:spPr>
          <p:txBody>
            <a:bodyPr anchor="ctr"/>
            <a:lstStyle/>
            <a:p>
              <a:pPr algn="ctr">
                <a:defRPr/>
              </a:pPr>
              <a:endParaRPr lang="zh-CN" altLang="en-US" sz="1400">
                <a:latin typeface="+mj-ea"/>
                <a:ea typeface="+mj-ea"/>
              </a:endParaRPr>
            </a:p>
          </p:txBody>
        </p:sp>
        <p:sp>
          <p:nvSpPr>
            <p:cNvPr id="19" name="Line 26"/>
            <p:cNvSpPr>
              <a:spLocks noChangeShapeType="1"/>
            </p:cNvSpPr>
            <p:nvPr/>
          </p:nvSpPr>
          <p:spPr bwMode="auto">
            <a:xfrm>
              <a:off x="1128" y="9027"/>
              <a:ext cx="7518" cy="1"/>
            </a:xfrm>
            <a:prstGeom prst="line">
              <a:avLst/>
            </a:prstGeom>
            <a:noFill/>
            <a:ln w="12700">
              <a:solidFill>
                <a:srgbClr val="000000"/>
              </a:solidFill>
              <a:prstDash val="dash"/>
              <a:round/>
            </a:ln>
            <a:effectLst>
              <a:outerShdw dist="45791" dir="2021404" algn="ctr" rotWithShape="0">
                <a:srgbClr val="FFFFFF"/>
              </a:outerShdw>
            </a:effectLst>
          </p:spPr>
          <p:txBody>
            <a:bodyPr anchor="ctr"/>
            <a:lstStyle/>
            <a:p>
              <a:pPr algn="ctr">
                <a:defRPr/>
              </a:pPr>
              <a:endParaRPr lang="zh-CN" altLang="en-US" sz="1400">
                <a:latin typeface="+mj-ea"/>
                <a:ea typeface="+mj-ea"/>
              </a:endParaRPr>
            </a:p>
          </p:txBody>
        </p:sp>
        <p:sp>
          <p:nvSpPr>
            <p:cNvPr id="20" name="Text Box 27"/>
            <p:cNvSpPr txBox="1">
              <a:spLocks noChangeArrowheads="1"/>
            </p:cNvSpPr>
            <p:nvPr/>
          </p:nvSpPr>
          <p:spPr bwMode="auto">
            <a:xfrm>
              <a:off x="758" y="7925"/>
              <a:ext cx="441" cy="1265"/>
            </a:xfrm>
            <a:prstGeom prst="rect">
              <a:avLst/>
            </a:prstGeom>
            <a:noFill/>
            <a:ln w="12700">
              <a:noFill/>
              <a:miter lim="800000"/>
            </a:ln>
            <a:effectLst>
              <a:outerShdw dist="45791" dir="2021404" algn="ctr" rotWithShape="0">
                <a:srgbClr val="FFFFFF"/>
              </a:outerShdw>
            </a:effectLst>
          </p:spPr>
          <p:txBody>
            <a:bodyPr lIns="57607" tIns="28804" rIns="57607" bIns="2880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zh-CN" altLang="en-US" sz="1400" b="1">
                  <a:latin typeface="+mj-ea"/>
                  <a:ea typeface="+mj-ea"/>
                </a:rPr>
                <a:t>系统结构设计</a:t>
              </a:r>
              <a:endParaRPr lang="zh-CN" altLang="en-US" sz="1400">
                <a:latin typeface="+mj-ea"/>
                <a:ea typeface="+mj-ea"/>
              </a:endParaRPr>
            </a:p>
          </p:txBody>
        </p:sp>
        <p:sp>
          <p:nvSpPr>
            <p:cNvPr id="21" name="Text Box 28"/>
            <p:cNvSpPr txBox="1">
              <a:spLocks noChangeArrowheads="1"/>
            </p:cNvSpPr>
            <p:nvPr/>
          </p:nvSpPr>
          <p:spPr bwMode="auto">
            <a:xfrm>
              <a:off x="844" y="7927"/>
              <a:ext cx="1770" cy="505"/>
            </a:xfrm>
            <a:prstGeom prst="rect">
              <a:avLst/>
            </a:prstGeom>
            <a:noFill/>
            <a:ln w="12700">
              <a:noFill/>
              <a:miter lim="800000"/>
            </a:ln>
            <a:effectLst>
              <a:outerShdw dist="45791" dir="2021404" algn="ctr" rotWithShape="0">
                <a:srgbClr val="FFFFFF"/>
              </a:outerShdw>
            </a:effectLst>
          </p:spPr>
          <p:txBody>
            <a:bodyPr lIns="57607" tIns="0" rIns="57607" bIns="28804" anchor="ctr"/>
            <a:lstStyle/>
            <a:p>
              <a:pPr algn="ctr">
                <a:lnSpc>
                  <a:spcPct val="88000"/>
                </a:lnSpc>
                <a:defRPr/>
              </a:pPr>
              <a:r>
                <a:rPr lang="zh-CN" altLang="en-US" sz="1400" b="1">
                  <a:solidFill>
                    <a:srgbClr val="333399"/>
                  </a:solidFill>
                  <a:latin typeface="+mj-ea"/>
                  <a:ea typeface="+mj-ea"/>
                </a:rPr>
                <a:t>  </a:t>
              </a:r>
              <a:r>
                <a:rPr lang="zh-CN" altLang="en-US" sz="1400" b="1">
                  <a:latin typeface="+mj-ea"/>
                  <a:ea typeface="+mj-ea"/>
                </a:rPr>
                <a:t>领域结构</a:t>
              </a:r>
              <a:endParaRPr lang="zh-CN" altLang="en-US" sz="1400" b="1">
                <a:latin typeface="+mj-ea"/>
                <a:ea typeface="+mj-ea"/>
              </a:endParaRPr>
            </a:p>
            <a:p>
              <a:pPr algn="ctr">
                <a:lnSpc>
                  <a:spcPct val="88000"/>
                </a:lnSpc>
                <a:defRPr/>
              </a:pPr>
              <a:r>
                <a:rPr lang="en-US" altLang="zh-CN" sz="1400" b="1">
                  <a:latin typeface="+mj-ea"/>
                  <a:ea typeface="+mj-ea"/>
                </a:rPr>
                <a:t>(</a:t>
              </a:r>
              <a:r>
                <a:rPr lang="zh-CN" altLang="en-US" sz="1400" b="1">
                  <a:latin typeface="+mj-ea"/>
                  <a:ea typeface="+mj-ea"/>
                </a:rPr>
                <a:t>底层设计</a:t>
              </a:r>
              <a:r>
                <a:rPr lang="en-US" altLang="zh-CN" sz="1400" b="1">
                  <a:latin typeface="+mj-ea"/>
                  <a:ea typeface="+mj-ea"/>
                </a:rPr>
                <a:t>)</a:t>
              </a:r>
              <a:endParaRPr lang="en-US" altLang="zh-CN" sz="1400">
                <a:latin typeface="+mj-ea"/>
                <a:ea typeface="+mj-ea"/>
              </a:endParaRPr>
            </a:p>
          </p:txBody>
        </p:sp>
        <p:sp>
          <p:nvSpPr>
            <p:cNvPr id="22" name="Text Box 29"/>
            <p:cNvSpPr txBox="1">
              <a:spLocks noChangeArrowheads="1"/>
            </p:cNvSpPr>
            <p:nvPr/>
          </p:nvSpPr>
          <p:spPr bwMode="auto">
            <a:xfrm>
              <a:off x="1079" y="8431"/>
              <a:ext cx="1449" cy="759"/>
            </a:xfrm>
            <a:prstGeom prst="rect">
              <a:avLst/>
            </a:prstGeom>
            <a:noFill/>
            <a:ln w="12700">
              <a:noFill/>
              <a:miter lim="800000"/>
            </a:ln>
            <a:effectLst>
              <a:outerShdw dist="45791" dir="2021404" algn="ctr" rotWithShape="0">
                <a:srgbClr val="FFFFFF"/>
              </a:outerShdw>
            </a:effectLst>
          </p:spPr>
          <p:txBody>
            <a:bodyPr lIns="57607" tIns="28804" rIns="57607" bIns="28804" anchor="ctr"/>
            <a:lstStyle/>
            <a:p>
              <a:pPr algn="ctr">
                <a:lnSpc>
                  <a:spcPct val="96000"/>
                </a:lnSpc>
                <a:defRPr/>
              </a:pPr>
              <a:r>
                <a:rPr lang="zh-CN" altLang="en-US" sz="1400" b="1">
                  <a:latin typeface="+mj-ea"/>
                  <a:ea typeface="+mj-ea"/>
                </a:rPr>
                <a:t>体系结构</a:t>
              </a:r>
              <a:endParaRPr lang="zh-CN" altLang="en-US" sz="1400" b="1">
                <a:latin typeface="+mj-ea"/>
                <a:ea typeface="+mj-ea"/>
              </a:endParaRPr>
            </a:p>
            <a:p>
              <a:pPr algn="ctr">
                <a:lnSpc>
                  <a:spcPct val="96000"/>
                </a:lnSpc>
                <a:defRPr/>
              </a:pPr>
              <a:r>
                <a:rPr lang="en-US" altLang="zh-CN" sz="1400" b="1">
                  <a:latin typeface="+mj-ea"/>
                  <a:ea typeface="+mj-ea"/>
                </a:rPr>
                <a:t>(</a:t>
              </a:r>
              <a:r>
                <a:rPr lang="zh-CN" altLang="en-US" sz="1400" b="1">
                  <a:latin typeface="+mj-ea"/>
                  <a:ea typeface="+mj-ea"/>
                </a:rPr>
                <a:t>高层设计</a:t>
              </a:r>
              <a:r>
                <a:rPr lang="en-US" altLang="zh-CN" sz="1400" b="1">
                  <a:latin typeface="+mj-ea"/>
                  <a:ea typeface="+mj-ea"/>
                </a:rPr>
                <a:t>)</a:t>
              </a:r>
              <a:endParaRPr lang="en-US" altLang="zh-CN" sz="1400">
                <a:latin typeface="+mj-ea"/>
                <a:ea typeface="+mj-ea"/>
              </a:endParaRPr>
            </a:p>
          </p:txBody>
        </p:sp>
        <p:sp>
          <p:nvSpPr>
            <p:cNvPr id="23" name="Text Box 30"/>
            <p:cNvSpPr txBox="1">
              <a:spLocks noChangeArrowheads="1"/>
            </p:cNvSpPr>
            <p:nvPr/>
          </p:nvSpPr>
          <p:spPr bwMode="auto">
            <a:xfrm>
              <a:off x="115" y="7811"/>
              <a:ext cx="590" cy="1356"/>
            </a:xfrm>
            <a:prstGeom prst="rect">
              <a:avLst/>
            </a:prstGeom>
            <a:gradFill rotWithShape="1">
              <a:gsLst>
                <a:gs pos="0">
                  <a:srgbClr val="767676"/>
                </a:gs>
                <a:gs pos="50000">
                  <a:srgbClr val="FFFFFF"/>
                </a:gs>
                <a:gs pos="100000">
                  <a:srgbClr val="76767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400" dirty="0">
                  <a:latin typeface="+mj-ea"/>
                  <a:ea typeface="+mj-ea"/>
                </a:rPr>
                <a:t>O</a:t>
              </a:r>
              <a:endParaRPr lang="en-US" altLang="zh-CN" sz="1400" dirty="0">
                <a:latin typeface="+mj-ea"/>
                <a:ea typeface="+mj-ea"/>
              </a:endParaRPr>
            </a:p>
            <a:p>
              <a:pPr algn="ctr" eaLnBrk="1" hangingPunct="1">
                <a:lnSpc>
                  <a:spcPct val="96000"/>
                </a:lnSpc>
              </a:pPr>
              <a:r>
                <a:rPr lang="en-US" altLang="zh-CN" sz="1400" dirty="0">
                  <a:latin typeface="+mj-ea"/>
                  <a:ea typeface="+mj-ea"/>
                </a:rPr>
                <a:t>O</a:t>
              </a:r>
              <a:endParaRPr lang="en-US" altLang="zh-CN" sz="1400" dirty="0">
                <a:latin typeface="+mj-ea"/>
                <a:ea typeface="+mj-ea"/>
              </a:endParaRPr>
            </a:p>
            <a:p>
              <a:pPr algn="ctr" eaLnBrk="1" hangingPunct="1">
                <a:lnSpc>
                  <a:spcPct val="96000"/>
                </a:lnSpc>
              </a:pPr>
              <a:r>
                <a:rPr lang="en-US" altLang="zh-CN" sz="1400" dirty="0">
                  <a:latin typeface="+mj-ea"/>
                  <a:ea typeface="+mj-ea"/>
                </a:rPr>
                <a:t>D</a:t>
              </a:r>
              <a:endParaRPr lang="en-US" altLang="zh-CN" sz="1400" dirty="0">
                <a:latin typeface="+mj-ea"/>
                <a:ea typeface="+mj-ea"/>
              </a:endParaRPr>
            </a:p>
            <a:p>
              <a:pPr algn="ctr" eaLnBrk="1" hangingPunct="1">
                <a:lnSpc>
                  <a:spcPct val="96000"/>
                </a:lnSpc>
              </a:pPr>
              <a:r>
                <a:rPr lang="zh-CN" altLang="en-US" sz="1400" dirty="0">
                  <a:latin typeface="+mj-ea"/>
                  <a:ea typeface="+mj-ea"/>
                </a:rPr>
                <a:t>模</a:t>
              </a:r>
              <a:endParaRPr lang="zh-CN" altLang="en-US" sz="1400" dirty="0">
                <a:latin typeface="+mj-ea"/>
                <a:ea typeface="+mj-ea"/>
              </a:endParaRPr>
            </a:p>
            <a:p>
              <a:pPr algn="ctr" eaLnBrk="1" hangingPunct="1">
                <a:lnSpc>
                  <a:spcPct val="96000"/>
                </a:lnSpc>
              </a:pPr>
              <a:r>
                <a:rPr lang="zh-CN" altLang="en-US" sz="1400" dirty="0">
                  <a:latin typeface="+mj-ea"/>
                  <a:ea typeface="+mj-ea"/>
                </a:rPr>
                <a:t>型</a:t>
              </a:r>
              <a:endParaRPr lang="zh-CN" altLang="en-US" sz="1400" dirty="0">
                <a:latin typeface="+mj-ea"/>
                <a:ea typeface="+mj-ea"/>
              </a:endParaRPr>
            </a:p>
          </p:txBody>
        </p:sp>
        <p:sp>
          <p:nvSpPr>
            <p:cNvPr id="24" name="AutoShape 31"/>
            <p:cNvSpPr>
              <a:spLocks noChangeArrowheads="1"/>
            </p:cNvSpPr>
            <p:nvPr/>
          </p:nvSpPr>
          <p:spPr bwMode="auto">
            <a:xfrm rot="-5191577">
              <a:off x="2867" y="7552"/>
              <a:ext cx="508" cy="237"/>
            </a:xfrm>
            <a:prstGeom prst="wave">
              <a:avLst>
                <a:gd name="adj1" fmla="val 13005"/>
                <a:gd name="adj2" fmla="val 0"/>
              </a:avLst>
            </a:prstGeom>
            <a:solidFill>
              <a:srgbClr val="BBE0E3">
                <a:alpha val="50000"/>
              </a:srgbClr>
            </a:solidFill>
            <a:ln w="12700">
              <a:solidFill>
                <a:srgbClr val="000000"/>
              </a:solidFill>
              <a:round/>
            </a:ln>
            <a:effectLst>
              <a:outerShdw dist="45791" dir="2021404" algn="ctr" rotWithShape="0">
                <a:srgbClr val="FFFFFF"/>
              </a:outerShdw>
            </a:effectLst>
          </p:spPr>
          <p:txBody>
            <a:bodyPr anchor="ctr"/>
            <a:lstStyle/>
            <a:p>
              <a:pPr algn="ctr">
                <a:defRPr/>
              </a:pPr>
              <a:endParaRPr lang="zh-CN" altLang="en-US" sz="1400">
                <a:latin typeface="+mj-ea"/>
                <a:ea typeface="+mj-ea"/>
              </a:endParaRPr>
            </a:p>
          </p:txBody>
        </p:sp>
        <p:sp>
          <p:nvSpPr>
            <p:cNvPr id="25" name="AutoShape 32"/>
            <p:cNvSpPr>
              <a:spLocks noChangeArrowheads="1"/>
            </p:cNvSpPr>
            <p:nvPr/>
          </p:nvSpPr>
          <p:spPr bwMode="auto">
            <a:xfrm rot="-5191577">
              <a:off x="4997" y="7556"/>
              <a:ext cx="505" cy="232"/>
            </a:xfrm>
            <a:prstGeom prst="wave">
              <a:avLst>
                <a:gd name="adj1" fmla="val 13005"/>
                <a:gd name="adj2" fmla="val 0"/>
              </a:avLst>
            </a:prstGeom>
            <a:solidFill>
              <a:srgbClr val="BBE0E3">
                <a:alpha val="50000"/>
              </a:srgbClr>
            </a:solidFill>
            <a:ln w="12700">
              <a:solidFill>
                <a:srgbClr val="000000"/>
              </a:solidFill>
              <a:round/>
            </a:ln>
            <a:effectLst>
              <a:outerShdw dist="45791" dir="2021404" algn="ctr" rotWithShape="0">
                <a:srgbClr val="FFFFFF"/>
              </a:outerShdw>
            </a:effectLst>
          </p:spPr>
          <p:txBody>
            <a:bodyPr anchor="ctr"/>
            <a:lstStyle/>
            <a:p>
              <a:pPr algn="ctr">
                <a:defRPr/>
              </a:pPr>
              <a:endParaRPr lang="zh-CN" altLang="en-US" sz="1400">
                <a:latin typeface="+mj-ea"/>
                <a:ea typeface="+mj-ea"/>
              </a:endParaRPr>
            </a:p>
          </p:txBody>
        </p:sp>
        <p:sp>
          <p:nvSpPr>
            <p:cNvPr id="26" name="AutoShape 33"/>
            <p:cNvSpPr>
              <a:spLocks noChangeArrowheads="1"/>
            </p:cNvSpPr>
            <p:nvPr/>
          </p:nvSpPr>
          <p:spPr bwMode="auto">
            <a:xfrm rot="-5191577">
              <a:off x="7117" y="7557"/>
              <a:ext cx="506" cy="226"/>
            </a:xfrm>
            <a:prstGeom prst="wave">
              <a:avLst>
                <a:gd name="adj1" fmla="val 13005"/>
                <a:gd name="adj2" fmla="val 0"/>
              </a:avLst>
            </a:prstGeom>
            <a:solidFill>
              <a:srgbClr val="BBE0E3">
                <a:alpha val="50000"/>
              </a:srgbClr>
            </a:solidFill>
            <a:ln w="12700">
              <a:solidFill>
                <a:srgbClr val="000000"/>
              </a:solidFill>
              <a:round/>
            </a:ln>
            <a:effectLst>
              <a:outerShdw dist="45791" dir="2021404" algn="ctr" rotWithShape="0">
                <a:srgbClr val="FFFFFF"/>
              </a:outerShdw>
            </a:effectLst>
          </p:spPr>
          <p:txBody>
            <a:bodyPr anchor="ctr"/>
            <a:lstStyle/>
            <a:p>
              <a:pPr algn="ctr">
                <a:defRPr/>
              </a:pPr>
              <a:endParaRPr lang="zh-CN" altLang="en-US" sz="1400">
                <a:latin typeface="+mj-ea"/>
                <a:ea typeface="+mj-ea"/>
              </a:endParaRPr>
            </a:p>
          </p:txBody>
        </p:sp>
        <p:sp>
          <p:nvSpPr>
            <p:cNvPr id="27" name="Text Box 34"/>
            <p:cNvSpPr txBox="1">
              <a:spLocks noChangeArrowheads="1"/>
            </p:cNvSpPr>
            <p:nvPr/>
          </p:nvSpPr>
          <p:spPr bwMode="auto">
            <a:xfrm>
              <a:off x="4305" y="8493"/>
              <a:ext cx="1888" cy="506"/>
            </a:xfrm>
            <a:prstGeom prst="rect">
              <a:avLst/>
            </a:prstGeom>
          </p:spPr>
          <p:style>
            <a:lnRef idx="2">
              <a:schemeClr val="accent1"/>
            </a:lnRef>
            <a:fillRef idx="1">
              <a:schemeClr val="lt1"/>
            </a:fillRef>
            <a:effectRef idx="0">
              <a:schemeClr val="accent1"/>
            </a:effectRef>
            <a:fontRef idx="minor">
              <a:schemeClr val="dk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sz="1400" b="1">
                  <a:latin typeface="+mj-ea"/>
                  <a:ea typeface="+mj-ea"/>
                </a:rPr>
                <a:t>任务管理子系统</a:t>
              </a:r>
              <a:endParaRPr lang="zh-CN" altLang="en-US" sz="1400">
                <a:latin typeface="+mj-ea"/>
                <a:ea typeface="+mj-ea"/>
              </a:endParaRPr>
            </a:p>
          </p:txBody>
        </p:sp>
        <p:sp>
          <p:nvSpPr>
            <p:cNvPr id="28" name="Text Box 35"/>
            <p:cNvSpPr txBox="1">
              <a:spLocks noChangeArrowheads="1"/>
            </p:cNvSpPr>
            <p:nvPr/>
          </p:nvSpPr>
          <p:spPr bwMode="auto">
            <a:xfrm>
              <a:off x="757" y="7166"/>
              <a:ext cx="118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sz="1400" b="1" dirty="0">
                  <a:latin typeface="+mj-ea"/>
                  <a:ea typeface="+mj-ea"/>
                </a:rPr>
                <a:t>概念模型</a:t>
              </a:r>
              <a:endParaRPr lang="zh-CN" altLang="en-US" sz="1400" dirty="0">
                <a:latin typeface="+mj-ea"/>
                <a:ea typeface="+mj-ea"/>
              </a:endParaRPr>
            </a:p>
          </p:txBody>
        </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r>
              <a:rPr lang="en-US" altLang="zh-CN" dirty="0" smtClean="0"/>
              <a:t>DAO</a:t>
            </a:r>
            <a:r>
              <a:rPr lang="zh-CN" altLang="en-US" dirty="0"/>
              <a:t>设计模式</a:t>
            </a:r>
            <a:endParaRPr lang="zh-CN" altLang="en-US" dirty="0"/>
          </a:p>
        </p:txBody>
      </p:sp>
      <p:sp>
        <p:nvSpPr>
          <p:cNvPr id="258051" name="Rectangle 3"/>
          <p:cNvSpPr>
            <a:spLocks noGrp="1" noChangeArrowheads="1"/>
          </p:cNvSpPr>
          <p:nvPr>
            <p:ph idx="1"/>
          </p:nvPr>
        </p:nvSpPr>
        <p:spPr/>
        <p:txBody>
          <a:bodyPr>
            <a:normAutofit/>
          </a:bodyPr>
          <a:lstStyle/>
          <a:p>
            <a:pPr>
              <a:lnSpc>
                <a:spcPct val="120000"/>
              </a:lnSpc>
            </a:pPr>
            <a:r>
              <a:rPr lang="en-US" altLang="zh-CN" sz="2400" dirty="0"/>
              <a:t>DAO</a:t>
            </a:r>
            <a:r>
              <a:rPr lang="zh-CN" altLang="en-US" sz="2400" dirty="0"/>
              <a:t>是</a:t>
            </a:r>
            <a:r>
              <a:rPr lang="en-US" altLang="zh-CN" sz="2400" b="1" dirty="0"/>
              <a:t>Data Access Object</a:t>
            </a:r>
            <a:r>
              <a:rPr lang="zh-CN" altLang="en-US" sz="2400" b="1" dirty="0"/>
              <a:t>的缩写。</a:t>
            </a:r>
            <a:endParaRPr lang="zh-CN" altLang="en-US" sz="2400" b="1" dirty="0"/>
          </a:p>
          <a:p>
            <a:pPr>
              <a:lnSpc>
                <a:spcPct val="120000"/>
              </a:lnSpc>
            </a:pPr>
            <a:r>
              <a:rPr lang="zh-CN" altLang="en-US" sz="2400" dirty="0"/>
              <a:t>数据访问：故名思义就是与数据库打交道。夹在业务逻辑与数据库资源</a:t>
            </a:r>
            <a:r>
              <a:rPr lang="zh-CN" altLang="en-US" sz="2400" dirty="0" smtClean="0"/>
              <a:t>中间。</a:t>
            </a:r>
            <a:endParaRPr lang="en-US" altLang="zh-CN" sz="2400" dirty="0"/>
          </a:p>
        </p:txBody>
      </p:sp>
      <p:sp>
        <p:nvSpPr>
          <p:cNvPr id="5" name="日期占位符 4"/>
          <p:cNvSpPr>
            <a:spLocks noGrp="1"/>
          </p:cNvSpPr>
          <p:nvPr>
            <p:ph type="dt" sz="half" idx="10"/>
          </p:nvPr>
        </p:nvSpPr>
        <p:spPr/>
        <p:txBody>
          <a:bodyPr/>
          <a:lstStyle/>
          <a:p>
            <a:fld id="{02F78621-5ADA-4710-A33C-2D17B2BE43B7}"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dirty="0" smtClean="0"/>
              <a:t>软件工程</a:t>
            </a:r>
            <a:endParaRPr lang="zh-CN" altLang="en-US" dirty="0"/>
          </a:p>
        </p:txBody>
      </p:sp>
      <p:sp>
        <p:nvSpPr>
          <p:cNvPr id="7" name="灯片编号占位符 6"/>
          <p:cNvSpPr>
            <a:spLocks noGrp="1"/>
          </p:cNvSpPr>
          <p:nvPr>
            <p:ph type="sldNum" sz="quarter" idx="12"/>
          </p:nvPr>
        </p:nvSpPr>
        <p:spPr/>
        <p:txBody>
          <a:bodyPr/>
          <a:lstStyle/>
          <a:p>
            <a:fld id="{3324C3CF-540A-4F9D-8D77-8D5AA53250FC}" type="slidenum">
              <a:rPr lang="en-US" altLang="zh-CN"/>
            </a:fld>
            <a:endParaRPr lang="en-US" altLang="zh-CN" dirty="0"/>
          </a:p>
        </p:txBody>
      </p:sp>
      <p:grpSp>
        <p:nvGrpSpPr>
          <p:cNvPr id="8" name="组合 7"/>
          <p:cNvGrpSpPr/>
          <p:nvPr/>
        </p:nvGrpSpPr>
        <p:grpSpPr>
          <a:xfrm>
            <a:off x="1575899" y="2828591"/>
            <a:ext cx="6353728" cy="1370118"/>
            <a:chOff x="911942" y="3849329"/>
            <a:chExt cx="7045328" cy="1444629"/>
          </a:xfrm>
        </p:grpSpPr>
        <p:grpSp>
          <p:nvGrpSpPr>
            <p:cNvPr id="2" name="Group 18"/>
            <p:cNvGrpSpPr/>
            <p:nvPr/>
          </p:nvGrpSpPr>
          <p:grpSpPr bwMode="auto">
            <a:xfrm>
              <a:off x="911942" y="3849332"/>
              <a:ext cx="1935163" cy="1444626"/>
              <a:chOff x="240" y="2592"/>
              <a:chExt cx="1219" cy="910"/>
            </a:xfrm>
          </p:grpSpPr>
          <p:graphicFrame>
            <p:nvGraphicFramePr>
              <p:cNvPr id="258055" name="Object 7"/>
              <p:cNvGraphicFramePr>
                <a:graphicFrameLocks noChangeAspect="1"/>
              </p:cNvGraphicFramePr>
              <p:nvPr/>
            </p:nvGraphicFramePr>
            <p:xfrm>
              <a:off x="432" y="2592"/>
              <a:ext cx="632" cy="577"/>
            </p:xfrm>
            <a:graphic>
              <a:graphicData uri="http://schemas.openxmlformats.org/presentationml/2006/ole">
                <mc:AlternateContent xmlns:mc="http://schemas.openxmlformats.org/markup-compatibility/2006">
                  <mc:Choice xmlns:v="urn:schemas-microsoft-com:vml" Requires="v">
                    <p:oleObj spid="_x0000_s2126" name="Visio" r:id="rId1" imgW="1226820" imgH="1122680" progId="Visio.Drawing.11">
                      <p:embed/>
                    </p:oleObj>
                  </mc:Choice>
                  <mc:Fallback>
                    <p:oleObj name="Visio" r:id="rId1" imgW="1226820" imgH="1122680" progId="Visio.Drawing.11">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2592"/>
                            <a:ext cx="632" cy="57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8059" name="Text Box 11"/>
              <p:cNvSpPr txBox="1">
                <a:spLocks noChangeArrowheads="1"/>
              </p:cNvSpPr>
              <p:nvPr/>
            </p:nvSpPr>
            <p:spPr bwMode="auto">
              <a:xfrm>
                <a:off x="240" y="3264"/>
                <a:ext cx="1219" cy="238"/>
              </a:xfrm>
              <a:prstGeom prst="rect">
                <a:avLst/>
              </a:prstGeom>
              <a:noFill/>
              <a:ln w="9525" algn="ctr">
                <a:noFill/>
                <a:miter lim="800000"/>
              </a:ln>
              <a:effectLst/>
            </p:spPr>
            <p:txBody>
              <a:bodyPr wrap="square" lIns="80963" tIns="40481" rIns="80963" bIns="40481">
                <a:spAutoFit/>
              </a:bodyPr>
              <a:lstStyle/>
              <a:p>
                <a:r>
                  <a:rPr lang="zh-CN" altLang="en-US" dirty="0">
                    <a:latin typeface="+mj-ea"/>
                    <a:ea typeface="+mj-ea"/>
                  </a:rPr>
                  <a:t>业务逻辑程序</a:t>
                </a:r>
                <a:endParaRPr lang="zh-CN" altLang="en-US" dirty="0">
                  <a:latin typeface="+mj-ea"/>
                  <a:ea typeface="+mj-ea"/>
                </a:endParaRPr>
              </a:p>
            </p:txBody>
          </p:sp>
        </p:grpSp>
        <p:grpSp>
          <p:nvGrpSpPr>
            <p:cNvPr id="3" name="Group 19"/>
            <p:cNvGrpSpPr/>
            <p:nvPr/>
          </p:nvGrpSpPr>
          <p:grpSpPr bwMode="auto">
            <a:xfrm>
              <a:off x="7007945" y="3925533"/>
              <a:ext cx="949325" cy="1225551"/>
              <a:chOff x="4080" y="2640"/>
              <a:chExt cx="598" cy="772"/>
            </a:xfrm>
          </p:grpSpPr>
          <p:sp>
            <p:nvSpPr>
              <p:cNvPr id="258053" name="AutoShape 5"/>
              <p:cNvSpPr>
                <a:spLocks noChangeArrowheads="1"/>
              </p:cNvSpPr>
              <p:nvPr/>
            </p:nvSpPr>
            <p:spPr bwMode="auto">
              <a:xfrm>
                <a:off x="4080" y="2640"/>
                <a:ext cx="576" cy="384"/>
              </a:xfrm>
              <a:prstGeom prst="flowChartMagneticDisk">
                <a:avLst/>
              </a:prstGeom>
              <a:solidFill>
                <a:srgbClr val="FFFFCC"/>
              </a:solidFill>
              <a:ln w="9525">
                <a:solidFill>
                  <a:srgbClr val="990000"/>
                </a:solidFill>
                <a:round/>
              </a:ln>
              <a:effectLst/>
            </p:spPr>
            <p:txBody>
              <a:bodyPr wrap="none" lIns="80963" tIns="40481" rIns="80963" bIns="40481" anchor="ctr"/>
              <a:lstStyle/>
              <a:p>
                <a:endParaRPr lang="zh-CN" altLang="en-US">
                  <a:latin typeface="+mj-ea"/>
                  <a:ea typeface="+mj-ea"/>
                </a:endParaRPr>
              </a:p>
            </p:txBody>
          </p:sp>
          <p:sp>
            <p:nvSpPr>
              <p:cNvPr id="258060" name="Text Box 12"/>
              <p:cNvSpPr txBox="1">
                <a:spLocks noChangeArrowheads="1"/>
              </p:cNvSpPr>
              <p:nvPr/>
            </p:nvSpPr>
            <p:spPr bwMode="auto">
              <a:xfrm>
                <a:off x="4080" y="3174"/>
                <a:ext cx="598" cy="238"/>
              </a:xfrm>
              <a:prstGeom prst="rect">
                <a:avLst/>
              </a:prstGeom>
              <a:noFill/>
              <a:ln w="9525" algn="ctr">
                <a:noFill/>
                <a:miter lim="800000"/>
              </a:ln>
              <a:effectLst/>
            </p:spPr>
            <p:txBody>
              <a:bodyPr wrap="none" lIns="80963" tIns="40481" rIns="80963" bIns="40481">
                <a:spAutoFit/>
              </a:bodyPr>
              <a:lstStyle/>
              <a:p>
                <a:r>
                  <a:rPr lang="zh-CN" altLang="en-US" dirty="0">
                    <a:latin typeface="+mj-ea"/>
                    <a:ea typeface="+mj-ea"/>
                  </a:rPr>
                  <a:t>数据库</a:t>
                </a:r>
                <a:endParaRPr lang="zh-CN" altLang="en-US" dirty="0">
                  <a:latin typeface="+mj-ea"/>
                  <a:ea typeface="+mj-ea"/>
                </a:endParaRPr>
              </a:p>
            </p:txBody>
          </p:sp>
        </p:grpSp>
        <p:sp>
          <p:nvSpPr>
            <p:cNvPr id="258061" name="Line 13"/>
            <p:cNvSpPr>
              <a:spLocks noChangeShapeType="1"/>
            </p:cNvSpPr>
            <p:nvPr/>
          </p:nvSpPr>
          <p:spPr bwMode="auto">
            <a:xfrm>
              <a:off x="2588342" y="4382729"/>
              <a:ext cx="3962400" cy="0"/>
            </a:xfrm>
            <a:prstGeom prst="line">
              <a:avLst/>
            </a:prstGeom>
            <a:ln>
              <a:prstDash val="sysDash"/>
              <a:tailEnd type="triangle" w="med" len="med"/>
            </a:ln>
          </p:spPr>
          <p:style>
            <a:lnRef idx="2">
              <a:schemeClr val="accent1"/>
            </a:lnRef>
            <a:fillRef idx="0">
              <a:schemeClr val="accent1"/>
            </a:fillRef>
            <a:effectRef idx="1">
              <a:schemeClr val="accent1"/>
            </a:effectRef>
            <a:fontRef idx="minor">
              <a:schemeClr val="tx1"/>
            </a:fontRef>
          </p:style>
          <p:txBody>
            <a:bodyPr wrap="none" lIns="80963" tIns="40481" rIns="80963" bIns="40481" anchor="ctr"/>
            <a:lstStyle/>
            <a:p>
              <a:endParaRPr lang="zh-CN" altLang="en-US">
                <a:latin typeface="+mj-ea"/>
                <a:ea typeface="+mj-ea"/>
              </a:endParaRPr>
            </a:p>
          </p:txBody>
        </p:sp>
        <p:sp>
          <p:nvSpPr>
            <p:cNvPr id="258062" name="Line 14"/>
            <p:cNvSpPr>
              <a:spLocks noChangeShapeType="1"/>
            </p:cNvSpPr>
            <p:nvPr/>
          </p:nvSpPr>
          <p:spPr bwMode="auto">
            <a:xfrm>
              <a:off x="2512142" y="4154129"/>
              <a:ext cx="1066800" cy="0"/>
            </a:xfrm>
            <a:prstGeom prst="line">
              <a:avLst/>
            </a:prstGeom>
            <a:ln>
              <a:prstDash val="sysDash"/>
              <a:tailEnd type="triangle" w="med" len="med"/>
            </a:ln>
          </p:spPr>
          <p:style>
            <a:lnRef idx="2">
              <a:schemeClr val="accent1"/>
            </a:lnRef>
            <a:fillRef idx="0">
              <a:schemeClr val="accent1"/>
            </a:fillRef>
            <a:effectRef idx="1">
              <a:schemeClr val="accent1"/>
            </a:effectRef>
            <a:fontRef idx="minor">
              <a:schemeClr val="tx1"/>
            </a:fontRef>
          </p:style>
          <p:txBody>
            <a:bodyPr wrap="none" lIns="80963" tIns="40481" rIns="80963" bIns="40481" anchor="ctr"/>
            <a:lstStyle/>
            <a:p>
              <a:endParaRPr lang="zh-CN" altLang="en-US">
                <a:latin typeface="+mj-ea"/>
                <a:ea typeface="+mj-ea"/>
              </a:endParaRPr>
            </a:p>
          </p:txBody>
        </p:sp>
        <p:sp>
          <p:nvSpPr>
            <p:cNvPr id="258063" name="Line 15"/>
            <p:cNvSpPr>
              <a:spLocks noChangeShapeType="1"/>
            </p:cNvSpPr>
            <p:nvPr/>
          </p:nvSpPr>
          <p:spPr bwMode="auto">
            <a:xfrm>
              <a:off x="5407742" y="4077929"/>
              <a:ext cx="1219200" cy="0"/>
            </a:xfrm>
            <a:prstGeom prst="line">
              <a:avLst/>
            </a:prstGeom>
            <a:ln>
              <a:prstDash val="sysDash"/>
              <a:tailEnd type="triangle" w="med" len="med"/>
            </a:ln>
          </p:spPr>
          <p:style>
            <a:lnRef idx="2">
              <a:schemeClr val="accent1"/>
            </a:lnRef>
            <a:fillRef idx="0">
              <a:schemeClr val="accent1"/>
            </a:fillRef>
            <a:effectRef idx="1">
              <a:schemeClr val="accent1"/>
            </a:effectRef>
            <a:fontRef idx="minor">
              <a:schemeClr val="tx1"/>
            </a:fontRef>
          </p:style>
          <p:txBody>
            <a:bodyPr wrap="none" lIns="80963" tIns="40481" rIns="80963" bIns="40481" anchor="ctr"/>
            <a:lstStyle/>
            <a:p>
              <a:endParaRPr lang="zh-CN" altLang="en-US">
                <a:latin typeface="+mj-ea"/>
                <a:ea typeface="+mj-ea"/>
              </a:endParaRPr>
            </a:p>
          </p:txBody>
        </p:sp>
        <p:grpSp>
          <p:nvGrpSpPr>
            <p:cNvPr id="4" name="Group 17"/>
            <p:cNvGrpSpPr/>
            <p:nvPr/>
          </p:nvGrpSpPr>
          <p:grpSpPr bwMode="auto">
            <a:xfrm>
              <a:off x="3655142" y="3849329"/>
              <a:ext cx="1600200" cy="966788"/>
              <a:chOff x="1968" y="2592"/>
              <a:chExt cx="1008" cy="609"/>
            </a:xfrm>
          </p:grpSpPr>
          <p:graphicFrame>
            <p:nvGraphicFramePr>
              <p:cNvPr id="258057" name="Object 9"/>
              <p:cNvGraphicFramePr>
                <a:graphicFrameLocks noChangeAspect="1"/>
              </p:cNvGraphicFramePr>
              <p:nvPr/>
            </p:nvGraphicFramePr>
            <p:xfrm>
              <a:off x="1968" y="2592"/>
              <a:ext cx="1008" cy="609"/>
            </p:xfrm>
            <a:graphic>
              <a:graphicData uri="http://schemas.openxmlformats.org/presentationml/2006/ole">
                <mc:AlternateContent xmlns:mc="http://schemas.openxmlformats.org/markup-compatibility/2006">
                  <mc:Choice xmlns:v="urn:schemas-microsoft-com:vml" Requires="v">
                    <p:oleObj spid="_x0000_s2127" name="Visio" r:id="rId3" imgW="821690" imgH="497840" progId="Visio.Drawing.11">
                      <p:embed/>
                    </p:oleObj>
                  </mc:Choice>
                  <mc:Fallback>
                    <p:oleObj name="Visio" r:id="rId3" imgW="821690" imgH="497840" progId="Visio.Drawing.11">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592"/>
                            <a:ext cx="1008" cy="60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8064" name="Text Box 16"/>
              <p:cNvSpPr txBox="1">
                <a:spLocks noChangeArrowheads="1"/>
              </p:cNvSpPr>
              <p:nvPr/>
            </p:nvSpPr>
            <p:spPr bwMode="auto">
              <a:xfrm>
                <a:off x="2400" y="2726"/>
                <a:ext cx="476" cy="238"/>
              </a:xfrm>
              <a:prstGeom prst="rect">
                <a:avLst/>
              </a:prstGeom>
              <a:noFill/>
              <a:ln w="9525" algn="ctr">
                <a:noFill/>
                <a:miter lim="800000"/>
              </a:ln>
              <a:effectLst/>
            </p:spPr>
            <p:txBody>
              <a:bodyPr wrap="none" lIns="80963" tIns="40481" rIns="80963" bIns="40481">
                <a:spAutoFit/>
              </a:bodyPr>
              <a:lstStyle/>
              <a:p>
                <a:r>
                  <a:rPr lang="en-US" altLang="zh-CN">
                    <a:latin typeface="+mj-ea"/>
                    <a:ea typeface="+mj-ea"/>
                  </a:rPr>
                  <a:t>DAO</a:t>
                </a:r>
                <a:endParaRPr lang="en-US" altLang="zh-CN">
                  <a:latin typeface="+mj-ea"/>
                  <a:ea typeface="+mj-ea"/>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80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80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1"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645929" y="1110758"/>
            <a:ext cx="2754367" cy="3394472"/>
          </a:xfrm>
        </p:spPr>
        <p:txBody>
          <a:bodyPr/>
          <a:lstStyle/>
          <a:p>
            <a:pPr marL="0" indent="0">
              <a:spcBef>
                <a:spcPct val="50000"/>
              </a:spcBef>
              <a:buNone/>
            </a:pPr>
            <a:r>
              <a:rPr lang="zh-CN" altLang="en-US" dirty="0">
                <a:latin typeface="华文中宋" panose="02010600040101010101" pitchFamily="2" charset="-122"/>
              </a:rPr>
              <a:t>数据层</a:t>
            </a:r>
            <a:endParaRPr lang="zh-CN" altLang="en-US" dirty="0">
              <a:latin typeface="华文中宋" panose="02010600040101010101" pitchFamily="2" charset="-122"/>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4" name="标题 3"/>
          <p:cNvSpPr>
            <a:spLocks noGrp="1"/>
          </p:cNvSpPr>
          <p:nvPr>
            <p:ph type="title"/>
          </p:nvPr>
        </p:nvSpPr>
        <p:spPr/>
        <p:txBody>
          <a:bodyPr/>
          <a:lstStyle/>
          <a:p>
            <a:r>
              <a:rPr lang="en-US" altLang="zh-CN" dirty="0"/>
              <a:t>DAO</a:t>
            </a:r>
            <a:r>
              <a:rPr lang="zh-CN" altLang="en-US" dirty="0"/>
              <a:t>模式</a:t>
            </a:r>
            <a:endParaRPr lang="zh-CN" altLang="en-US" dirty="0"/>
          </a:p>
        </p:txBody>
      </p:sp>
      <p:grpSp>
        <p:nvGrpSpPr>
          <p:cNvPr id="25" name="组合 24"/>
          <p:cNvGrpSpPr/>
          <p:nvPr/>
        </p:nvGrpSpPr>
        <p:grpSpPr>
          <a:xfrm>
            <a:off x="4158456" y="868634"/>
            <a:ext cx="3969544" cy="3396674"/>
            <a:chOff x="3720307" y="1472249"/>
            <a:chExt cx="5292725" cy="4528898"/>
          </a:xfrm>
        </p:grpSpPr>
        <p:grpSp>
          <p:nvGrpSpPr>
            <p:cNvPr id="5" name="Group 47"/>
            <p:cNvGrpSpPr>
              <a:grpSpLocks noChangeAspect="1"/>
            </p:cNvGrpSpPr>
            <p:nvPr/>
          </p:nvGrpSpPr>
          <p:grpSpPr bwMode="auto">
            <a:xfrm>
              <a:off x="3720307" y="1472249"/>
              <a:ext cx="5292725" cy="4528898"/>
              <a:chOff x="1701" y="2227"/>
              <a:chExt cx="5792" cy="4938"/>
            </a:xfrm>
          </p:grpSpPr>
          <p:sp>
            <p:nvSpPr>
              <p:cNvPr id="6" name="AutoShape 48"/>
              <p:cNvSpPr>
                <a:spLocks noChangeAspect="1" noChangeArrowheads="1"/>
              </p:cNvSpPr>
              <p:nvPr/>
            </p:nvSpPr>
            <p:spPr bwMode="auto">
              <a:xfrm>
                <a:off x="1701" y="2611"/>
                <a:ext cx="5792" cy="4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500" b="1">
                  <a:latin typeface="+mn-ea"/>
                  <a:ea typeface="+mn-ea"/>
                </a:endParaRPr>
              </a:p>
            </p:txBody>
          </p:sp>
          <p:sp>
            <p:nvSpPr>
              <p:cNvPr id="7" name="Rectangle 49"/>
              <p:cNvSpPr>
                <a:spLocks noChangeArrowheads="1"/>
              </p:cNvSpPr>
              <p:nvPr/>
            </p:nvSpPr>
            <p:spPr bwMode="auto">
              <a:xfrm>
                <a:off x="2644" y="5647"/>
                <a:ext cx="4367" cy="1518"/>
              </a:xfrm>
              <a:prstGeom prst="rect">
                <a:avLst/>
              </a:prstGeom>
              <a:solidFill>
                <a:srgbClr val="CCFFFF">
                  <a:alpha val="47000"/>
                </a:srgbClr>
              </a:solidFill>
              <a:ln w="12700">
                <a:solidFill>
                  <a:srgbClr val="FFFF53"/>
                </a:solidFill>
                <a:miter lim="800000"/>
              </a:ln>
              <a:effectLst>
                <a:outerShdw dist="45791" dir="2021404" algn="ctr" rotWithShape="0">
                  <a:srgbClr val="FFFFFF"/>
                </a:outerShdw>
              </a:effectLst>
            </p:spPr>
            <p:txBody>
              <a:bodyPr anchor="ctr"/>
              <a:lstStyle/>
              <a:p>
                <a:pPr algn="ctr">
                  <a:defRPr/>
                </a:pPr>
                <a:endParaRPr lang="en-US" altLang="zh-CN" sz="1500" b="1" dirty="0">
                  <a:latin typeface="+mn-ea"/>
                </a:endParaRPr>
              </a:p>
              <a:p>
                <a:pPr>
                  <a:defRPr/>
                </a:pPr>
                <a:endParaRPr lang="en-US" altLang="zh-CN" sz="1500" b="1" dirty="0">
                  <a:latin typeface="+mn-ea"/>
                </a:endParaRPr>
              </a:p>
              <a:p>
                <a:pPr>
                  <a:defRPr/>
                </a:pPr>
                <a:endParaRPr lang="en-US" altLang="zh-CN" sz="1500" b="1" dirty="0">
                  <a:latin typeface="+mn-ea"/>
                </a:endParaRPr>
              </a:p>
              <a:p>
                <a:pPr algn="ctr">
                  <a:defRPr/>
                </a:pPr>
                <a:endParaRPr lang="en-US" altLang="zh-CN" sz="1500" b="1" dirty="0">
                  <a:latin typeface="+mn-ea"/>
                </a:endParaRPr>
              </a:p>
              <a:p>
                <a:pPr algn="ctr">
                  <a:defRPr/>
                </a:pPr>
                <a:r>
                  <a:rPr lang="en-US" altLang="zh-CN" sz="1500" b="1" dirty="0">
                    <a:latin typeface="+mn-ea"/>
                  </a:rPr>
                  <a:t>RDBMS</a:t>
                </a:r>
                <a:endParaRPr lang="en-US" altLang="zh-CN" sz="1500" b="1" dirty="0">
                  <a:latin typeface="+mn-ea"/>
                </a:endParaRPr>
              </a:p>
              <a:p>
                <a:pPr>
                  <a:defRPr/>
                </a:pPr>
                <a:endParaRPr lang="en-US" altLang="zh-CN" sz="1500" b="1" dirty="0">
                  <a:latin typeface="+mn-ea"/>
                </a:endParaRPr>
              </a:p>
              <a:p>
                <a:pPr>
                  <a:defRPr/>
                </a:pPr>
                <a:endParaRPr lang="en-US" altLang="zh-CN" sz="1500" b="1" dirty="0">
                  <a:latin typeface="+mn-ea"/>
                </a:endParaRPr>
              </a:p>
              <a:p>
                <a:pPr>
                  <a:defRPr/>
                </a:pPr>
                <a:endParaRPr lang="en-US" altLang="zh-CN" sz="1500" b="1" dirty="0">
                  <a:latin typeface="+mn-ea"/>
                </a:endParaRPr>
              </a:p>
              <a:p>
                <a:pPr>
                  <a:defRPr/>
                </a:pPr>
                <a:endParaRPr lang="en-US" altLang="zh-CN" sz="1500" b="1" dirty="0">
                  <a:latin typeface="+mn-ea"/>
                </a:endParaRPr>
              </a:p>
              <a:p>
                <a:pPr>
                  <a:defRPr/>
                </a:pPr>
                <a:endParaRPr lang="en-US" altLang="zh-CN" sz="1500" b="1" dirty="0">
                  <a:latin typeface="+mn-ea"/>
                </a:endParaRPr>
              </a:p>
              <a:p>
                <a:pPr>
                  <a:defRPr/>
                </a:pPr>
                <a:endParaRPr lang="en-US" altLang="zh-CN" sz="1500" b="1" dirty="0">
                  <a:latin typeface="+mn-ea"/>
                </a:endParaRPr>
              </a:p>
              <a:p>
                <a:pPr>
                  <a:defRPr/>
                </a:pPr>
                <a:endParaRPr lang="en-US" altLang="zh-CN" sz="1500" b="1" dirty="0">
                  <a:latin typeface="+mn-ea"/>
                </a:endParaRPr>
              </a:p>
            </p:txBody>
          </p:sp>
          <p:sp>
            <p:nvSpPr>
              <p:cNvPr id="8" name="Text Box 50"/>
              <p:cNvSpPr txBox="1">
                <a:spLocks noChangeArrowheads="1"/>
              </p:cNvSpPr>
              <p:nvPr/>
            </p:nvSpPr>
            <p:spPr bwMode="auto">
              <a:xfrm>
                <a:off x="4191" y="6255"/>
                <a:ext cx="1744" cy="507"/>
              </a:xfrm>
              <a:prstGeom prst="rect">
                <a:avLst/>
              </a:prstGeom>
              <a:noFill/>
              <a:ln w="12700">
                <a:noFill/>
                <a:miter lim="800000"/>
              </a:ln>
              <a:effectLst>
                <a:outerShdw dist="45791" dir="2021404" algn="ctr" rotWithShape="0">
                  <a:srgbClr val="FFFFFF"/>
                </a:outerShdw>
              </a:effectLst>
            </p:spPr>
            <p:txBody>
              <a:bodyPr/>
              <a:lstStyle/>
              <a:p>
                <a:pPr algn="l">
                  <a:defRPr/>
                </a:pPr>
                <a:r>
                  <a:rPr lang="zh-CN" altLang="en-US" sz="1500" b="1" dirty="0">
                    <a:latin typeface="+mn-ea"/>
                  </a:rPr>
                  <a:t>表</a:t>
                </a:r>
                <a:r>
                  <a:rPr lang="en-US" altLang="zh-CN" sz="1500" b="1" dirty="0">
                    <a:latin typeface="+mn-ea"/>
                  </a:rPr>
                  <a:t>student</a:t>
                </a:r>
                <a:endParaRPr lang="en-US" altLang="zh-CN" sz="1500" b="1" dirty="0">
                  <a:latin typeface="+mn-ea"/>
                </a:endParaRPr>
              </a:p>
            </p:txBody>
          </p:sp>
          <p:sp>
            <p:nvSpPr>
              <p:cNvPr id="9" name="Rectangle 51"/>
              <p:cNvSpPr>
                <a:spLocks noChangeArrowheads="1"/>
              </p:cNvSpPr>
              <p:nvPr/>
            </p:nvSpPr>
            <p:spPr bwMode="auto">
              <a:xfrm>
                <a:off x="2702" y="6066"/>
                <a:ext cx="4192" cy="1099"/>
              </a:xfrm>
              <a:prstGeom prst="rect">
                <a:avLst/>
              </a:prstGeom>
              <a:noFill/>
              <a:ln w="12700">
                <a:solidFill>
                  <a:srgbClr val="000000"/>
                </a:solidFill>
                <a:miter lim="800000"/>
              </a:ln>
              <a:effectLst>
                <a:outerShdw dist="45791" dir="2021404" algn="ctr" rotWithShape="0">
                  <a:srgbClr val="FFFFFF"/>
                </a:outerShdw>
              </a:effectLst>
            </p:spPr>
            <p:txBody>
              <a:bodyPr anchor="ctr"/>
              <a:lstStyle/>
              <a:p>
                <a:pPr>
                  <a:defRPr/>
                </a:pPr>
                <a:endParaRPr lang="zh-CN" altLang="en-US" sz="1500">
                  <a:latin typeface="+mn-ea"/>
                </a:endParaRPr>
              </a:p>
            </p:txBody>
          </p:sp>
          <p:sp>
            <p:nvSpPr>
              <p:cNvPr id="10" name="Rectangle 52"/>
              <p:cNvSpPr>
                <a:spLocks noChangeArrowheads="1"/>
              </p:cNvSpPr>
              <p:nvPr/>
            </p:nvSpPr>
            <p:spPr bwMode="auto">
              <a:xfrm>
                <a:off x="2999" y="3224"/>
                <a:ext cx="591" cy="905"/>
              </a:xfrm>
              <a:prstGeom prst="rect">
                <a:avLst/>
              </a:prstGeom>
              <a:solidFill>
                <a:srgbClr val="CCECFF"/>
              </a:solidFill>
              <a:ln w="19050">
                <a:solidFill>
                  <a:srgbClr val="BBE0E3"/>
                </a:solidFill>
                <a:miter lim="800000"/>
              </a:ln>
              <a:effectLst>
                <a:outerShdw dist="45791" dir="2021404" algn="ctr" rotWithShape="0">
                  <a:srgbClr val="FFFFFF"/>
                </a:outerShdw>
              </a:effectLst>
            </p:spPr>
            <p:txBody>
              <a:bodyPr anchor="ctr"/>
              <a:lstStyle/>
              <a:p>
                <a:pPr algn="ctr">
                  <a:lnSpc>
                    <a:spcPct val="80000"/>
                  </a:lnSpc>
                  <a:defRPr/>
                </a:pPr>
                <a:r>
                  <a:rPr lang="zh-CN" altLang="en-US" sz="1500" dirty="0">
                    <a:latin typeface="+mn-ea"/>
                  </a:rPr>
                  <a:t>对</a:t>
                </a:r>
                <a:endParaRPr lang="zh-CN" altLang="en-US" sz="1500" dirty="0">
                  <a:latin typeface="+mn-ea"/>
                </a:endParaRPr>
              </a:p>
              <a:p>
                <a:pPr algn="ctr">
                  <a:lnSpc>
                    <a:spcPct val="80000"/>
                  </a:lnSpc>
                  <a:defRPr/>
                </a:pPr>
                <a:r>
                  <a:rPr lang="zh-CN" altLang="en-US" sz="1500" dirty="0">
                    <a:latin typeface="+mn-ea"/>
                  </a:rPr>
                  <a:t>象</a:t>
                </a:r>
                <a:endParaRPr lang="zh-CN" altLang="en-US" sz="1500" dirty="0">
                  <a:latin typeface="+mn-ea"/>
                </a:endParaRPr>
              </a:p>
              <a:p>
                <a:pPr algn="ctr">
                  <a:lnSpc>
                    <a:spcPct val="80000"/>
                  </a:lnSpc>
                  <a:defRPr/>
                </a:pPr>
                <a:r>
                  <a:rPr lang="en-US" altLang="zh-CN" sz="1500" dirty="0">
                    <a:latin typeface="+mn-ea"/>
                  </a:rPr>
                  <a:t>1</a:t>
                </a:r>
                <a:endParaRPr lang="en-US" altLang="zh-CN" sz="1500" dirty="0">
                  <a:latin typeface="+mn-ea"/>
                </a:endParaRPr>
              </a:p>
            </p:txBody>
          </p:sp>
          <p:sp>
            <p:nvSpPr>
              <p:cNvPr id="11" name="Text Box 53"/>
              <p:cNvSpPr txBox="1">
                <a:spLocks noChangeArrowheads="1"/>
              </p:cNvSpPr>
              <p:nvPr/>
            </p:nvSpPr>
            <p:spPr bwMode="auto">
              <a:xfrm>
                <a:off x="4415" y="3371"/>
                <a:ext cx="1251" cy="505"/>
              </a:xfrm>
              <a:prstGeom prst="rect">
                <a:avLst/>
              </a:prstGeom>
              <a:noFill/>
              <a:ln w="12700">
                <a:noFill/>
                <a:miter lim="800000"/>
              </a:ln>
              <a:effectLst>
                <a:outerShdw dist="45791" dir="2021404" algn="ctr" rotWithShape="0">
                  <a:srgbClr val="FFFFFF"/>
                </a:outerShdw>
              </a:effectLst>
            </p:spPr>
            <p:txBody>
              <a:bodyPr/>
              <a:lstStyle/>
              <a:p>
                <a:pPr>
                  <a:defRPr/>
                </a:pPr>
                <a:r>
                  <a:rPr lang="en-US" altLang="zh-CN" sz="1500" b="1">
                    <a:solidFill>
                      <a:srgbClr val="000000"/>
                    </a:solidFill>
                    <a:latin typeface="+mn-ea"/>
                  </a:rPr>
                  <a:t>……</a:t>
                </a:r>
                <a:endParaRPr lang="en-US" altLang="zh-CN" sz="1500" b="1">
                  <a:latin typeface="+mn-ea"/>
                </a:endParaRPr>
              </a:p>
            </p:txBody>
          </p:sp>
          <p:sp>
            <p:nvSpPr>
              <p:cNvPr id="12" name="Text Box 54"/>
              <p:cNvSpPr txBox="1">
                <a:spLocks noChangeArrowheads="1"/>
              </p:cNvSpPr>
              <p:nvPr/>
            </p:nvSpPr>
            <p:spPr bwMode="auto">
              <a:xfrm>
                <a:off x="3560" y="2227"/>
                <a:ext cx="2149" cy="429"/>
              </a:xfrm>
              <a:prstGeom prst="rect">
                <a:avLst/>
              </a:prstGeom>
              <a:noFill/>
              <a:ln w="12700">
                <a:noFill/>
                <a:miter lim="800000"/>
              </a:ln>
              <a:effectLst>
                <a:outerShdw dist="45791" dir="2021404" algn="ctr" rotWithShape="0">
                  <a:srgbClr val="FFFFFF"/>
                </a:outerShdw>
              </a:effectLst>
            </p:spPr>
            <p:txBody>
              <a:bodyPr/>
              <a:lstStyle/>
              <a:p>
                <a:pPr>
                  <a:lnSpc>
                    <a:spcPct val="96000"/>
                  </a:lnSpc>
                  <a:defRPr/>
                </a:pPr>
                <a:r>
                  <a:rPr lang="zh-CN" altLang="en-US" sz="1500" b="1" dirty="0">
                    <a:solidFill>
                      <a:srgbClr val="000000"/>
                    </a:solidFill>
                    <a:latin typeface="+mn-ea"/>
                  </a:rPr>
                  <a:t>类</a:t>
                </a:r>
                <a:r>
                  <a:rPr lang="en-US" altLang="zh-CN" sz="1500" b="1" dirty="0">
                    <a:solidFill>
                      <a:srgbClr val="000000"/>
                    </a:solidFill>
                    <a:latin typeface="+mn-ea"/>
                  </a:rPr>
                  <a:t>student</a:t>
                </a:r>
                <a:endParaRPr lang="en-US" altLang="zh-CN" sz="1500" b="1" dirty="0">
                  <a:latin typeface="+mn-ea"/>
                </a:endParaRPr>
              </a:p>
            </p:txBody>
          </p:sp>
          <p:sp>
            <p:nvSpPr>
              <p:cNvPr id="13" name="Rectangle 55"/>
              <p:cNvSpPr>
                <a:spLocks noChangeArrowheads="1"/>
              </p:cNvSpPr>
              <p:nvPr/>
            </p:nvSpPr>
            <p:spPr bwMode="auto">
              <a:xfrm>
                <a:off x="3117" y="6152"/>
                <a:ext cx="473" cy="1006"/>
              </a:xfrm>
              <a:prstGeom prst="rect">
                <a:avLst/>
              </a:prstGeom>
              <a:noFill/>
              <a:ln w="12700">
                <a:solidFill>
                  <a:srgbClr val="000000"/>
                </a:solidFill>
                <a:miter lim="800000"/>
              </a:ln>
              <a:effectLst>
                <a:outerShdw dist="45791" dir="2021404" algn="ctr" rotWithShape="0">
                  <a:srgbClr val="FFFFFF"/>
                </a:outerShdw>
              </a:effectLst>
            </p:spPr>
            <p:txBody>
              <a:bodyPr anchor="ctr"/>
              <a:lstStyle/>
              <a:p>
                <a:pPr>
                  <a:lnSpc>
                    <a:spcPct val="96000"/>
                  </a:lnSpc>
                  <a:defRPr/>
                </a:pPr>
                <a:r>
                  <a:rPr lang="zh-CN" altLang="en-US" sz="1500" dirty="0">
                    <a:solidFill>
                      <a:srgbClr val="000000"/>
                    </a:solidFill>
                    <a:latin typeface="+mn-ea"/>
                  </a:rPr>
                  <a:t>元</a:t>
                </a:r>
                <a:endParaRPr lang="zh-CN" altLang="en-US" sz="1500" dirty="0">
                  <a:solidFill>
                    <a:srgbClr val="000000"/>
                  </a:solidFill>
                  <a:latin typeface="+mn-ea"/>
                </a:endParaRPr>
              </a:p>
              <a:p>
                <a:pPr>
                  <a:lnSpc>
                    <a:spcPct val="96000"/>
                  </a:lnSpc>
                  <a:defRPr/>
                </a:pPr>
                <a:r>
                  <a:rPr lang="zh-CN" altLang="en-US" sz="1500" dirty="0">
                    <a:solidFill>
                      <a:srgbClr val="000000"/>
                    </a:solidFill>
                    <a:latin typeface="+mn-ea"/>
                  </a:rPr>
                  <a:t>组</a:t>
                </a:r>
                <a:endParaRPr lang="zh-CN" altLang="en-US" sz="1500" dirty="0">
                  <a:solidFill>
                    <a:srgbClr val="000000"/>
                  </a:solidFill>
                  <a:latin typeface="+mn-ea"/>
                </a:endParaRPr>
              </a:p>
              <a:p>
                <a:pPr>
                  <a:lnSpc>
                    <a:spcPct val="96000"/>
                  </a:lnSpc>
                  <a:defRPr/>
                </a:pPr>
                <a:r>
                  <a:rPr lang="en-US" altLang="zh-CN" sz="1500" dirty="0">
                    <a:solidFill>
                      <a:srgbClr val="000000"/>
                    </a:solidFill>
                    <a:latin typeface="+mn-ea"/>
                  </a:rPr>
                  <a:t>1</a:t>
                </a:r>
                <a:endParaRPr lang="en-US" altLang="zh-CN" sz="1500" dirty="0">
                  <a:latin typeface="+mn-ea"/>
                </a:endParaRPr>
              </a:p>
            </p:txBody>
          </p:sp>
          <p:sp>
            <p:nvSpPr>
              <p:cNvPr id="14" name="Rectangle 56"/>
              <p:cNvSpPr>
                <a:spLocks noChangeArrowheads="1"/>
              </p:cNvSpPr>
              <p:nvPr/>
            </p:nvSpPr>
            <p:spPr bwMode="auto">
              <a:xfrm>
                <a:off x="3589" y="6152"/>
                <a:ext cx="471" cy="1006"/>
              </a:xfrm>
              <a:prstGeom prst="rect">
                <a:avLst/>
              </a:prstGeom>
              <a:noFill/>
              <a:ln w="12700">
                <a:solidFill>
                  <a:srgbClr val="000000"/>
                </a:solidFill>
                <a:miter lim="800000"/>
              </a:ln>
              <a:effectLst>
                <a:outerShdw dist="45791" dir="2021404" algn="ctr" rotWithShape="0">
                  <a:srgbClr val="FFFFFF"/>
                </a:outerShdw>
              </a:effectLst>
            </p:spPr>
            <p:txBody>
              <a:bodyPr anchor="ctr"/>
              <a:lstStyle/>
              <a:p>
                <a:pPr>
                  <a:lnSpc>
                    <a:spcPct val="96000"/>
                  </a:lnSpc>
                  <a:defRPr/>
                </a:pPr>
                <a:r>
                  <a:rPr lang="zh-CN" altLang="en-US" sz="1500">
                    <a:solidFill>
                      <a:srgbClr val="000000"/>
                    </a:solidFill>
                    <a:latin typeface="+mn-ea"/>
                  </a:rPr>
                  <a:t>元</a:t>
                </a:r>
                <a:endParaRPr lang="zh-CN" altLang="en-US" sz="1500">
                  <a:solidFill>
                    <a:srgbClr val="000000"/>
                  </a:solidFill>
                  <a:latin typeface="+mn-ea"/>
                </a:endParaRPr>
              </a:p>
              <a:p>
                <a:pPr>
                  <a:lnSpc>
                    <a:spcPct val="96000"/>
                  </a:lnSpc>
                  <a:defRPr/>
                </a:pPr>
                <a:r>
                  <a:rPr lang="zh-CN" altLang="en-US" sz="1500">
                    <a:solidFill>
                      <a:srgbClr val="000000"/>
                    </a:solidFill>
                    <a:latin typeface="+mn-ea"/>
                  </a:rPr>
                  <a:t>组</a:t>
                </a:r>
                <a:endParaRPr lang="zh-CN" altLang="en-US" sz="1500">
                  <a:solidFill>
                    <a:srgbClr val="000000"/>
                  </a:solidFill>
                  <a:latin typeface="+mn-ea"/>
                </a:endParaRPr>
              </a:p>
              <a:p>
                <a:pPr>
                  <a:lnSpc>
                    <a:spcPct val="96000"/>
                  </a:lnSpc>
                  <a:defRPr/>
                </a:pPr>
                <a:r>
                  <a:rPr lang="en-US" altLang="zh-CN" sz="1500">
                    <a:solidFill>
                      <a:srgbClr val="000000"/>
                    </a:solidFill>
                    <a:latin typeface="+mn-ea"/>
                  </a:rPr>
                  <a:t>2</a:t>
                </a:r>
                <a:endParaRPr lang="en-US" altLang="zh-CN" sz="1500">
                  <a:latin typeface="+mn-ea"/>
                </a:endParaRPr>
              </a:p>
            </p:txBody>
          </p:sp>
          <p:sp>
            <p:nvSpPr>
              <p:cNvPr id="15" name="Rectangle 57"/>
              <p:cNvSpPr>
                <a:spLocks noChangeArrowheads="1"/>
              </p:cNvSpPr>
              <p:nvPr/>
            </p:nvSpPr>
            <p:spPr bwMode="auto">
              <a:xfrm>
                <a:off x="5830" y="6152"/>
                <a:ext cx="473" cy="1013"/>
              </a:xfrm>
              <a:prstGeom prst="rect">
                <a:avLst/>
              </a:prstGeom>
              <a:noFill/>
              <a:ln w="12700">
                <a:solidFill>
                  <a:srgbClr val="000000"/>
                </a:solidFill>
                <a:miter lim="800000"/>
              </a:ln>
              <a:effectLst>
                <a:outerShdw dist="45791" dir="2021404" algn="ctr" rotWithShape="0">
                  <a:srgbClr val="FFFFFF"/>
                </a:outerShdw>
              </a:effectLst>
            </p:spPr>
            <p:txBody>
              <a:bodyPr anchor="ctr"/>
              <a:lstStyle/>
              <a:p>
                <a:pPr>
                  <a:lnSpc>
                    <a:spcPct val="96000"/>
                  </a:lnSpc>
                  <a:defRPr/>
                </a:pPr>
                <a:r>
                  <a:rPr lang="zh-CN" altLang="en-US" sz="1500">
                    <a:solidFill>
                      <a:srgbClr val="000000"/>
                    </a:solidFill>
                    <a:latin typeface="+mn-ea"/>
                  </a:rPr>
                  <a:t>元</a:t>
                </a:r>
                <a:endParaRPr lang="zh-CN" altLang="en-US" sz="1500">
                  <a:solidFill>
                    <a:srgbClr val="000000"/>
                  </a:solidFill>
                  <a:latin typeface="+mn-ea"/>
                </a:endParaRPr>
              </a:p>
              <a:p>
                <a:pPr>
                  <a:lnSpc>
                    <a:spcPct val="96000"/>
                  </a:lnSpc>
                  <a:defRPr/>
                </a:pPr>
                <a:r>
                  <a:rPr lang="zh-CN" altLang="en-US" sz="1500">
                    <a:solidFill>
                      <a:srgbClr val="000000"/>
                    </a:solidFill>
                    <a:latin typeface="+mn-ea"/>
                  </a:rPr>
                  <a:t>组</a:t>
                </a:r>
                <a:endParaRPr lang="zh-CN" altLang="en-US" sz="1500">
                  <a:solidFill>
                    <a:srgbClr val="000000"/>
                  </a:solidFill>
                  <a:latin typeface="+mn-ea"/>
                </a:endParaRPr>
              </a:p>
              <a:p>
                <a:pPr>
                  <a:lnSpc>
                    <a:spcPct val="96000"/>
                  </a:lnSpc>
                  <a:defRPr/>
                </a:pPr>
                <a:r>
                  <a:rPr lang="en-US" altLang="zh-CN" sz="1500">
                    <a:solidFill>
                      <a:srgbClr val="000000"/>
                    </a:solidFill>
                    <a:latin typeface="+mn-ea"/>
                  </a:rPr>
                  <a:t>n</a:t>
                </a:r>
                <a:endParaRPr lang="en-US" altLang="zh-CN" sz="1500">
                  <a:latin typeface="+mn-ea"/>
                </a:endParaRPr>
              </a:p>
            </p:txBody>
          </p:sp>
          <p:sp>
            <p:nvSpPr>
              <p:cNvPr id="16" name="Rectangle 58"/>
              <p:cNvSpPr>
                <a:spLocks noChangeArrowheads="1"/>
              </p:cNvSpPr>
              <p:nvPr/>
            </p:nvSpPr>
            <p:spPr bwMode="auto">
              <a:xfrm>
                <a:off x="4060" y="3265"/>
                <a:ext cx="591" cy="864"/>
              </a:xfrm>
              <a:prstGeom prst="rect">
                <a:avLst/>
              </a:prstGeom>
              <a:solidFill>
                <a:srgbClr val="CCECFF"/>
              </a:solidFill>
              <a:ln w="19050">
                <a:solidFill>
                  <a:srgbClr val="BBE0E3"/>
                </a:solidFill>
                <a:miter lim="800000"/>
              </a:ln>
              <a:effectLst>
                <a:outerShdw dist="45791" dir="2021404" algn="ctr" rotWithShape="0">
                  <a:srgbClr val="FFFFFF"/>
                </a:outerShdw>
              </a:effectLst>
            </p:spPr>
            <p:txBody>
              <a:bodyPr anchor="ctr"/>
              <a:lstStyle/>
              <a:p>
                <a:pPr algn="ctr">
                  <a:lnSpc>
                    <a:spcPct val="80000"/>
                  </a:lnSpc>
                  <a:defRPr/>
                </a:pPr>
                <a:r>
                  <a:rPr lang="zh-CN" altLang="en-US" sz="1500" dirty="0">
                    <a:latin typeface="+mn-ea"/>
                  </a:rPr>
                  <a:t>对</a:t>
                </a:r>
                <a:endParaRPr lang="zh-CN" altLang="en-US" sz="1500" dirty="0">
                  <a:latin typeface="+mn-ea"/>
                </a:endParaRPr>
              </a:p>
              <a:p>
                <a:pPr algn="ctr">
                  <a:lnSpc>
                    <a:spcPct val="80000"/>
                  </a:lnSpc>
                  <a:defRPr/>
                </a:pPr>
                <a:r>
                  <a:rPr lang="zh-CN" altLang="en-US" sz="1500" dirty="0">
                    <a:latin typeface="+mn-ea"/>
                  </a:rPr>
                  <a:t>象</a:t>
                </a:r>
                <a:endParaRPr lang="zh-CN" altLang="en-US" sz="1500" dirty="0">
                  <a:latin typeface="+mn-ea"/>
                </a:endParaRPr>
              </a:p>
              <a:p>
                <a:pPr algn="ctr">
                  <a:lnSpc>
                    <a:spcPct val="80000"/>
                  </a:lnSpc>
                  <a:defRPr/>
                </a:pPr>
                <a:r>
                  <a:rPr lang="en-US" altLang="zh-CN" sz="1500" dirty="0">
                    <a:latin typeface="+mn-ea"/>
                  </a:rPr>
                  <a:t>2</a:t>
                </a:r>
                <a:endParaRPr lang="en-US" altLang="zh-CN" sz="1500" dirty="0">
                  <a:latin typeface="+mn-ea"/>
                </a:endParaRPr>
              </a:p>
            </p:txBody>
          </p:sp>
          <p:sp>
            <p:nvSpPr>
              <p:cNvPr id="17" name="Rectangle 59"/>
              <p:cNvSpPr>
                <a:spLocks noChangeArrowheads="1"/>
              </p:cNvSpPr>
              <p:nvPr/>
            </p:nvSpPr>
            <p:spPr bwMode="auto">
              <a:xfrm>
                <a:off x="5594" y="3265"/>
                <a:ext cx="591" cy="864"/>
              </a:xfrm>
              <a:prstGeom prst="rect">
                <a:avLst/>
              </a:prstGeom>
              <a:solidFill>
                <a:srgbClr val="CCECFF"/>
              </a:solidFill>
              <a:ln w="19050">
                <a:solidFill>
                  <a:srgbClr val="BBE0E3"/>
                </a:solidFill>
                <a:miter lim="800000"/>
              </a:ln>
              <a:effectLst>
                <a:outerShdw dist="45791" dir="2021404" algn="ctr" rotWithShape="0">
                  <a:srgbClr val="FFFFFF"/>
                </a:outerShdw>
              </a:effectLst>
            </p:spPr>
            <p:txBody>
              <a:bodyPr anchor="ctr"/>
              <a:lstStyle/>
              <a:p>
                <a:pPr algn="ctr">
                  <a:lnSpc>
                    <a:spcPct val="80000"/>
                  </a:lnSpc>
                  <a:defRPr/>
                </a:pPr>
                <a:r>
                  <a:rPr lang="zh-CN" altLang="en-US" sz="1500">
                    <a:latin typeface="+mn-ea"/>
                  </a:rPr>
                  <a:t>对</a:t>
                </a:r>
                <a:endParaRPr lang="zh-CN" altLang="en-US" sz="1500">
                  <a:latin typeface="+mn-ea"/>
                </a:endParaRPr>
              </a:p>
              <a:p>
                <a:pPr algn="ctr">
                  <a:lnSpc>
                    <a:spcPct val="80000"/>
                  </a:lnSpc>
                  <a:defRPr/>
                </a:pPr>
                <a:r>
                  <a:rPr lang="zh-CN" altLang="en-US" sz="1500">
                    <a:latin typeface="+mn-ea"/>
                  </a:rPr>
                  <a:t>象</a:t>
                </a:r>
                <a:endParaRPr lang="zh-CN" altLang="en-US" sz="1500">
                  <a:latin typeface="+mn-ea"/>
                </a:endParaRPr>
              </a:p>
              <a:p>
                <a:pPr algn="ctr">
                  <a:lnSpc>
                    <a:spcPct val="80000"/>
                  </a:lnSpc>
                  <a:defRPr/>
                </a:pPr>
                <a:r>
                  <a:rPr lang="en-US" altLang="zh-CN" sz="1500">
                    <a:latin typeface="+mn-ea"/>
                  </a:rPr>
                  <a:t>n</a:t>
                </a:r>
                <a:endParaRPr lang="en-US" altLang="zh-CN" sz="1500">
                  <a:latin typeface="+mn-ea"/>
                </a:endParaRPr>
              </a:p>
            </p:txBody>
          </p:sp>
          <p:sp>
            <p:nvSpPr>
              <p:cNvPr id="18" name="AutoShape 60"/>
              <p:cNvSpPr>
                <a:spLocks noChangeArrowheads="1"/>
              </p:cNvSpPr>
              <p:nvPr/>
            </p:nvSpPr>
            <p:spPr bwMode="auto">
              <a:xfrm>
                <a:off x="4114" y="2674"/>
                <a:ext cx="601" cy="483"/>
              </a:xfrm>
              <a:prstGeom prst="downArrow">
                <a:avLst>
                  <a:gd name="adj1" fmla="val 50000"/>
                  <a:gd name="adj2" fmla="val 25000"/>
                </a:avLst>
              </a:prstGeom>
              <a:solidFill>
                <a:srgbClr val="BBE0E3">
                  <a:alpha val="50000"/>
                </a:srgbClr>
              </a:solidFill>
              <a:ln w="12700">
                <a:solidFill>
                  <a:srgbClr val="000000"/>
                </a:solidFill>
                <a:miter lim="800000"/>
              </a:ln>
              <a:effectLst>
                <a:outerShdw dist="45791" dir="2021404" algn="ctr" rotWithShape="0">
                  <a:srgbClr val="FFFFFF"/>
                </a:outerShdw>
              </a:effectLst>
            </p:spPr>
            <p:txBody>
              <a:bodyPr anchor="ctr"/>
              <a:lstStyle/>
              <a:p>
                <a:pPr>
                  <a:defRPr/>
                </a:pPr>
                <a:endParaRPr lang="zh-CN" altLang="en-US" sz="1500" b="1">
                  <a:latin typeface="+mn-ea"/>
                </a:endParaRPr>
              </a:p>
            </p:txBody>
          </p:sp>
          <p:sp>
            <p:nvSpPr>
              <p:cNvPr id="19" name="Rectangle 61"/>
              <p:cNvSpPr>
                <a:spLocks noChangeArrowheads="1"/>
              </p:cNvSpPr>
              <p:nvPr/>
            </p:nvSpPr>
            <p:spPr bwMode="auto">
              <a:xfrm>
                <a:off x="4709" y="2769"/>
                <a:ext cx="1180" cy="507"/>
              </a:xfrm>
              <a:prstGeom prst="rect">
                <a:avLst/>
              </a:prstGeom>
              <a:noFill/>
              <a:ln w="12700">
                <a:noFill/>
                <a:miter lim="800000"/>
              </a:ln>
              <a:effectLst>
                <a:outerShdw dist="45791" dir="2021404" algn="ctr" rotWithShape="0">
                  <a:srgbClr val="FFFFFF"/>
                </a:outerShdw>
              </a:effectLst>
            </p:spPr>
            <p:txBody>
              <a:bodyPr/>
              <a:lstStyle/>
              <a:p>
                <a:pPr>
                  <a:lnSpc>
                    <a:spcPct val="96000"/>
                  </a:lnSpc>
                  <a:defRPr/>
                </a:pPr>
                <a:r>
                  <a:rPr lang="zh-CN" altLang="en-US" sz="1500" b="1" dirty="0">
                    <a:latin typeface="+mn-ea"/>
                  </a:rPr>
                  <a:t>实例化</a:t>
                </a:r>
                <a:endParaRPr lang="zh-CN" altLang="en-US" sz="1500" b="1" dirty="0">
                  <a:latin typeface="+mn-ea"/>
                </a:endParaRPr>
              </a:p>
            </p:txBody>
          </p:sp>
          <p:sp>
            <p:nvSpPr>
              <p:cNvPr id="20" name="Line 62"/>
              <p:cNvSpPr>
                <a:spLocks noChangeShapeType="1"/>
              </p:cNvSpPr>
              <p:nvPr/>
            </p:nvSpPr>
            <p:spPr bwMode="auto">
              <a:xfrm flipV="1">
                <a:off x="3235" y="4129"/>
                <a:ext cx="2" cy="505"/>
              </a:xfrm>
              <a:prstGeom prst="line">
                <a:avLst/>
              </a:prstGeom>
              <a:noFill/>
              <a:ln w="12700">
                <a:solidFill>
                  <a:srgbClr val="000000"/>
                </a:solidFill>
                <a:round/>
                <a:headEnd type="triangle" w="med" len="med"/>
                <a:tailEnd type="triangle" w="med" len="med"/>
              </a:ln>
              <a:effectLst>
                <a:outerShdw dist="45791" dir="2021404" algn="ctr" rotWithShape="0">
                  <a:srgbClr val="FFFFFF"/>
                </a:outerShdw>
              </a:effectLst>
            </p:spPr>
            <p:txBody>
              <a:bodyPr anchor="ctr"/>
              <a:lstStyle/>
              <a:p>
                <a:pPr>
                  <a:defRPr/>
                </a:pPr>
                <a:endParaRPr lang="zh-CN" altLang="en-US" sz="1500" b="1">
                  <a:latin typeface="+mn-ea"/>
                </a:endParaRPr>
              </a:p>
            </p:txBody>
          </p:sp>
          <p:sp>
            <p:nvSpPr>
              <p:cNvPr id="21" name="Line 63"/>
              <p:cNvSpPr>
                <a:spLocks noChangeShapeType="1"/>
              </p:cNvSpPr>
              <p:nvPr/>
            </p:nvSpPr>
            <p:spPr bwMode="auto">
              <a:xfrm flipV="1">
                <a:off x="4296" y="4129"/>
                <a:ext cx="2" cy="505"/>
              </a:xfrm>
              <a:prstGeom prst="line">
                <a:avLst/>
              </a:prstGeom>
              <a:noFill/>
              <a:ln w="12700">
                <a:solidFill>
                  <a:srgbClr val="000000"/>
                </a:solidFill>
                <a:round/>
                <a:headEnd type="triangle" w="med" len="med"/>
                <a:tailEnd type="triangle" w="med" len="med"/>
              </a:ln>
              <a:effectLst>
                <a:outerShdw dist="45791" dir="2021404" algn="ctr" rotWithShape="0">
                  <a:srgbClr val="FFFFFF"/>
                </a:outerShdw>
              </a:effectLst>
            </p:spPr>
            <p:txBody>
              <a:bodyPr anchor="ctr"/>
              <a:lstStyle/>
              <a:p>
                <a:pPr>
                  <a:defRPr/>
                </a:pPr>
                <a:endParaRPr lang="zh-CN" altLang="en-US" sz="1500" b="1">
                  <a:latin typeface="+mn-ea"/>
                </a:endParaRPr>
              </a:p>
            </p:txBody>
          </p:sp>
          <p:sp>
            <p:nvSpPr>
              <p:cNvPr id="22" name="Line 64"/>
              <p:cNvSpPr>
                <a:spLocks noChangeShapeType="1"/>
              </p:cNvSpPr>
              <p:nvPr/>
            </p:nvSpPr>
            <p:spPr bwMode="auto">
              <a:xfrm flipV="1">
                <a:off x="5830" y="4129"/>
                <a:ext cx="2" cy="505"/>
              </a:xfrm>
              <a:prstGeom prst="line">
                <a:avLst/>
              </a:prstGeom>
              <a:noFill/>
              <a:ln w="12700">
                <a:solidFill>
                  <a:srgbClr val="000000"/>
                </a:solidFill>
                <a:round/>
                <a:headEnd type="triangle" w="med" len="med"/>
                <a:tailEnd type="triangle" w="med" len="med"/>
              </a:ln>
              <a:effectLst>
                <a:outerShdw dist="45791" dir="2021404" algn="ctr" rotWithShape="0">
                  <a:srgbClr val="FFFFFF"/>
                </a:outerShdw>
              </a:effectLst>
            </p:spPr>
            <p:txBody>
              <a:bodyPr anchor="ctr"/>
              <a:lstStyle/>
              <a:p>
                <a:pPr>
                  <a:defRPr/>
                </a:pPr>
                <a:endParaRPr lang="zh-CN" altLang="en-US" sz="1500" b="1">
                  <a:latin typeface="+mn-ea"/>
                </a:endParaRPr>
              </a:p>
            </p:txBody>
          </p:sp>
          <p:sp>
            <p:nvSpPr>
              <p:cNvPr id="23" name="Line 65"/>
              <p:cNvSpPr>
                <a:spLocks noChangeShapeType="1"/>
              </p:cNvSpPr>
              <p:nvPr/>
            </p:nvSpPr>
            <p:spPr bwMode="auto">
              <a:xfrm>
                <a:off x="3208" y="5099"/>
                <a:ext cx="2" cy="505"/>
              </a:xfrm>
              <a:prstGeom prst="line">
                <a:avLst/>
              </a:prstGeom>
              <a:noFill/>
              <a:ln w="12700">
                <a:solidFill>
                  <a:srgbClr val="000000"/>
                </a:solidFill>
                <a:round/>
                <a:headEnd type="triangle" w="med" len="med"/>
                <a:tailEnd type="triangle" w="med" len="med"/>
              </a:ln>
              <a:effectLst>
                <a:outerShdw dist="45791" dir="2021404" algn="ctr" rotWithShape="0">
                  <a:srgbClr val="FFFFFF"/>
                </a:outerShdw>
              </a:effectLst>
            </p:spPr>
            <p:txBody>
              <a:bodyPr anchor="ctr"/>
              <a:lstStyle/>
              <a:p>
                <a:pPr>
                  <a:defRPr/>
                </a:pPr>
                <a:endParaRPr lang="zh-CN" altLang="en-US" sz="1500" b="1">
                  <a:latin typeface="+mn-ea"/>
                </a:endParaRPr>
              </a:p>
            </p:txBody>
          </p:sp>
          <p:sp>
            <p:nvSpPr>
              <p:cNvPr id="24" name="Line 66"/>
              <p:cNvSpPr>
                <a:spLocks noChangeShapeType="1"/>
              </p:cNvSpPr>
              <p:nvPr/>
            </p:nvSpPr>
            <p:spPr bwMode="auto">
              <a:xfrm>
                <a:off x="4269" y="5099"/>
                <a:ext cx="2" cy="505"/>
              </a:xfrm>
              <a:prstGeom prst="line">
                <a:avLst/>
              </a:prstGeom>
              <a:noFill/>
              <a:ln w="12700">
                <a:solidFill>
                  <a:srgbClr val="000000"/>
                </a:solidFill>
                <a:round/>
                <a:headEnd type="triangle" w="med" len="med"/>
                <a:tailEnd type="triangle" w="med" len="med"/>
              </a:ln>
              <a:effectLst>
                <a:outerShdw dist="45791" dir="2021404" algn="ctr" rotWithShape="0">
                  <a:srgbClr val="FFFFFF"/>
                </a:outerShdw>
              </a:effectLst>
            </p:spPr>
            <p:txBody>
              <a:bodyPr anchor="ctr"/>
              <a:lstStyle/>
              <a:p>
                <a:pPr>
                  <a:defRPr/>
                </a:pPr>
                <a:endParaRPr lang="zh-CN" altLang="en-US" sz="1500" b="1">
                  <a:latin typeface="+mn-ea"/>
                </a:endParaRPr>
              </a:p>
            </p:txBody>
          </p:sp>
          <p:sp>
            <p:nvSpPr>
              <p:cNvPr id="26" name="Rectangle 68"/>
              <p:cNvSpPr>
                <a:spLocks noChangeArrowheads="1"/>
              </p:cNvSpPr>
              <p:nvPr/>
            </p:nvSpPr>
            <p:spPr bwMode="auto">
              <a:xfrm>
                <a:off x="1819" y="3116"/>
                <a:ext cx="825" cy="1265"/>
              </a:xfrm>
              <a:prstGeom prst="rect">
                <a:avLst/>
              </a:prstGeom>
              <a:noFill/>
              <a:ln w="12700">
                <a:noFill/>
                <a:miter lim="800000"/>
              </a:ln>
              <a:effectLst>
                <a:outerShdw dist="45791" dir="2021404" algn="ctr" rotWithShape="0">
                  <a:srgbClr val="FFFFFF"/>
                </a:outerShdw>
              </a:effectLst>
            </p:spPr>
            <p:txBody>
              <a:bodyPr vert="eaVert"/>
              <a:lstStyle/>
              <a:p>
                <a:pPr>
                  <a:lnSpc>
                    <a:spcPct val="96000"/>
                  </a:lnSpc>
                  <a:defRPr/>
                </a:pPr>
                <a:r>
                  <a:rPr lang="zh-CN" altLang="en-US" sz="1500" b="1" dirty="0">
                    <a:solidFill>
                      <a:srgbClr val="FF0000"/>
                    </a:solidFill>
                    <a:latin typeface="+mn-ea"/>
                  </a:rPr>
                  <a:t>内存空间</a:t>
                </a:r>
                <a:endParaRPr lang="zh-CN" altLang="en-US" sz="1500" b="1" dirty="0">
                  <a:solidFill>
                    <a:srgbClr val="FF0000"/>
                  </a:solidFill>
                  <a:latin typeface="+mn-ea"/>
                </a:endParaRPr>
              </a:p>
              <a:p>
                <a:pPr>
                  <a:lnSpc>
                    <a:spcPct val="96000"/>
                  </a:lnSpc>
                  <a:defRPr/>
                </a:pPr>
                <a:r>
                  <a:rPr lang="zh-CN" altLang="en-US" sz="1500" b="1" dirty="0">
                    <a:solidFill>
                      <a:srgbClr val="FF0000"/>
                    </a:solidFill>
                    <a:latin typeface="+mn-ea"/>
                  </a:rPr>
                  <a:t>数据对象</a:t>
                </a:r>
                <a:endParaRPr lang="zh-CN" altLang="en-US" sz="1500" b="1" dirty="0">
                  <a:solidFill>
                    <a:srgbClr val="FF0000"/>
                  </a:solidFill>
                  <a:latin typeface="+mn-ea"/>
                </a:endParaRPr>
              </a:p>
            </p:txBody>
          </p:sp>
          <p:sp>
            <p:nvSpPr>
              <p:cNvPr id="27" name="Rectangle 69"/>
              <p:cNvSpPr>
                <a:spLocks noChangeArrowheads="1"/>
              </p:cNvSpPr>
              <p:nvPr/>
            </p:nvSpPr>
            <p:spPr bwMode="auto">
              <a:xfrm>
                <a:off x="4533" y="6660"/>
                <a:ext cx="945" cy="505"/>
              </a:xfrm>
              <a:prstGeom prst="rect">
                <a:avLst/>
              </a:prstGeom>
              <a:noFill/>
              <a:ln w="12700">
                <a:noFill/>
                <a:miter lim="800000"/>
              </a:ln>
              <a:effectLst>
                <a:outerShdw dist="45791" dir="2021404" algn="ctr" rotWithShape="0">
                  <a:srgbClr val="FFFFFF"/>
                </a:outerShdw>
              </a:effectLst>
            </p:spPr>
            <p:txBody>
              <a:bodyPr anchor="ctr"/>
              <a:lstStyle/>
              <a:p>
                <a:pPr>
                  <a:defRPr/>
                </a:pPr>
                <a:r>
                  <a:rPr lang="en-US" altLang="zh-CN" sz="1500" b="1">
                    <a:solidFill>
                      <a:srgbClr val="000000"/>
                    </a:solidFill>
                    <a:latin typeface="+mn-ea"/>
                  </a:rPr>
                  <a:t>……</a:t>
                </a:r>
                <a:endParaRPr lang="en-US" altLang="zh-CN" sz="1500" b="1">
                  <a:latin typeface="+mn-ea"/>
                </a:endParaRPr>
              </a:p>
            </p:txBody>
          </p:sp>
          <p:sp>
            <p:nvSpPr>
              <p:cNvPr id="28" name="Line 70"/>
              <p:cNvSpPr>
                <a:spLocks noChangeShapeType="1"/>
              </p:cNvSpPr>
              <p:nvPr/>
            </p:nvSpPr>
            <p:spPr bwMode="auto">
              <a:xfrm flipV="1">
                <a:off x="2017" y="4382"/>
                <a:ext cx="4995" cy="0"/>
              </a:xfrm>
              <a:prstGeom prst="line">
                <a:avLst/>
              </a:prstGeom>
              <a:noFill/>
              <a:ln w="12700">
                <a:solidFill>
                  <a:srgbClr val="FF3399"/>
                </a:solidFill>
                <a:prstDash val="dash"/>
                <a:round/>
              </a:ln>
              <a:effectLst>
                <a:outerShdw dist="45791" dir="2021404" algn="ctr" rotWithShape="0">
                  <a:srgbClr val="FFFFFF"/>
                </a:outerShdw>
              </a:effectLst>
            </p:spPr>
            <p:txBody>
              <a:bodyPr wrap="none" anchor="ctr"/>
              <a:lstStyle/>
              <a:p>
                <a:pPr>
                  <a:defRPr/>
                </a:pPr>
                <a:endParaRPr lang="zh-CN" altLang="en-US" sz="1500" b="1">
                  <a:latin typeface="+mn-ea"/>
                </a:endParaRPr>
              </a:p>
            </p:txBody>
          </p:sp>
          <p:sp>
            <p:nvSpPr>
              <p:cNvPr id="29" name="Line 71"/>
              <p:cNvSpPr>
                <a:spLocks noChangeShapeType="1"/>
              </p:cNvSpPr>
              <p:nvPr/>
            </p:nvSpPr>
            <p:spPr bwMode="auto">
              <a:xfrm>
                <a:off x="1938" y="5647"/>
                <a:ext cx="5073" cy="2"/>
              </a:xfrm>
              <a:prstGeom prst="line">
                <a:avLst/>
              </a:prstGeom>
              <a:noFill/>
              <a:ln w="12700">
                <a:solidFill>
                  <a:srgbClr val="FF3399"/>
                </a:solidFill>
                <a:prstDash val="dash"/>
                <a:round/>
              </a:ln>
              <a:effectLst>
                <a:outerShdw dist="45791" dir="2021404" algn="ctr" rotWithShape="0">
                  <a:srgbClr val="FFFFFF"/>
                </a:outerShdw>
              </a:effectLst>
            </p:spPr>
            <p:txBody>
              <a:bodyPr wrap="none" anchor="ctr"/>
              <a:lstStyle/>
              <a:p>
                <a:pPr>
                  <a:defRPr/>
                </a:pPr>
                <a:endParaRPr lang="zh-CN" altLang="en-US" sz="1500" b="1">
                  <a:latin typeface="+mn-ea"/>
                </a:endParaRPr>
              </a:p>
            </p:txBody>
          </p:sp>
          <p:sp>
            <p:nvSpPr>
              <p:cNvPr id="30" name="Line 72"/>
              <p:cNvSpPr>
                <a:spLocks noChangeShapeType="1"/>
              </p:cNvSpPr>
              <p:nvPr/>
            </p:nvSpPr>
            <p:spPr bwMode="auto">
              <a:xfrm>
                <a:off x="6040" y="5099"/>
                <a:ext cx="0" cy="505"/>
              </a:xfrm>
              <a:prstGeom prst="line">
                <a:avLst/>
              </a:prstGeom>
              <a:noFill/>
              <a:ln w="12700">
                <a:solidFill>
                  <a:srgbClr val="000000"/>
                </a:solidFill>
                <a:round/>
                <a:headEnd type="triangle" w="med" len="med"/>
                <a:tailEnd type="triangle" w="med" len="med"/>
              </a:ln>
              <a:effectLst>
                <a:outerShdw dist="45791" dir="2021404" algn="ctr" rotWithShape="0">
                  <a:srgbClr val="FFFFFF"/>
                </a:outerShdw>
              </a:effectLst>
            </p:spPr>
            <p:txBody>
              <a:bodyPr anchor="ctr"/>
              <a:lstStyle/>
              <a:p>
                <a:pPr>
                  <a:defRPr/>
                </a:pPr>
                <a:endParaRPr lang="zh-CN" altLang="en-US" sz="1500" b="1">
                  <a:latin typeface="+mn-ea"/>
                </a:endParaRPr>
              </a:p>
            </p:txBody>
          </p:sp>
          <p:sp>
            <p:nvSpPr>
              <p:cNvPr id="31" name="Rectangle 73"/>
              <p:cNvSpPr>
                <a:spLocks noChangeArrowheads="1"/>
              </p:cNvSpPr>
              <p:nvPr/>
            </p:nvSpPr>
            <p:spPr bwMode="auto">
              <a:xfrm>
                <a:off x="2017" y="4545"/>
                <a:ext cx="628" cy="1102"/>
              </a:xfrm>
              <a:prstGeom prst="rect">
                <a:avLst/>
              </a:prstGeom>
              <a:noFill/>
              <a:ln w="12700">
                <a:noFill/>
                <a:miter lim="800000"/>
              </a:ln>
              <a:effectLst>
                <a:outerShdw dist="45791" dir="2021404" algn="ctr" rotWithShape="0">
                  <a:srgbClr val="FFFFFF"/>
                </a:outerShdw>
              </a:effectLst>
            </p:spPr>
            <p:txBody>
              <a:bodyPr/>
              <a:lstStyle/>
              <a:p>
                <a:pPr>
                  <a:lnSpc>
                    <a:spcPct val="96000"/>
                  </a:lnSpc>
                  <a:defRPr/>
                </a:pPr>
                <a:r>
                  <a:rPr lang="zh-CN" altLang="en-US" sz="1500" b="1" dirty="0">
                    <a:solidFill>
                      <a:srgbClr val="FF0000"/>
                    </a:solidFill>
                    <a:latin typeface="+mn-ea"/>
                  </a:rPr>
                  <a:t>持久层</a:t>
                </a:r>
                <a:endParaRPr lang="zh-CN" altLang="en-US" sz="1500" b="1" dirty="0">
                  <a:solidFill>
                    <a:srgbClr val="FF0000"/>
                  </a:solidFill>
                  <a:latin typeface="+mn-ea"/>
                </a:endParaRPr>
              </a:p>
            </p:txBody>
          </p:sp>
          <p:sp>
            <p:nvSpPr>
              <p:cNvPr id="32" name="Text Box 74"/>
              <p:cNvSpPr txBox="1">
                <a:spLocks noChangeArrowheads="1"/>
              </p:cNvSpPr>
              <p:nvPr/>
            </p:nvSpPr>
            <p:spPr bwMode="auto">
              <a:xfrm>
                <a:off x="1807" y="5855"/>
                <a:ext cx="826" cy="12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zh-CN" altLang="en-US" sz="1500" b="1" dirty="0">
                    <a:solidFill>
                      <a:srgbClr val="FF0000"/>
                    </a:solidFill>
                    <a:latin typeface="+mn-ea"/>
                    <a:ea typeface="+mn-ea"/>
                  </a:rPr>
                  <a:t>磁盘空间数据实体</a:t>
                </a:r>
                <a:endParaRPr lang="zh-CN" altLang="en-US" sz="1500" b="1" dirty="0">
                  <a:solidFill>
                    <a:srgbClr val="FF0000"/>
                  </a:solidFill>
                  <a:latin typeface="+mn-ea"/>
                  <a:ea typeface="+mn-ea"/>
                </a:endParaRPr>
              </a:p>
              <a:p>
                <a:pPr eaLnBrk="1" hangingPunct="1"/>
                <a:endParaRPr lang="zh-CN" altLang="en-US" sz="1500" b="1" dirty="0">
                  <a:solidFill>
                    <a:srgbClr val="FF0000"/>
                  </a:solidFill>
                  <a:latin typeface="+mn-ea"/>
                  <a:ea typeface="+mn-ea"/>
                </a:endParaRPr>
              </a:p>
            </p:txBody>
          </p:sp>
        </p:grpSp>
        <p:sp>
          <p:nvSpPr>
            <p:cNvPr id="33" name="矩形 32"/>
            <p:cNvSpPr/>
            <p:nvPr/>
          </p:nvSpPr>
          <p:spPr>
            <a:xfrm>
              <a:off x="4690517" y="3716938"/>
              <a:ext cx="3712844" cy="4851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350" dirty="0">
                  <a:solidFill>
                    <a:schemeClr val="tx1"/>
                  </a:solidFill>
                  <a:latin typeface="+mn-ea"/>
                </a:rPr>
                <a:t>数据对象持久化接口</a:t>
              </a:r>
              <a:endParaRPr lang="en-US" altLang="zh-CN" sz="1350" dirty="0">
                <a:solidFill>
                  <a:schemeClr val="tx1"/>
                </a:solidFill>
                <a:latin typeface="+mn-ea"/>
              </a:endParaRPr>
            </a:p>
          </p:txBody>
        </p:sp>
      </p:grpSp>
      <p:sp>
        <p:nvSpPr>
          <p:cNvPr id="35" name="Text Box 75"/>
          <p:cNvSpPr txBox="1">
            <a:spLocks noChangeArrowheads="1"/>
          </p:cNvSpPr>
          <p:nvPr/>
        </p:nvSpPr>
        <p:spPr bwMode="ltGray">
          <a:xfrm>
            <a:off x="4736488" y="4332515"/>
            <a:ext cx="2645569" cy="276999"/>
          </a:xfrm>
          <a:prstGeom prst="rect">
            <a:avLst/>
          </a:prstGeom>
          <a:noFill/>
          <a:ln>
            <a:noFill/>
          </a:ln>
          <a:effectLst>
            <a:prstShdw prst="shdw17" dist="17961" dir="2700000">
              <a:srgbClr val="7A8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200" b="1" dirty="0">
                <a:latin typeface="华文中宋" panose="02010600040101010101" pitchFamily="2" charset="-122"/>
              </a:rPr>
              <a:t>持久层对数据对象与数据实体的隔离 </a:t>
            </a:r>
            <a:endParaRPr lang="zh-CN" altLang="en-US" sz="1200" b="1" dirty="0">
              <a:latin typeface="华文中宋" panose="02010600040101010101" pitchFamily="2" charset="-122"/>
            </a:endParaRPr>
          </a:p>
        </p:txBody>
      </p:sp>
      <p:grpSp>
        <p:nvGrpSpPr>
          <p:cNvPr id="36" name="Group 114"/>
          <p:cNvGrpSpPr>
            <a:grpSpLocks noChangeAspect="1"/>
          </p:cNvGrpSpPr>
          <p:nvPr/>
        </p:nvGrpSpPr>
        <p:grpSpPr bwMode="auto">
          <a:xfrm>
            <a:off x="908528" y="1865693"/>
            <a:ext cx="2446742" cy="2505317"/>
            <a:chOff x="7110" y="1719"/>
            <a:chExt cx="4113" cy="2327"/>
          </a:xfrm>
        </p:grpSpPr>
        <p:sp>
          <p:nvSpPr>
            <p:cNvPr id="50" name="Rectangle 128"/>
            <p:cNvSpPr>
              <a:spLocks noChangeArrowheads="1"/>
            </p:cNvSpPr>
            <p:nvPr/>
          </p:nvSpPr>
          <p:spPr bwMode="auto">
            <a:xfrm>
              <a:off x="8159" y="2389"/>
              <a:ext cx="819" cy="1649"/>
            </a:xfrm>
            <a:prstGeom prst="rect">
              <a:avLst/>
            </a:prstGeom>
            <a:solidFill>
              <a:srgbClr val="BBE0E3"/>
            </a:solidFill>
            <a:ln w="9525" algn="ctr">
              <a:solidFill>
                <a:srgbClr val="000000"/>
              </a:solidFill>
              <a:miter lim="800000"/>
            </a:ln>
          </p:spPr>
          <p:txBody>
            <a:bodyPr t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dirty="0">
                  <a:solidFill>
                    <a:srgbClr val="000000"/>
                  </a:solidFill>
                  <a:latin typeface="+mn-ea"/>
                  <a:ea typeface="+mn-ea"/>
                </a:rPr>
                <a:t>BM</a:t>
              </a:r>
              <a:endParaRPr lang="en-US" altLang="zh-CN" sz="1500" dirty="0">
                <a:solidFill>
                  <a:srgbClr val="000000"/>
                </a:solidFill>
                <a:latin typeface="+mn-ea"/>
                <a:ea typeface="+mn-ea"/>
              </a:endParaRPr>
            </a:p>
            <a:p>
              <a:pPr algn="ctr" eaLnBrk="1" hangingPunct="1">
                <a:lnSpc>
                  <a:spcPct val="96000"/>
                </a:lnSpc>
              </a:pPr>
              <a:r>
                <a:rPr lang="zh-CN" altLang="en-US" sz="1500" dirty="0">
                  <a:solidFill>
                    <a:srgbClr val="000000"/>
                  </a:solidFill>
                  <a:latin typeface="+mn-ea"/>
                  <a:ea typeface="+mn-ea"/>
                </a:rPr>
                <a:t>领</a:t>
              </a:r>
              <a:endParaRPr lang="zh-CN" altLang="en-US" sz="1500" dirty="0">
                <a:solidFill>
                  <a:srgbClr val="000000"/>
                </a:solidFill>
                <a:latin typeface="+mn-ea"/>
                <a:ea typeface="+mn-ea"/>
              </a:endParaRPr>
            </a:p>
            <a:p>
              <a:pPr algn="ctr" eaLnBrk="1" hangingPunct="1">
                <a:lnSpc>
                  <a:spcPct val="96000"/>
                </a:lnSpc>
              </a:pPr>
              <a:r>
                <a:rPr lang="zh-CN" altLang="en-US" sz="1500" dirty="0">
                  <a:solidFill>
                    <a:srgbClr val="000000"/>
                  </a:solidFill>
                  <a:latin typeface="+mn-ea"/>
                  <a:ea typeface="+mn-ea"/>
                </a:rPr>
                <a:t>域</a:t>
              </a:r>
              <a:endParaRPr lang="zh-CN" altLang="en-US" sz="1500" dirty="0">
                <a:solidFill>
                  <a:srgbClr val="000000"/>
                </a:solidFill>
                <a:latin typeface="+mn-ea"/>
                <a:ea typeface="+mn-ea"/>
              </a:endParaRPr>
            </a:p>
            <a:p>
              <a:pPr algn="ctr" eaLnBrk="1" hangingPunct="1">
                <a:lnSpc>
                  <a:spcPct val="96000"/>
                </a:lnSpc>
              </a:pPr>
              <a:r>
                <a:rPr lang="zh-CN" altLang="en-US" sz="1500" dirty="0">
                  <a:solidFill>
                    <a:srgbClr val="000000"/>
                  </a:solidFill>
                  <a:latin typeface="+mn-ea"/>
                  <a:ea typeface="+mn-ea"/>
                </a:rPr>
                <a:t>模</a:t>
              </a:r>
              <a:endParaRPr lang="zh-CN" altLang="en-US" sz="1500" dirty="0">
                <a:solidFill>
                  <a:srgbClr val="000000"/>
                </a:solidFill>
                <a:latin typeface="+mn-ea"/>
                <a:ea typeface="+mn-ea"/>
              </a:endParaRPr>
            </a:p>
            <a:p>
              <a:pPr algn="ctr" eaLnBrk="1" hangingPunct="1">
                <a:lnSpc>
                  <a:spcPct val="96000"/>
                </a:lnSpc>
              </a:pPr>
              <a:r>
                <a:rPr lang="zh-CN" altLang="en-US" sz="1500" dirty="0">
                  <a:solidFill>
                    <a:srgbClr val="000000"/>
                  </a:solidFill>
                  <a:latin typeface="+mn-ea"/>
                  <a:ea typeface="+mn-ea"/>
                </a:rPr>
                <a:t>型</a:t>
              </a:r>
              <a:endParaRPr lang="zh-CN" altLang="en-US" sz="1500" dirty="0">
                <a:solidFill>
                  <a:srgbClr val="000000"/>
                </a:solidFill>
                <a:latin typeface="+mn-ea"/>
                <a:ea typeface="+mn-ea"/>
              </a:endParaRPr>
            </a:p>
            <a:p>
              <a:pPr algn="ctr" eaLnBrk="1" hangingPunct="1">
                <a:lnSpc>
                  <a:spcPct val="96000"/>
                </a:lnSpc>
              </a:pPr>
              <a:r>
                <a:rPr lang="zh-CN" altLang="en-US" sz="1500" dirty="0">
                  <a:solidFill>
                    <a:srgbClr val="000000"/>
                  </a:solidFill>
                  <a:latin typeface="+mn-ea"/>
                  <a:ea typeface="+mn-ea"/>
                </a:rPr>
                <a:t>层</a:t>
              </a:r>
              <a:endParaRPr lang="zh-CN" altLang="en-US" sz="1500" dirty="0">
                <a:latin typeface="+mn-ea"/>
                <a:ea typeface="+mn-ea"/>
              </a:endParaRPr>
            </a:p>
          </p:txBody>
        </p:sp>
        <p:sp>
          <p:nvSpPr>
            <p:cNvPr id="51" name="Line 129"/>
            <p:cNvSpPr>
              <a:spLocks noChangeShapeType="1"/>
            </p:cNvSpPr>
            <p:nvPr/>
          </p:nvSpPr>
          <p:spPr bwMode="auto">
            <a:xfrm>
              <a:off x="9057" y="2070"/>
              <a:ext cx="1" cy="197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1500">
                <a:latin typeface="+mn-ea"/>
              </a:endParaRPr>
            </a:p>
          </p:txBody>
        </p:sp>
        <p:sp>
          <p:nvSpPr>
            <p:cNvPr id="52" name="Text Box 130"/>
            <p:cNvSpPr txBox="1">
              <a:spLocks noChangeArrowheads="1"/>
            </p:cNvSpPr>
            <p:nvPr/>
          </p:nvSpPr>
          <p:spPr bwMode="auto">
            <a:xfrm>
              <a:off x="7110" y="1728"/>
              <a:ext cx="1899"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sz="1500" b="1" dirty="0">
                  <a:solidFill>
                    <a:srgbClr val="000000"/>
                  </a:solidFill>
                  <a:latin typeface="+mn-ea"/>
                  <a:ea typeface="+mn-ea"/>
                </a:rPr>
                <a:t>业务层</a:t>
              </a:r>
              <a:endParaRPr lang="zh-CN" altLang="en-US" sz="1500" dirty="0">
                <a:latin typeface="+mn-ea"/>
                <a:ea typeface="+mn-ea"/>
              </a:endParaRPr>
            </a:p>
          </p:txBody>
        </p:sp>
        <p:sp>
          <p:nvSpPr>
            <p:cNvPr id="53" name="Line 131"/>
            <p:cNvSpPr>
              <a:spLocks noChangeShapeType="1"/>
            </p:cNvSpPr>
            <p:nvPr/>
          </p:nvSpPr>
          <p:spPr bwMode="auto">
            <a:xfrm>
              <a:off x="9116" y="2151"/>
              <a:ext cx="1743" cy="1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zh-CN" altLang="en-US" sz="1500">
                <a:latin typeface="+mn-ea"/>
              </a:endParaRPr>
            </a:p>
          </p:txBody>
        </p:sp>
        <p:sp>
          <p:nvSpPr>
            <p:cNvPr id="54" name="Text Box 132"/>
            <p:cNvSpPr txBox="1">
              <a:spLocks noChangeArrowheads="1"/>
            </p:cNvSpPr>
            <p:nvPr/>
          </p:nvSpPr>
          <p:spPr bwMode="auto">
            <a:xfrm>
              <a:off x="8910" y="1719"/>
              <a:ext cx="2313"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sz="1500" b="1" dirty="0">
                  <a:solidFill>
                    <a:srgbClr val="000000"/>
                  </a:solidFill>
                  <a:latin typeface="+mn-ea"/>
                  <a:ea typeface="+mn-ea"/>
                </a:rPr>
                <a:t>对象持久层</a:t>
              </a:r>
              <a:r>
                <a:rPr lang="en-US" altLang="zh-CN" sz="1500" b="1" dirty="0">
                  <a:solidFill>
                    <a:srgbClr val="000000"/>
                  </a:solidFill>
                  <a:latin typeface="+mn-ea"/>
                  <a:ea typeface="+mn-ea"/>
                </a:rPr>
                <a:t>OP</a:t>
              </a:r>
              <a:endParaRPr lang="en-US" altLang="zh-CN" sz="1500" dirty="0">
                <a:latin typeface="+mn-ea"/>
                <a:ea typeface="+mn-ea"/>
              </a:endParaRPr>
            </a:p>
          </p:txBody>
        </p:sp>
        <p:sp>
          <p:nvSpPr>
            <p:cNvPr id="55" name="Rectangle 133"/>
            <p:cNvSpPr>
              <a:spLocks noChangeArrowheads="1"/>
            </p:cNvSpPr>
            <p:nvPr/>
          </p:nvSpPr>
          <p:spPr bwMode="auto">
            <a:xfrm>
              <a:off x="9234" y="2389"/>
              <a:ext cx="697" cy="1653"/>
            </a:xfrm>
            <a:prstGeom prst="rect">
              <a:avLst/>
            </a:prstGeom>
            <a:solidFill>
              <a:srgbClr val="BBE0E3"/>
            </a:solidFill>
            <a:ln w="9525" algn="ctr">
              <a:solidFill>
                <a:srgbClr val="000000"/>
              </a:solidFill>
              <a:miter lim="800000"/>
            </a:ln>
          </p:spPr>
          <p:txBody>
            <a:bodyPr t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dirty="0">
                  <a:solidFill>
                    <a:srgbClr val="000000"/>
                  </a:solidFill>
                  <a:latin typeface="+mn-ea"/>
                  <a:ea typeface="+mn-ea"/>
                </a:rPr>
                <a:t>DA</a:t>
              </a:r>
              <a:endParaRPr lang="en-US" altLang="zh-CN" sz="1500" dirty="0">
                <a:solidFill>
                  <a:srgbClr val="000000"/>
                </a:solidFill>
                <a:latin typeface="+mn-ea"/>
                <a:ea typeface="+mn-ea"/>
              </a:endParaRPr>
            </a:p>
            <a:p>
              <a:pPr algn="ctr" eaLnBrk="1" hangingPunct="1">
                <a:lnSpc>
                  <a:spcPct val="96000"/>
                </a:lnSpc>
              </a:pPr>
              <a:r>
                <a:rPr lang="zh-CN" altLang="en-US" sz="1500" dirty="0">
                  <a:solidFill>
                    <a:srgbClr val="000000"/>
                  </a:solidFill>
                  <a:latin typeface="+mn-ea"/>
                  <a:ea typeface="+mn-ea"/>
                </a:rPr>
                <a:t>数</a:t>
              </a:r>
              <a:endParaRPr lang="zh-CN" altLang="en-US" sz="1500" dirty="0">
                <a:solidFill>
                  <a:srgbClr val="000000"/>
                </a:solidFill>
                <a:latin typeface="+mn-ea"/>
                <a:ea typeface="+mn-ea"/>
              </a:endParaRPr>
            </a:p>
            <a:p>
              <a:pPr algn="ctr" eaLnBrk="1" hangingPunct="1">
                <a:lnSpc>
                  <a:spcPct val="96000"/>
                </a:lnSpc>
              </a:pPr>
              <a:r>
                <a:rPr lang="zh-CN" altLang="en-US" sz="1500" dirty="0">
                  <a:solidFill>
                    <a:srgbClr val="000000"/>
                  </a:solidFill>
                  <a:latin typeface="+mn-ea"/>
                  <a:ea typeface="+mn-ea"/>
                </a:rPr>
                <a:t>据</a:t>
              </a:r>
              <a:endParaRPr lang="zh-CN" altLang="en-US" sz="1500" dirty="0">
                <a:solidFill>
                  <a:srgbClr val="000000"/>
                </a:solidFill>
                <a:latin typeface="+mn-ea"/>
                <a:ea typeface="+mn-ea"/>
              </a:endParaRPr>
            </a:p>
            <a:p>
              <a:pPr algn="ctr" eaLnBrk="1" hangingPunct="1">
                <a:lnSpc>
                  <a:spcPct val="96000"/>
                </a:lnSpc>
              </a:pPr>
              <a:r>
                <a:rPr lang="zh-CN" altLang="en-US" sz="1500" dirty="0">
                  <a:solidFill>
                    <a:srgbClr val="000000"/>
                  </a:solidFill>
                  <a:latin typeface="+mn-ea"/>
                  <a:ea typeface="+mn-ea"/>
                </a:rPr>
                <a:t>访</a:t>
              </a:r>
              <a:endParaRPr lang="zh-CN" altLang="en-US" sz="1500" dirty="0">
                <a:solidFill>
                  <a:srgbClr val="000000"/>
                </a:solidFill>
                <a:latin typeface="+mn-ea"/>
                <a:ea typeface="+mn-ea"/>
              </a:endParaRPr>
            </a:p>
            <a:p>
              <a:pPr algn="ctr" eaLnBrk="1" hangingPunct="1">
                <a:lnSpc>
                  <a:spcPct val="96000"/>
                </a:lnSpc>
              </a:pPr>
              <a:r>
                <a:rPr lang="zh-CN" altLang="en-US" sz="1500" dirty="0">
                  <a:solidFill>
                    <a:srgbClr val="000000"/>
                  </a:solidFill>
                  <a:latin typeface="+mn-ea"/>
                  <a:ea typeface="+mn-ea"/>
                </a:rPr>
                <a:t>问层 </a:t>
              </a:r>
              <a:endParaRPr lang="zh-CN" altLang="en-US" sz="1500" dirty="0">
                <a:latin typeface="+mn-ea"/>
                <a:ea typeface="+mn-ea"/>
              </a:endParaRPr>
            </a:p>
          </p:txBody>
        </p:sp>
        <p:sp>
          <p:nvSpPr>
            <p:cNvPr id="56" name="Rectangle 134"/>
            <p:cNvSpPr>
              <a:spLocks noChangeArrowheads="1"/>
            </p:cNvSpPr>
            <p:nvPr/>
          </p:nvSpPr>
          <p:spPr bwMode="auto">
            <a:xfrm>
              <a:off x="10060" y="2389"/>
              <a:ext cx="764" cy="1657"/>
            </a:xfrm>
            <a:prstGeom prst="rect">
              <a:avLst/>
            </a:prstGeom>
            <a:solidFill>
              <a:srgbClr val="BBE0E3"/>
            </a:solidFill>
            <a:ln w="9525" algn="ctr">
              <a:solidFill>
                <a:srgbClr val="000000"/>
              </a:solidFill>
              <a:miter lim="800000"/>
            </a:ln>
          </p:spPr>
          <p:txBody>
            <a:bodyPr t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dirty="0">
                  <a:solidFill>
                    <a:srgbClr val="000000"/>
                  </a:solidFill>
                  <a:latin typeface="+mn-ea"/>
                  <a:ea typeface="+mn-ea"/>
                </a:rPr>
                <a:t>DO</a:t>
              </a:r>
              <a:endParaRPr lang="en-US" altLang="zh-CN" sz="1500" dirty="0">
                <a:solidFill>
                  <a:srgbClr val="000000"/>
                </a:solidFill>
                <a:latin typeface="+mn-ea"/>
                <a:ea typeface="+mn-ea"/>
              </a:endParaRPr>
            </a:p>
            <a:p>
              <a:pPr algn="ctr" eaLnBrk="1" hangingPunct="1">
                <a:lnSpc>
                  <a:spcPct val="96000"/>
                </a:lnSpc>
              </a:pPr>
              <a:r>
                <a:rPr lang="zh-CN" altLang="en-US" sz="1500" dirty="0">
                  <a:solidFill>
                    <a:srgbClr val="000000"/>
                  </a:solidFill>
                  <a:latin typeface="+mn-ea"/>
                  <a:ea typeface="+mn-ea"/>
                </a:rPr>
                <a:t>数</a:t>
              </a:r>
              <a:endParaRPr lang="zh-CN" altLang="en-US" sz="1500" dirty="0">
                <a:solidFill>
                  <a:srgbClr val="000000"/>
                </a:solidFill>
                <a:latin typeface="+mn-ea"/>
                <a:ea typeface="+mn-ea"/>
              </a:endParaRPr>
            </a:p>
            <a:p>
              <a:pPr algn="ctr" eaLnBrk="1" hangingPunct="1">
                <a:lnSpc>
                  <a:spcPct val="96000"/>
                </a:lnSpc>
              </a:pPr>
              <a:r>
                <a:rPr lang="zh-CN" altLang="en-US" sz="1500" dirty="0">
                  <a:solidFill>
                    <a:srgbClr val="000000"/>
                  </a:solidFill>
                  <a:latin typeface="+mn-ea"/>
                  <a:ea typeface="+mn-ea"/>
                </a:rPr>
                <a:t>据</a:t>
              </a:r>
              <a:endParaRPr lang="zh-CN" altLang="en-US" sz="1500" dirty="0">
                <a:solidFill>
                  <a:srgbClr val="000000"/>
                </a:solidFill>
                <a:latin typeface="+mn-ea"/>
                <a:ea typeface="+mn-ea"/>
              </a:endParaRPr>
            </a:p>
            <a:p>
              <a:pPr algn="ctr" eaLnBrk="1" hangingPunct="1">
                <a:lnSpc>
                  <a:spcPct val="96000"/>
                </a:lnSpc>
              </a:pPr>
              <a:r>
                <a:rPr lang="zh-CN" altLang="en-US" sz="1500" dirty="0">
                  <a:solidFill>
                    <a:srgbClr val="000000"/>
                  </a:solidFill>
                  <a:latin typeface="+mn-ea"/>
                  <a:ea typeface="+mn-ea"/>
                </a:rPr>
                <a:t>对</a:t>
              </a:r>
              <a:endParaRPr lang="zh-CN" altLang="en-US" sz="1500" dirty="0">
                <a:solidFill>
                  <a:srgbClr val="000000"/>
                </a:solidFill>
                <a:latin typeface="+mn-ea"/>
                <a:ea typeface="+mn-ea"/>
              </a:endParaRPr>
            </a:p>
            <a:p>
              <a:pPr algn="ctr" eaLnBrk="1" hangingPunct="1">
                <a:lnSpc>
                  <a:spcPct val="96000"/>
                </a:lnSpc>
              </a:pPr>
              <a:r>
                <a:rPr lang="zh-CN" altLang="en-US" sz="1500" dirty="0">
                  <a:solidFill>
                    <a:srgbClr val="000000"/>
                  </a:solidFill>
                  <a:latin typeface="+mn-ea"/>
                  <a:ea typeface="+mn-ea"/>
                </a:rPr>
                <a:t>象</a:t>
              </a:r>
              <a:endParaRPr lang="zh-CN" altLang="en-US" sz="1500" dirty="0">
                <a:solidFill>
                  <a:srgbClr val="000000"/>
                </a:solidFill>
                <a:latin typeface="+mn-ea"/>
                <a:ea typeface="+mn-ea"/>
              </a:endParaRPr>
            </a:p>
            <a:p>
              <a:pPr algn="ctr" eaLnBrk="1" hangingPunct="1">
                <a:lnSpc>
                  <a:spcPct val="96000"/>
                </a:lnSpc>
              </a:pPr>
              <a:r>
                <a:rPr lang="zh-CN" altLang="en-US" sz="1500" dirty="0">
                  <a:solidFill>
                    <a:srgbClr val="000000"/>
                  </a:solidFill>
                  <a:latin typeface="+mn-ea"/>
                  <a:ea typeface="+mn-ea"/>
                </a:rPr>
                <a:t>层 </a:t>
              </a:r>
              <a:endParaRPr lang="zh-CN" altLang="en-US" sz="1500" dirty="0">
                <a:latin typeface="+mn-ea"/>
                <a:ea typeface="+mn-ea"/>
              </a:endParaRPr>
            </a:p>
          </p:txBody>
        </p:sp>
        <p:sp>
          <p:nvSpPr>
            <p:cNvPr id="57" name="Rectangle 135"/>
            <p:cNvSpPr>
              <a:spLocks noChangeArrowheads="1"/>
            </p:cNvSpPr>
            <p:nvPr/>
          </p:nvSpPr>
          <p:spPr bwMode="auto">
            <a:xfrm>
              <a:off x="7229" y="2392"/>
              <a:ext cx="707" cy="1650"/>
            </a:xfrm>
            <a:prstGeom prst="rect">
              <a:avLst/>
            </a:prstGeom>
            <a:solidFill>
              <a:srgbClr val="BBE0E3"/>
            </a:solidFill>
            <a:ln w="9525" algn="ctr">
              <a:solidFill>
                <a:srgbClr val="000000"/>
              </a:solidFill>
              <a:miter lim="800000"/>
            </a:ln>
          </p:spPr>
          <p:txBody>
            <a:bodyPr t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dirty="0">
                  <a:solidFill>
                    <a:srgbClr val="000000"/>
                  </a:solidFill>
                  <a:latin typeface="+mn-ea"/>
                  <a:ea typeface="+mn-ea"/>
                </a:rPr>
                <a:t>BP</a:t>
              </a:r>
              <a:endParaRPr lang="en-US" altLang="zh-CN" sz="1500" dirty="0">
                <a:solidFill>
                  <a:srgbClr val="000000"/>
                </a:solidFill>
                <a:latin typeface="+mn-ea"/>
                <a:ea typeface="+mn-ea"/>
              </a:endParaRPr>
            </a:p>
            <a:p>
              <a:pPr algn="ctr" eaLnBrk="1" hangingPunct="1">
                <a:lnSpc>
                  <a:spcPct val="96000"/>
                </a:lnSpc>
              </a:pPr>
              <a:r>
                <a:rPr lang="zh-CN" altLang="en-US" sz="1500" dirty="0">
                  <a:solidFill>
                    <a:srgbClr val="000000"/>
                  </a:solidFill>
                  <a:latin typeface="+mn-ea"/>
                  <a:ea typeface="+mn-ea"/>
                </a:rPr>
                <a:t>业</a:t>
              </a:r>
              <a:endParaRPr lang="zh-CN" altLang="en-US" sz="1500" dirty="0">
                <a:solidFill>
                  <a:srgbClr val="000000"/>
                </a:solidFill>
                <a:latin typeface="+mn-ea"/>
                <a:ea typeface="+mn-ea"/>
              </a:endParaRPr>
            </a:p>
            <a:p>
              <a:pPr algn="ctr" eaLnBrk="1" hangingPunct="1">
                <a:lnSpc>
                  <a:spcPct val="96000"/>
                </a:lnSpc>
              </a:pPr>
              <a:r>
                <a:rPr lang="zh-CN" altLang="en-US" sz="1500" dirty="0">
                  <a:solidFill>
                    <a:srgbClr val="000000"/>
                  </a:solidFill>
                  <a:latin typeface="+mn-ea"/>
                  <a:ea typeface="+mn-ea"/>
                </a:rPr>
                <a:t>务</a:t>
              </a:r>
              <a:endParaRPr lang="zh-CN" altLang="en-US" sz="1500" dirty="0">
                <a:solidFill>
                  <a:srgbClr val="000000"/>
                </a:solidFill>
                <a:latin typeface="+mn-ea"/>
                <a:ea typeface="+mn-ea"/>
              </a:endParaRPr>
            </a:p>
            <a:p>
              <a:pPr algn="ctr" eaLnBrk="1" hangingPunct="1">
                <a:lnSpc>
                  <a:spcPct val="96000"/>
                </a:lnSpc>
              </a:pPr>
              <a:r>
                <a:rPr lang="zh-CN" altLang="en-US" sz="1500" dirty="0">
                  <a:solidFill>
                    <a:srgbClr val="000000"/>
                  </a:solidFill>
                  <a:latin typeface="+mn-ea"/>
                  <a:ea typeface="+mn-ea"/>
                </a:rPr>
                <a:t>流</a:t>
              </a:r>
              <a:endParaRPr lang="zh-CN" altLang="en-US" sz="1500" dirty="0">
                <a:solidFill>
                  <a:srgbClr val="000000"/>
                </a:solidFill>
                <a:latin typeface="+mn-ea"/>
                <a:ea typeface="+mn-ea"/>
              </a:endParaRPr>
            </a:p>
            <a:p>
              <a:pPr algn="ctr" eaLnBrk="1" hangingPunct="1">
                <a:lnSpc>
                  <a:spcPct val="96000"/>
                </a:lnSpc>
              </a:pPr>
              <a:r>
                <a:rPr lang="zh-CN" altLang="en-US" sz="1500" dirty="0">
                  <a:solidFill>
                    <a:srgbClr val="000000"/>
                  </a:solidFill>
                  <a:latin typeface="+mn-ea"/>
                  <a:ea typeface="+mn-ea"/>
                </a:rPr>
                <a:t>程</a:t>
              </a:r>
              <a:endParaRPr lang="zh-CN" altLang="en-US" sz="1500" dirty="0">
                <a:solidFill>
                  <a:srgbClr val="000000"/>
                </a:solidFill>
                <a:latin typeface="+mn-ea"/>
                <a:ea typeface="+mn-ea"/>
              </a:endParaRPr>
            </a:p>
            <a:p>
              <a:pPr algn="ctr" eaLnBrk="1" hangingPunct="1">
                <a:lnSpc>
                  <a:spcPct val="96000"/>
                </a:lnSpc>
              </a:pPr>
              <a:r>
                <a:rPr lang="zh-CN" altLang="en-US" sz="1500" dirty="0">
                  <a:solidFill>
                    <a:srgbClr val="000000"/>
                  </a:solidFill>
                  <a:latin typeface="+mn-ea"/>
                  <a:ea typeface="+mn-ea"/>
                </a:rPr>
                <a:t>层 </a:t>
              </a:r>
              <a:endParaRPr lang="zh-CN" altLang="en-US" sz="1500" dirty="0">
                <a:latin typeface="+mn-ea"/>
                <a:ea typeface="+mn-ea"/>
              </a:endParaRPr>
            </a:p>
          </p:txBody>
        </p:sp>
        <p:sp>
          <p:nvSpPr>
            <p:cNvPr id="59" name="Line 137"/>
            <p:cNvSpPr>
              <a:spLocks noChangeShapeType="1"/>
            </p:cNvSpPr>
            <p:nvPr/>
          </p:nvSpPr>
          <p:spPr bwMode="auto">
            <a:xfrm flipV="1">
              <a:off x="7213" y="2145"/>
              <a:ext cx="1686"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zh-CN" altLang="en-US" sz="1500" dirty="0">
                <a:latin typeface="+mn-ea"/>
              </a:endParaRPr>
            </a:p>
          </p:txBody>
        </p:sp>
      </p:grpSp>
      <p:sp>
        <p:nvSpPr>
          <p:cNvPr id="34" name="日期占位符 33"/>
          <p:cNvSpPr>
            <a:spLocks noGrp="1"/>
          </p:cNvSpPr>
          <p:nvPr>
            <p:ph type="dt" sz="half" idx="10"/>
          </p:nvPr>
        </p:nvSpPr>
        <p:spPr/>
        <p:txBody>
          <a:bodyPr/>
          <a:lstStyle/>
          <a:p>
            <a:fld id="{8725D637-F3AB-43B2-9540-6F5EA5119906}" type="datetime1">
              <a:rPr lang="zh-CN" altLang="en-US" smtClean="0"/>
            </a:fld>
            <a:endParaRPr lang="zh-CN" altLang="en-US" dirty="0"/>
          </a:p>
        </p:txBody>
      </p:sp>
      <p:sp>
        <p:nvSpPr>
          <p:cNvPr id="37" name="页脚占位符 3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3284" name="Picture 4"/>
          <p:cNvPicPr>
            <a:picLocks noChangeAspect="1" noChangeArrowheads="1"/>
          </p:cNvPicPr>
          <p:nvPr/>
        </p:nvPicPr>
        <p:blipFill>
          <a:blip r:embed="rId1"/>
          <a:srcRect/>
          <a:stretch>
            <a:fillRect/>
          </a:stretch>
        </p:blipFill>
        <p:spPr bwMode="auto">
          <a:xfrm>
            <a:off x="640014" y="948984"/>
            <a:ext cx="8218236" cy="3468767"/>
          </a:xfrm>
          <a:prstGeom prst="rect">
            <a:avLst/>
          </a:prstGeom>
          <a:noFill/>
          <a:ln w="9525" algn="ctr">
            <a:noFill/>
            <a:miter lim="800000"/>
            <a:headEnd/>
            <a:tailEnd/>
          </a:ln>
          <a:effectLst/>
        </p:spPr>
      </p:pic>
      <p:sp>
        <p:nvSpPr>
          <p:cNvPr id="5" name="标题 4"/>
          <p:cNvSpPr>
            <a:spLocks noGrp="1"/>
          </p:cNvSpPr>
          <p:nvPr>
            <p:ph type="title"/>
          </p:nvPr>
        </p:nvSpPr>
        <p:spPr/>
        <p:txBody>
          <a:bodyPr>
            <a:normAutofit/>
          </a:bodyPr>
          <a:lstStyle/>
          <a:p>
            <a:r>
              <a:rPr lang="en-US" altLang="zh-CN" dirty="0"/>
              <a:t>DAO</a:t>
            </a:r>
            <a:r>
              <a:rPr lang="zh-CN" altLang="en-US" dirty="0"/>
              <a:t>设计模式</a:t>
            </a:r>
            <a:endParaRPr lang="zh-CN" altLang="en-US" dirty="0"/>
          </a:p>
        </p:txBody>
      </p:sp>
      <p:sp>
        <p:nvSpPr>
          <p:cNvPr id="2" name="日期占位符 1"/>
          <p:cNvSpPr>
            <a:spLocks noGrp="1"/>
          </p:cNvSpPr>
          <p:nvPr>
            <p:ph type="dt" sz="half" idx="10"/>
          </p:nvPr>
        </p:nvSpPr>
        <p:spPr/>
        <p:txBody>
          <a:bodyPr/>
          <a:lstStyle/>
          <a:p>
            <a:fld id="{6B92BB94-EB3B-4A47-8881-FEA99616036C}"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4308" name="Picture 4"/>
          <p:cNvPicPr>
            <a:picLocks noChangeAspect="1" noChangeArrowheads="1"/>
          </p:cNvPicPr>
          <p:nvPr/>
        </p:nvPicPr>
        <p:blipFill>
          <a:blip r:embed="rId1"/>
          <a:srcRect/>
          <a:stretch>
            <a:fillRect/>
          </a:stretch>
        </p:blipFill>
        <p:spPr bwMode="auto">
          <a:xfrm>
            <a:off x="895255" y="674370"/>
            <a:ext cx="7597870" cy="4756725"/>
          </a:xfrm>
          <a:prstGeom prst="rect">
            <a:avLst/>
          </a:prstGeom>
          <a:noFill/>
          <a:ln w="9525" algn="ctr">
            <a:noFill/>
            <a:miter lim="800000"/>
            <a:headEnd/>
            <a:tailEnd/>
          </a:ln>
          <a:effectLst/>
        </p:spPr>
      </p:pic>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标题 4"/>
          <p:cNvSpPr>
            <a:spLocks noGrp="1"/>
          </p:cNvSpPr>
          <p:nvPr>
            <p:ph type="title"/>
          </p:nvPr>
        </p:nvSpPr>
        <p:spPr/>
        <p:txBody>
          <a:bodyPr>
            <a:normAutofit/>
          </a:bodyPr>
          <a:lstStyle/>
          <a:p>
            <a:r>
              <a:rPr lang="en-US" altLang="zh-CN" dirty="0"/>
              <a:t>DAO</a:t>
            </a:r>
            <a:r>
              <a:rPr lang="zh-CN" altLang="en-US" dirty="0"/>
              <a:t>设计模式</a:t>
            </a:r>
            <a:endParaRPr lang="zh-CN" altLang="en-US" dirty="0"/>
          </a:p>
        </p:txBody>
      </p:sp>
      <p:sp>
        <p:nvSpPr>
          <p:cNvPr id="2" name="日期占位符 1"/>
          <p:cNvSpPr>
            <a:spLocks noGrp="1"/>
          </p:cNvSpPr>
          <p:nvPr>
            <p:ph type="dt" sz="half" idx="10"/>
          </p:nvPr>
        </p:nvSpPr>
        <p:spPr/>
        <p:txBody>
          <a:bodyPr/>
          <a:lstStyle/>
          <a:p>
            <a:fld id="{835CBFE2-1EFE-472A-A66F-D9AC04747F02}"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8" name="Rectangle 4"/>
          <p:cNvSpPr>
            <a:spLocks noGrp="1" noChangeArrowheads="1"/>
          </p:cNvSpPr>
          <p:nvPr>
            <p:ph type="title"/>
          </p:nvPr>
        </p:nvSpPr>
        <p:spPr/>
        <p:txBody>
          <a:bodyPr/>
          <a:lstStyle/>
          <a:p>
            <a:r>
              <a:rPr lang="en-US" altLang="zh-CN" dirty="0"/>
              <a:t>DAO</a:t>
            </a:r>
            <a:r>
              <a:rPr lang="zh-CN" altLang="en-US" dirty="0"/>
              <a:t>的功能</a:t>
            </a:r>
            <a:endParaRPr lang="en-US" altLang="zh-CN" dirty="0"/>
          </a:p>
        </p:txBody>
      </p:sp>
      <p:sp>
        <p:nvSpPr>
          <p:cNvPr id="272387" name="Rectangle 3"/>
          <p:cNvSpPr>
            <a:spLocks noGrp="1" noChangeArrowheads="1"/>
          </p:cNvSpPr>
          <p:nvPr>
            <p:ph idx="1"/>
          </p:nvPr>
        </p:nvSpPr>
        <p:spPr>
          <a:xfrm>
            <a:off x="768096" y="828913"/>
            <a:ext cx="8090153" cy="3806854"/>
          </a:xfrm>
        </p:spPr>
        <p:txBody>
          <a:bodyPr>
            <a:noAutofit/>
          </a:bodyPr>
          <a:lstStyle/>
          <a:p>
            <a:pPr marL="0" indent="0">
              <a:lnSpc>
                <a:spcPct val="90000"/>
              </a:lnSpc>
              <a:buNone/>
            </a:pPr>
            <a:r>
              <a:rPr lang="en-US" altLang="zh-CN" sz="2000" b="1" dirty="0">
                <a:solidFill>
                  <a:srgbClr val="FF0000"/>
                </a:solidFill>
              </a:rPr>
              <a:t>1. </a:t>
            </a:r>
            <a:r>
              <a:rPr lang="zh-CN" altLang="en-US" sz="2000" b="1" dirty="0">
                <a:solidFill>
                  <a:srgbClr val="FF0000"/>
                </a:solidFill>
              </a:rPr>
              <a:t>封装</a:t>
            </a:r>
            <a:r>
              <a:rPr lang="en-US" altLang="zh-CN" sz="2000" b="1" dirty="0">
                <a:solidFill>
                  <a:srgbClr val="FF0000"/>
                </a:solidFill>
              </a:rPr>
              <a:t>Data Source</a:t>
            </a:r>
            <a:r>
              <a:rPr lang="zh-CN" altLang="en-US" sz="2000" b="1" dirty="0">
                <a:solidFill>
                  <a:srgbClr val="FF0000"/>
                </a:solidFill>
              </a:rPr>
              <a:t>（数据源）</a:t>
            </a:r>
            <a:endParaRPr lang="zh-CN" altLang="en-US" sz="2000" b="1" dirty="0">
              <a:solidFill>
                <a:srgbClr val="FF0000"/>
              </a:solidFill>
            </a:endParaRPr>
          </a:p>
          <a:p>
            <a:pPr>
              <a:lnSpc>
                <a:spcPct val="90000"/>
              </a:lnSpc>
            </a:pPr>
            <a:r>
              <a:rPr lang="zh-CN" altLang="en-US" sz="2000" dirty="0"/>
              <a:t>例如：</a:t>
            </a:r>
            <a:r>
              <a:rPr lang="en-US" altLang="zh-CN" sz="2000" dirty="0"/>
              <a:t>Connection conn = </a:t>
            </a:r>
            <a:r>
              <a:rPr lang="en-US" altLang="zh-CN" sz="2000" dirty="0" err="1"/>
              <a:t>DriverMananger.getConnection</a:t>
            </a:r>
            <a:r>
              <a:rPr lang="en-US" altLang="zh-CN" sz="2000" dirty="0"/>
              <a:t>()</a:t>
            </a:r>
            <a:r>
              <a:rPr lang="zh-CN" altLang="en-US" sz="2000" dirty="0"/>
              <a:t>就可以把</a:t>
            </a:r>
            <a:r>
              <a:rPr lang="en-US" altLang="zh-CN" sz="2000" dirty="0"/>
              <a:t>Driver</a:t>
            </a:r>
            <a:r>
              <a:rPr lang="zh-CN" altLang="en-US" sz="2000" dirty="0"/>
              <a:t>，</a:t>
            </a:r>
            <a:r>
              <a:rPr lang="en-US" altLang="zh-CN" sz="2000" dirty="0"/>
              <a:t>URL</a:t>
            </a:r>
            <a:r>
              <a:rPr lang="zh-CN" altLang="en-US" sz="2000" dirty="0"/>
              <a:t>，</a:t>
            </a:r>
            <a:r>
              <a:rPr lang="en-US" altLang="zh-CN" sz="2000" dirty="0"/>
              <a:t>username</a:t>
            </a:r>
            <a:r>
              <a:rPr lang="zh-CN" altLang="en-US" sz="2000" dirty="0"/>
              <a:t>，</a:t>
            </a:r>
            <a:r>
              <a:rPr lang="en-US" altLang="zh-CN" sz="2000" dirty="0" err="1"/>
              <a:t>passpword</a:t>
            </a:r>
            <a:r>
              <a:rPr lang="zh-CN" altLang="en-US" sz="2000" dirty="0"/>
              <a:t>放在</a:t>
            </a:r>
            <a:r>
              <a:rPr lang="en-US" altLang="zh-CN" sz="2000" dirty="0"/>
              <a:t>DAO</a:t>
            </a:r>
            <a:r>
              <a:rPr lang="zh-CN" altLang="en-US" sz="2000" dirty="0"/>
              <a:t>中。</a:t>
            </a:r>
            <a:endParaRPr lang="en-US" altLang="zh-CN" sz="2000" dirty="0"/>
          </a:p>
          <a:p>
            <a:pPr>
              <a:lnSpc>
                <a:spcPct val="90000"/>
              </a:lnSpc>
            </a:pPr>
            <a:r>
              <a:rPr lang="zh-CN" altLang="en-US" sz="2000" dirty="0"/>
              <a:t>如果在维护中，需要更改数据库的类型，例如把</a:t>
            </a:r>
            <a:r>
              <a:rPr lang="en-US" altLang="zh-CN" sz="2000" dirty="0"/>
              <a:t>MSSQL</a:t>
            </a:r>
            <a:r>
              <a:rPr lang="zh-CN" altLang="en-US" sz="2000" dirty="0"/>
              <a:t>换成</a:t>
            </a:r>
            <a:r>
              <a:rPr lang="en-US" altLang="zh-CN" sz="2000" dirty="0"/>
              <a:t>Oracle</a:t>
            </a:r>
            <a:r>
              <a:rPr lang="zh-CN" altLang="en-US" sz="2000" dirty="0"/>
              <a:t>的话，只需要更改</a:t>
            </a:r>
            <a:r>
              <a:rPr lang="en-US" altLang="zh-CN" sz="2000" dirty="0"/>
              <a:t>DAO</a:t>
            </a:r>
            <a:r>
              <a:rPr lang="zh-CN" altLang="en-US" sz="2000" dirty="0"/>
              <a:t>里面的</a:t>
            </a:r>
            <a:r>
              <a:rPr lang="en-US" altLang="zh-CN" sz="2000" dirty="0" err="1"/>
              <a:t>getConnection</a:t>
            </a:r>
            <a:r>
              <a:rPr lang="en-US" altLang="zh-CN" sz="2000" dirty="0"/>
              <a:t>()</a:t>
            </a:r>
            <a:r>
              <a:rPr lang="zh-CN" altLang="en-US" sz="2000" dirty="0"/>
              <a:t>里面的</a:t>
            </a:r>
            <a:r>
              <a:rPr lang="en-US" altLang="zh-CN" sz="2000" dirty="0"/>
              <a:t>Driver</a:t>
            </a:r>
            <a:r>
              <a:rPr lang="zh-CN" altLang="en-US" sz="2000" dirty="0"/>
              <a:t>，</a:t>
            </a:r>
            <a:r>
              <a:rPr lang="en-US" altLang="zh-CN" sz="2000" dirty="0"/>
              <a:t>URL</a:t>
            </a:r>
            <a:r>
              <a:rPr lang="zh-CN" altLang="en-US" sz="2000" dirty="0"/>
              <a:t>即可。</a:t>
            </a:r>
            <a:endParaRPr lang="zh-CN" altLang="en-US" sz="2000" dirty="0"/>
          </a:p>
          <a:p>
            <a:pPr marL="0" indent="0">
              <a:lnSpc>
                <a:spcPct val="90000"/>
              </a:lnSpc>
              <a:buNone/>
            </a:pPr>
            <a:r>
              <a:rPr lang="en-US" altLang="zh-CN" sz="2000" b="1" dirty="0">
                <a:solidFill>
                  <a:srgbClr val="FF0000"/>
                </a:solidFill>
              </a:rPr>
              <a:t>2. </a:t>
            </a:r>
            <a:r>
              <a:rPr lang="zh-CN" altLang="en-US" sz="2000" b="1" dirty="0">
                <a:solidFill>
                  <a:srgbClr val="FF0000"/>
                </a:solidFill>
              </a:rPr>
              <a:t>封装对数据库的操作</a:t>
            </a:r>
            <a:r>
              <a:rPr lang="en-US" altLang="zh-CN" sz="2000" b="1" dirty="0">
                <a:solidFill>
                  <a:srgbClr val="FF0000"/>
                </a:solidFill>
              </a:rPr>
              <a:t>(</a:t>
            </a:r>
            <a:r>
              <a:rPr lang="zh-CN" altLang="en-US" sz="2000" b="1" dirty="0">
                <a:solidFill>
                  <a:srgbClr val="FF0000"/>
                </a:solidFill>
              </a:rPr>
              <a:t>例如最基本的增、删、改、查操作</a:t>
            </a:r>
            <a:r>
              <a:rPr lang="en-US" altLang="zh-CN" sz="2000" b="1" dirty="0">
                <a:solidFill>
                  <a:srgbClr val="FF0000"/>
                </a:solidFill>
              </a:rPr>
              <a:t>)</a:t>
            </a:r>
            <a:endParaRPr lang="en-US" altLang="zh-CN" sz="2000" b="1" dirty="0">
              <a:solidFill>
                <a:srgbClr val="FF0000"/>
              </a:solidFill>
            </a:endParaRPr>
          </a:p>
          <a:p>
            <a:pPr>
              <a:lnSpc>
                <a:spcPct val="90000"/>
              </a:lnSpc>
            </a:pPr>
            <a:r>
              <a:rPr lang="zh-CN" altLang="en-US" sz="2000" dirty="0"/>
              <a:t>例如：要插入一个新的用户，那么在</a:t>
            </a:r>
            <a:r>
              <a:rPr lang="en-US" altLang="zh-CN" sz="2000" dirty="0"/>
              <a:t>DAO</a:t>
            </a:r>
            <a:r>
              <a:rPr lang="zh-CN" altLang="en-US" sz="2000" dirty="0"/>
              <a:t>中我们只需要提供一个</a:t>
            </a:r>
            <a:r>
              <a:rPr lang="en-US" altLang="zh-CN" sz="2000" dirty="0" err="1"/>
              <a:t>insertUser</a:t>
            </a:r>
            <a:r>
              <a:rPr lang="en-US" altLang="zh-CN" sz="2000" dirty="0"/>
              <a:t>(User user)</a:t>
            </a:r>
            <a:r>
              <a:rPr lang="zh-CN" altLang="en-US" sz="2000" dirty="0"/>
              <a:t>方法就可以了。具体的操作是在</a:t>
            </a:r>
            <a:r>
              <a:rPr lang="en-US" altLang="zh-CN" sz="2000" dirty="0"/>
              <a:t>DAO</a:t>
            </a:r>
            <a:r>
              <a:rPr lang="zh-CN" altLang="en-US" sz="2000" dirty="0"/>
              <a:t>中实现的。</a:t>
            </a:r>
            <a:endParaRPr lang="zh-CN" altLang="en-US" sz="2000" dirty="0"/>
          </a:p>
          <a:p>
            <a:pPr>
              <a:lnSpc>
                <a:spcPct val="90000"/>
              </a:lnSpc>
            </a:pPr>
            <a:r>
              <a:rPr lang="zh-CN" altLang="en-US" sz="2000" dirty="0"/>
              <a:t>在业务逻辑程序中调用</a:t>
            </a:r>
            <a:r>
              <a:rPr lang="en-US" altLang="zh-CN" sz="2000" dirty="0"/>
              <a:t>DAO</a:t>
            </a:r>
            <a:r>
              <a:rPr lang="zh-CN" altLang="en-US" sz="2000" dirty="0"/>
              <a:t>的时候，我们只要知道</a:t>
            </a:r>
            <a:r>
              <a:rPr lang="en-US" altLang="zh-CN" sz="2000" dirty="0" err="1"/>
              <a:t>insertUser</a:t>
            </a:r>
            <a:r>
              <a:rPr lang="en-US" altLang="zh-CN" sz="2000" dirty="0"/>
              <a:t>(User)</a:t>
            </a:r>
            <a:r>
              <a:rPr lang="zh-CN" altLang="en-US" sz="2000" dirty="0"/>
              <a:t>是用来插入一个新的用户，而不需要知道是如何实现的。 </a:t>
            </a:r>
            <a:endParaRPr lang="zh-CN" altLang="en-US" sz="2000" dirty="0"/>
          </a:p>
        </p:txBody>
      </p:sp>
      <p:sp>
        <p:nvSpPr>
          <p:cNvPr id="3" name="日期占位符 2"/>
          <p:cNvSpPr>
            <a:spLocks noGrp="1"/>
          </p:cNvSpPr>
          <p:nvPr>
            <p:ph type="dt" sz="half" idx="10"/>
          </p:nvPr>
        </p:nvSpPr>
        <p:spPr/>
        <p:txBody>
          <a:bodyPr/>
          <a:lstStyle/>
          <a:p>
            <a:fld id="{A26C4CA2-E79B-4437-89E6-529D8B318B10}" type="datetime1">
              <a:rPr lang="zh-CN" altLang="en-US" smtClean="0"/>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23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23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23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23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238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23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79941" y="846070"/>
            <a:ext cx="8090153" cy="3806854"/>
          </a:xfrm>
        </p:spPr>
        <p:txBody>
          <a:bodyPr>
            <a:normAutofit/>
          </a:bodyPr>
          <a:lstStyle/>
          <a:p>
            <a:r>
              <a:rPr lang="zh-CN" altLang="en-US" sz="2400" dirty="0"/>
              <a:t>对三层结构进行了分解之后，合起来最后得到软件的</a:t>
            </a:r>
            <a:r>
              <a:rPr lang="en-US" altLang="zh-CN" sz="2400" dirty="0"/>
              <a:t>N</a:t>
            </a:r>
            <a:r>
              <a:rPr lang="zh-CN" altLang="en-US" sz="2400" dirty="0"/>
              <a:t>层体系结构。 </a:t>
            </a:r>
            <a:endParaRPr lang="zh-CN" altLang="en-US" sz="24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4" name="标题 3"/>
          <p:cNvSpPr>
            <a:spLocks noGrp="1"/>
          </p:cNvSpPr>
          <p:nvPr>
            <p:ph type="title"/>
          </p:nvPr>
        </p:nvSpPr>
        <p:spPr/>
        <p:txBody>
          <a:bodyPr/>
          <a:lstStyle/>
          <a:p>
            <a:r>
              <a:rPr lang="en-US" altLang="zh-CN" dirty="0"/>
              <a:t>N</a:t>
            </a:r>
            <a:r>
              <a:rPr lang="zh-CN" altLang="en-US" dirty="0"/>
              <a:t>层体系结构模型</a:t>
            </a:r>
            <a:endParaRPr lang="zh-CN" altLang="en-US" dirty="0"/>
          </a:p>
        </p:txBody>
      </p:sp>
      <p:grpSp>
        <p:nvGrpSpPr>
          <p:cNvPr id="5" name="Group 115"/>
          <p:cNvGrpSpPr/>
          <p:nvPr/>
        </p:nvGrpSpPr>
        <p:grpSpPr bwMode="auto">
          <a:xfrm>
            <a:off x="2134898" y="1344815"/>
            <a:ext cx="6172200" cy="3200534"/>
            <a:chOff x="1210" y="1488"/>
            <a:chExt cx="4558" cy="2425"/>
          </a:xfrm>
        </p:grpSpPr>
        <p:sp>
          <p:nvSpPr>
            <p:cNvPr id="6" name="AutoShape 24"/>
            <p:cNvSpPr>
              <a:spLocks noChangeAspect="1" noChangeArrowheads="1"/>
            </p:cNvSpPr>
            <p:nvPr/>
          </p:nvSpPr>
          <p:spPr bwMode="auto">
            <a:xfrm>
              <a:off x="1210" y="1488"/>
              <a:ext cx="4558" cy="2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500"/>
            </a:p>
          </p:txBody>
        </p:sp>
        <p:sp>
          <p:nvSpPr>
            <p:cNvPr id="7" name="Line 25"/>
            <p:cNvSpPr>
              <a:spLocks noChangeShapeType="1"/>
            </p:cNvSpPr>
            <p:nvPr/>
          </p:nvSpPr>
          <p:spPr bwMode="auto">
            <a:xfrm>
              <a:off x="1797" y="3321"/>
              <a:ext cx="594"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500"/>
            </a:p>
          </p:txBody>
        </p:sp>
        <p:sp>
          <p:nvSpPr>
            <p:cNvPr id="8" name="Line 26"/>
            <p:cNvSpPr>
              <a:spLocks noChangeShapeType="1"/>
            </p:cNvSpPr>
            <p:nvPr/>
          </p:nvSpPr>
          <p:spPr bwMode="auto">
            <a:xfrm flipH="1">
              <a:off x="2894" y="2697"/>
              <a:ext cx="0" cy="118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sz="1500"/>
            </a:p>
          </p:txBody>
        </p:sp>
        <p:sp>
          <p:nvSpPr>
            <p:cNvPr id="9" name="Line 27"/>
            <p:cNvSpPr>
              <a:spLocks noChangeShapeType="1"/>
            </p:cNvSpPr>
            <p:nvPr/>
          </p:nvSpPr>
          <p:spPr bwMode="auto">
            <a:xfrm>
              <a:off x="2920" y="2772"/>
              <a:ext cx="1717"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500"/>
            </a:p>
          </p:txBody>
        </p:sp>
        <p:sp>
          <p:nvSpPr>
            <p:cNvPr id="10" name="Text Box 28"/>
            <p:cNvSpPr txBox="1">
              <a:spLocks noChangeArrowheads="1"/>
            </p:cNvSpPr>
            <p:nvPr/>
          </p:nvSpPr>
          <p:spPr bwMode="auto">
            <a:xfrm>
              <a:off x="3224" y="2621"/>
              <a:ext cx="98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zh-CN" altLang="en-US" sz="1500" dirty="0">
                  <a:solidFill>
                    <a:srgbClr val="000000"/>
                  </a:solidFill>
                </a:rPr>
                <a:t>持久层</a:t>
              </a:r>
              <a:r>
                <a:rPr lang="en-US" altLang="zh-CN" sz="1500" dirty="0">
                  <a:solidFill>
                    <a:srgbClr val="000000"/>
                  </a:solidFill>
                </a:rPr>
                <a:t>DAO</a:t>
              </a:r>
              <a:endParaRPr lang="en-US" altLang="zh-CN" sz="1500" dirty="0"/>
            </a:p>
          </p:txBody>
        </p:sp>
        <p:sp>
          <p:nvSpPr>
            <p:cNvPr id="11" name="Line 29"/>
            <p:cNvSpPr>
              <a:spLocks noChangeShapeType="1"/>
            </p:cNvSpPr>
            <p:nvPr/>
          </p:nvSpPr>
          <p:spPr bwMode="auto">
            <a:xfrm flipV="1">
              <a:off x="3514" y="3321"/>
              <a:ext cx="1718"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500"/>
            </a:p>
          </p:txBody>
        </p:sp>
        <p:sp>
          <p:nvSpPr>
            <p:cNvPr id="12" name="Text Box 30"/>
            <p:cNvSpPr txBox="1">
              <a:spLocks noChangeArrowheads="1"/>
            </p:cNvSpPr>
            <p:nvPr/>
          </p:nvSpPr>
          <p:spPr bwMode="auto">
            <a:xfrm>
              <a:off x="2281" y="1995"/>
              <a:ext cx="536"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en-US" altLang="zh-CN" sz="1500" dirty="0">
                  <a:solidFill>
                    <a:srgbClr val="FF0000"/>
                  </a:solidFill>
                </a:rPr>
                <a:t>Object</a:t>
              </a:r>
              <a:endParaRPr lang="en-US" altLang="zh-CN" sz="1500" dirty="0">
                <a:solidFill>
                  <a:srgbClr val="FF0000"/>
                </a:solidFill>
              </a:endParaRPr>
            </a:p>
          </p:txBody>
        </p:sp>
        <p:sp>
          <p:nvSpPr>
            <p:cNvPr id="13" name="Text Box 31"/>
            <p:cNvSpPr txBox="1">
              <a:spLocks noChangeArrowheads="1"/>
            </p:cNvSpPr>
            <p:nvPr/>
          </p:nvSpPr>
          <p:spPr bwMode="auto">
            <a:xfrm>
              <a:off x="5298" y="2636"/>
              <a:ext cx="269"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en-US" altLang="zh-CN" sz="1500" b="1">
                  <a:solidFill>
                    <a:srgbClr val="000000"/>
                  </a:solidFill>
                </a:rPr>
                <a:t>R</a:t>
              </a:r>
              <a:endParaRPr lang="en-US" altLang="zh-CN" sz="1500"/>
            </a:p>
          </p:txBody>
        </p:sp>
        <p:sp>
          <p:nvSpPr>
            <p:cNvPr id="14" name="Line 32"/>
            <p:cNvSpPr>
              <a:spLocks noChangeShapeType="1"/>
            </p:cNvSpPr>
            <p:nvPr/>
          </p:nvSpPr>
          <p:spPr bwMode="auto">
            <a:xfrm flipV="1">
              <a:off x="2787" y="3321"/>
              <a:ext cx="265"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500"/>
            </a:p>
          </p:txBody>
        </p:sp>
        <p:sp>
          <p:nvSpPr>
            <p:cNvPr id="15" name="Arc 33"/>
            <p:cNvSpPr/>
            <p:nvPr/>
          </p:nvSpPr>
          <p:spPr bwMode="auto">
            <a:xfrm rot="10579232" flipV="1">
              <a:off x="4480" y="2560"/>
              <a:ext cx="956" cy="597"/>
            </a:xfrm>
            <a:custGeom>
              <a:avLst/>
              <a:gdLst>
                <a:gd name="T0" fmla="*/ 0 w 36562"/>
                <a:gd name="T1" fmla="*/ 0 h 21600"/>
                <a:gd name="T2" fmla="*/ 1 w 36562"/>
                <a:gd name="T3" fmla="*/ 0 h 21600"/>
                <a:gd name="T4" fmla="*/ 1 w 36562"/>
                <a:gd name="T5" fmla="*/ 1 h 21600"/>
                <a:gd name="T6" fmla="*/ 0 60000 65536"/>
                <a:gd name="T7" fmla="*/ 0 60000 65536"/>
                <a:gd name="T8" fmla="*/ 0 60000 65536"/>
                <a:gd name="T9" fmla="*/ 0 w 36562"/>
                <a:gd name="T10" fmla="*/ 0 h 21600"/>
                <a:gd name="T11" fmla="*/ 36562 w 36562"/>
                <a:gd name="T12" fmla="*/ 21600 h 21600"/>
              </a:gdLst>
              <a:ahLst/>
              <a:cxnLst>
                <a:cxn ang="T6">
                  <a:pos x="T0" y="T1"/>
                </a:cxn>
                <a:cxn ang="T7">
                  <a:pos x="T2" y="T3"/>
                </a:cxn>
                <a:cxn ang="T8">
                  <a:pos x="T4" y="T5"/>
                </a:cxn>
              </a:cxnLst>
              <a:rect l="T9" t="T10" r="T11" b="T12"/>
              <a:pathLst>
                <a:path w="36562" h="21600" fill="none" extrusionOk="0">
                  <a:moveTo>
                    <a:pt x="0" y="10668"/>
                  </a:moveTo>
                  <a:cubicBezTo>
                    <a:pt x="3878" y="4059"/>
                    <a:pt x="10967" y="-1"/>
                    <a:pt x="18630" y="0"/>
                  </a:cubicBezTo>
                  <a:cubicBezTo>
                    <a:pt x="25826" y="0"/>
                    <a:pt x="32549" y="3583"/>
                    <a:pt x="36561" y="9558"/>
                  </a:cubicBezTo>
                </a:path>
                <a:path w="36562" h="21600" stroke="0" extrusionOk="0">
                  <a:moveTo>
                    <a:pt x="0" y="10668"/>
                  </a:moveTo>
                  <a:cubicBezTo>
                    <a:pt x="3878" y="4059"/>
                    <a:pt x="10967" y="-1"/>
                    <a:pt x="18630" y="0"/>
                  </a:cubicBezTo>
                  <a:cubicBezTo>
                    <a:pt x="25826" y="0"/>
                    <a:pt x="32549" y="3583"/>
                    <a:pt x="36561" y="9558"/>
                  </a:cubicBezTo>
                  <a:lnTo>
                    <a:pt x="18630" y="21600"/>
                  </a:lnTo>
                  <a:close/>
                </a:path>
              </a:pathLst>
            </a:custGeom>
            <a:noFill/>
            <a:ln w="9525">
              <a:solidFill>
                <a:srgbClr val="FF0066"/>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500"/>
            </a:p>
          </p:txBody>
        </p:sp>
        <p:sp>
          <p:nvSpPr>
            <p:cNvPr id="16" name="Rectangle 34"/>
            <p:cNvSpPr>
              <a:spLocks noChangeArrowheads="1"/>
            </p:cNvSpPr>
            <p:nvPr/>
          </p:nvSpPr>
          <p:spPr bwMode="auto">
            <a:xfrm>
              <a:off x="3052" y="2834"/>
              <a:ext cx="462" cy="1059"/>
            </a:xfrm>
            <a:prstGeom prst="rect">
              <a:avLst/>
            </a:prstGeom>
            <a:solidFill>
              <a:srgbClr val="BBE0E3"/>
            </a:solidFill>
            <a:ln w="9525">
              <a:solidFill>
                <a:srgbClr val="000000"/>
              </a:solid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dirty="0">
                  <a:solidFill>
                    <a:srgbClr val="000000"/>
                  </a:solidFill>
                </a:rPr>
                <a:t>BM</a:t>
              </a:r>
              <a:endParaRPr lang="en-US" altLang="zh-CN" sz="1500" dirty="0">
                <a:solidFill>
                  <a:srgbClr val="000000"/>
                </a:solidFill>
              </a:endParaRPr>
            </a:p>
            <a:p>
              <a:pPr algn="ctr" eaLnBrk="1" hangingPunct="1">
                <a:lnSpc>
                  <a:spcPct val="96000"/>
                </a:lnSpc>
              </a:pPr>
              <a:r>
                <a:rPr lang="zh-CN" altLang="en-US" sz="1500" dirty="0">
                  <a:solidFill>
                    <a:srgbClr val="000000"/>
                  </a:solidFill>
                </a:rPr>
                <a:t>领</a:t>
              </a:r>
              <a:endParaRPr lang="zh-CN" altLang="en-US" sz="1500" dirty="0">
                <a:solidFill>
                  <a:srgbClr val="000000"/>
                </a:solidFill>
              </a:endParaRPr>
            </a:p>
            <a:p>
              <a:pPr algn="ctr" eaLnBrk="1" hangingPunct="1">
                <a:lnSpc>
                  <a:spcPct val="96000"/>
                </a:lnSpc>
              </a:pPr>
              <a:r>
                <a:rPr lang="zh-CN" altLang="en-US" sz="1500" dirty="0">
                  <a:solidFill>
                    <a:srgbClr val="000000"/>
                  </a:solidFill>
                </a:rPr>
                <a:t>域</a:t>
              </a:r>
              <a:endParaRPr lang="zh-CN" altLang="en-US" sz="1500" dirty="0">
                <a:solidFill>
                  <a:srgbClr val="000000"/>
                </a:solidFill>
              </a:endParaRPr>
            </a:p>
            <a:p>
              <a:pPr algn="ctr" eaLnBrk="1" hangingPunct="1">
                <a:lnSpc>
                  <a:spcPct val="96000"/>
                </a:lnSpc>
              </a:pPr>
              <a:r>
                <a:rPr lang="zh-CN" altLang="en-US" sz="1500" dirty="0">
                  <a:solidFill>
                    <a:srgbClr val="000000"/>
                  </a:solidFill>
                </a:rPr>
                <a:t>模</a:t>
              </a:r>
              <a:endParaRPr lang="zh-CN" altLang="en-US" sz="1500" dirty="0">
                <a:solidFill>
                  <a:srgbClr val="000000"/>
                </a:solidFill>
              </a:endParaRPr>
            </a:p>
            <a:p>
              <a:pPr algn="ctr" eaLnBrk="1" hangingPunct="1">
                <a:lnSpc>
                  <a:spcPct val="96000"/>
                </a:lnSpc>
              </a:pPr>
              <a:r>
                <a:rPr lang="zh-CN" altLang="en-US" sz="1500" dirty="0">
                  <a:solidFill>
                    <a:srgbClr val="000000"/>
                  </a:solidFill>
                </a:rPr>
                <a:t>型</a:t>
              </a:r>
              <a:endParaRPr lang="zh-CN" altLang="en-US" sz="1500" dirty="0">
                <a:solidFill>
                  <a:srgbClr val="000000"/>
                </a:solidFill>
              </a:endParaRPr>
            </a:p>
            <a:p>
              <a:pPr algn="ctr" eaLnBrk="1" hangingPunct="1">
                <a:lnSpc>
                  <a:spcPct val="96000"/>
                </a:lnSpc>
              </a:pPr>
              <a:r>
                <a:rPr lang="zh-CN" altLang="en-US" sz="1500" dirty="0">
                  <a:solidFill>
                    <a:srgbClr val="000000"/>
                  </a:solidFill>
                </a:rPr>
                <a:t>层</a:t>
              </a:r>
              <a:endParaRPr lang="zh-CN" altLang="en-US" sz="1500" dirty="0"/>
            </a:p>
          </p:txBody>
        </p:sp>
        <p:sp>
          <p:nvSpPr>
            <p:cNvPr id="17" name="Rectangle 35"/>
            <p:cNvSpPr>
              <a:spLocks noChangeArrowheads="1"/>
            </p:cNvSpPr>
            <p:nvPr/>
          </p:nvSpPr>
          <p:spPr bwMode="auto">
            <a:xfrm>
              <a:off x="4215" y="2834"/>
              <a:ext cx="396" cy="1079"/>
            </a:xfrm>
            <a:prstGeom prst="rect">
              <a:avLst/>
            </a:prstGeom>
            <a:solidFill>
              <a:srgbClr val="BBE0E3"/>
            </a:solidFill>
            <a:ln w="9525">
              <a:solidFill>
                <a:srgbClr val="000000"/>
              </a:solid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dirty="0">
                  <a:solidFill>
                    <a:srgbClr val="000000"/>
                  </a:solidFill>
                </a:rPr>
                <a:t>DO</a:t>
              </a:r>
              <a:endParaRPr lang="en-US" altLang="zh-CN" sz="1500" dirty="0">
                <a:solidFill>
                  <a:srgbClr val="000000"/>
                </a:solidFill>
              </a:endParaRPr>
            </a:p>
            <a:p>
              <a:pPr algn="ctr" eaLnBrk="1" hangingPunct="1">
                <a:lnSpc>
                  <a:spcPct val="96000"/>
                </a:lnSpc>
              </a:pPr>
              <a:r>
                <a:rPr lang="zh-CN" altLang="en-US" sz="1500" dirty="0">
                  <a:solidFill>
                    <a:srgbClr val="000000"/>
                  </a:solidFill>
                </a:rPr>
                <a:t>数</a:t>
              </a:r>
              <a:endParaRPr lang="zh-CN" altLang="en-US" sz="1500" dirty="0">
                <a:solidFill>
                  <a:srgbClr val="000000"/>
                </a:solidFill>
              </a:endParaRPr>
            </a:p>
            <a:p>
              <a:pPr algn="ctr" eaLnBrk="1" hangingPunct="1">
                <a:lnSpc>
                  <a:spcPct val="96000"/>
                </a:lnSpc>
              </a:pPr>
              <a:r>
                <a:rPr lang="zh-CN" altLang="en-US" sz="1500" dirty="0">
                  <a:solidFill>
                    <a:srgbClr val="000000"/>
                  </a:solidFill>
                </a:rPr>
                <a:t>据</a:t>
              </a:r>
              <a:endParaRPr lang="zh-CN" altLang="en-US" sz="1500" dirty="0">
                <a:solidFill>
                  <a:srgbClr val="000000"/>
                </a:solidFill>
              </a:endParaRPr>
            </a:p>
            <a:p>
              <a:pPr algn="ctr" eaLnBrk="1" hangingPunct="1">
                <a:lnSpc>
                  <a:spcPct val="96000"/>
                </a:lnSpc>
              </a:pPr>
              <a:r>
                <a:rPr lang="zh-CN" altLang="en-US" sz="1500" dirty="0">
                  <a:solidFill>
                    <a:srgbClr val="000000"/>
                  </a:solidFill>
                </a:rPr>
                <a:t>对</a:t>
              </a:r>
              <a:endParaRPr lang="zh-CN" altLang="en-US" sz="1500" dirty="0">
                <a:solidFill>
                  <a:srgbClr val="000000"/>
                </a:solidFill>
              </a:endParaRPr>
            </a:p>
            <a:p>
              <a:pPr algn="ctr" eaLnBrk="1" hangingPunct="1">
                <a:lnSpc>
                  <a:spcPct val="96000"/>
                </a:lnSpc>
              </a:pPr>
              <a:r>
                <a:rPr lang="zh-CN" altLang="en-US" sz="1500" dirty="0">
                  <a:solidFill>
                    <a:srgbClr val="000000"/>
                  </a:solidFill>
                </a:rPr>
                <a:t>象层 </a:t>
              </a:r>
              <a:endParaRPr lang="zh-CN" altLang="en-US" sz="1500" dirty="0"/>
            </a:p>
          </p:txBody>
        </p:sp>
        <p:sp>
          <p:nvSpPr>
            <p:cNvPr id="18" name="Rectangle 36"/>
            <p:cNvSpPr>
              <a:spLocks noChangeArrowheads="1"/>
            </p:cNvSpPr>
            <p:nvPr/>
          </p:nvSpPr>
          <p:spPr bwMode="auto">
            <a:xfrm>
              <a:off x="3652" y="2834"/>
              <a:ext cx="390" cy="1065"/>
            </a:xfrm>
            <a:prstGeom prst="rect">
              <a:avLst/>
            </a:prstGeom>
            <a:solidFill>
              <a:srgbClr val="BBE0E3"/>
            </a:solidFill>
            <a:ln w="9525">
              <a:solidFill>
                <a:srgbClr val="000000"/>
              </a:solid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dirty="0">
                  <a:solidFill>
                    <a:srgbClr val="000000"/>
                  </a:solidFill>
                </a:rPr>
                <a:t>DA</a:t>
              </a:r>
              <a:endParaRPr lang="en-US" altLang="zh-CN" sz="1500" dirty="0">
                <a:solidFill>
                  <a:srgbClr val="000000"/>
                </a:solidFill>
              </a:endParaRPr>
            </a:p>
            <a:p>
              <a:pPr algn="ctr" eaLnBrk="1" hangingPunct="1">
                <a:lnSpc>
                  <a:spcPct val="96000"/>
                </a:lnSpc>
              </a:pPr>
              <a:r>
                <a:rPr lang="zh-CN" altLang="en-US" sz="1500" dirty="0">
                  <a:solidFill>
                    <a:srgbClr val="000000"/>
                  </a:solidFill>
                </a:rPr>
                <a:t>数</a:t>
              </a:r>
              <a:endParaRPr lang="zh-CN" altLang="en-US" sz="1500" dirty="0">
                <a:solidFill>
                  <a:srgbClr val="000000"/>
                </a:solidFill>
              </a:endParaRPr>
            </a:p>
            <a:p>
              <a:pPr algn="ctr" eaLnBrk="1" hangingPunct="1">
                <a:lnSpc>
                  <a:spcPct val="96000"/>
                </a:lnSpc>
              </a:pPr>
              <a:r>
                <a:rPr lang="zh-CN" altLang="en-US" sz="1500" dirty="0">
                  <a:solidFill>
                    <a:srgbClr val="000000"/>
                  </a:solidFill>
                </a:rPr>
                <a:t>据</a:t>
              </a:r>
              <a:endParaRPr lang="zh-CN" altLang="en-US" sz="1500" dirty="0">
                <a:solidFill>
                  <a:srgbClr val="000000"/>
                </a:solidFill>
              </a:endParaRPr>
            </a:p>
            <a:p>
              <a:pPr algn="ctr" eaLnBrk="1" hangingPunct="1">
                <a:lnSpc>
                  <a:spcPct val="96000"/>
                </a:lnSpc>
              </a:pPr>
              <a:r>
                <a:rPr lang="zh-CN" altLang="en-US" sz="1500" dirty="0">
                  <a:solidFill>
                    <a:srgbClr val="000000"/>
                  </a:solidFill>
                </a:rPr>
                <a:t>访</a:t>
              </a:r>
              <a:endParaRPr lang="zh-CN" altLang="en-US" sz="1500" dirty="0">
                <a:solidFill>
                  <a:srgbClr val="000000"/>
                </a:solidFill>
              </a:endParaRPr>
            </a:p>
            <a:p>
              <a:pPr algn="ctr" eaLnBrk="1" hangingPunct="1">
                <a:lnSpc>
                  <a:spcPct val="96000"/>
                </a:lnSpc>
              </a:pPr>
              <a:r>
                <a:rPr lang="zh-CN" altLang="en-US" sz="1500" dirty="0">
                  <a:solidFill>
                    <a:srgbClr val="000000"/>
                  </a:solidFill>
                </a:rPr>
                <a:t>问层 </a:t>
              </a:r>
              <a:endParaRPr lang="zh-CN" altLang="en-US" sz="1500" dirty="0"/>
            </a:p>
          </p:txBody>
        </p:sp>
        <p:sp>
          <p:nvSpPr>
            <p:cNvPr id="19" name="Rectangle 37"/>
            <p:cNvSpPr>
              <a:spLocks noChangeArrowheads="1"/>
            </p:cNvSpPr>
            <p:nvPr/>
          </p:nvSpPr>
          <p:spPr bwMode="auto">
            <a:xfrm>
              <a:off x="1400" y="2834"/>
              <a:ext cx="369" cy="1056"/>
            </a:xfrm>
            <a:prstGeom prst="rect">
              <a:avLst/>
            </a:prstGeom>
            <a:solidFill>
              <a:srgbClr val="BBE0E3"/>
            </a:solidFill>
            <a:ln w="9525">
              <a:solidFill>
                <a:srgbClr val="000000"/>
              </a:solid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dirty="0">
                  <a:solidFill>
                    <a:srgbClr val="000000"/>
                  </a:solidFill>
                </a:rPr>
                <a:t>V</a:t>
              </a:r>
              <a:endParaRPr lang="en-US" altLang="zh-CN" sz="1500" dirty="0">
                <a:solidFill>
                  <a:srgbClr val="000000"/>
                </a:solidFill>
              </a:endParaRPr>
            </a:p>
            <a:p>
              <a:pPr algn="ctr" eaLnBrk="1" hangingPunct="1">
                <a:lnSpc>
                  <a:spcPct val="96000"/>
                </a:lnSpc>
              </a:pPr>
              <a:r>
                <a:rPr lang="zh-CN" altLang="en-US" sz="1500" dirty="0">
                  <a:solidFill>
                    <a:srgbClr val="000000"/>
                  </a:solidFill>
                </a:rPr>
                <a:t>表</a:t>
              </a:r>
              <a:endParaRPr lang="zh-CN" altLang="en-US" sz="1500" dirty="0">
                <a:solidFill>
                  <a:srgbClr val="000000"/>
                </a:solidFill>
              </a:endParaRPr>
            </a:p>
            <a:p>
              <a:pPr algn="ctr" eaLnBrk="1" hangingPunct="1">
                <a:lnSpc>
                  <a:spcPct val="96000"/>
                </a:lnSpc>
              </a:pPr>
              <a:r>
                <a:rPr lang="zh-CN" altLang="en-US" sz="1500" dirty="0">
                  <a:solidFill>
                    <a:srgbClr val="000000"/>
                  </a:solidFill>
                </a:rPr>
                <a:t>示</a:t>
              </a:r>
              <a:endParaRPr lang="zh-CN" altLang="en-US" sz="1500" dirty="0">
                <a:solidFill>
                  <a:srgbClr val="000000"/>
                </a:solidFill>
              </a:endParaRPr>
            </a:p>
            <a:p>
              <a:pPr algn="ctr" eaLnBrk="1" hangingPunct="1">
                <a:lnSpc>
                  <a:spcPct val="96000"/>
                </a:lnSpc>
              </a:pPr>
              <a:r>
                <a:rPr lang="zh-CN" altLang="en-US" sz="1500" dirty="0">
                  <a:solidFill>
                    <a:srgbClr val="000000"/>
                  </a:solidFill>
                </a:rPr>
                <a:t>层</a:t>
              </a:r>
              <a:endParaRPr lang="zh-CN" altLang="en-US" sz="1500" dirty="0"/>
            </a:p>
          </p:txBody>
        </p:sp>
        <p:sp>
          <p:nvSpPr>
            <p:cNvPr id="20" name="Line 38"/>
            <p:cNvSpPr>
              <a:spLocks noChangeShapeType="1"/>
            </p:cNvSpPr>
            <p:nvPr/>
          </p:nvSpPr>
          <p:spPr bwMode="auto">
            <a:xfrm>
              <a:off x="1268" y="2347"/>
              <a:ext cx="554" cy="1"/>
            </a:xfrm>
            <a:prstGeom prst="line">
              <a:avLst/>
            </a:prstGeom>
            <a:noFill/>
            <a:ln w="2857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500"/>
            </a:p>
          </p:txBody>
        </p:sp>
        <p:sp>
          <p:nvSpPr>
            <p:cNvPr id="21" name="Line 39"/>
            <p:cNvSpPr>
              <a:spLocks noChangeShapeType="1"/>
            </p:cNvSpPr>
            <p:nvPr/>
          </p:nvSpPr>
          <p:spPr bwMode="auto">
            <a:xfrm>
              <a:off x="2417" y="2347"/>
              <a:ext cx="1137" cy="1"/>
            </a:xfrm>
            <a:prstGeom prst="line">
              <a:avLst/>
            </a:prstGeom>
            <a:noFill/>
            <a:ln w="2857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500"/>
            </a:p>
          </p:txBody>
        </p:sp>
        <p:sp>
          <p:nvSpPr>
            <p:cNvPr id="22" name="Line 40"/>
            <p:cNvSpPr>
              <a:spLocks noChangeShapeType="1"/>
            </p:cNvSpPr>
            <p:nvPr/>
          </p:nvSpPr>
          <p:spPr bwMode="auto">
            <a:xfrm>
              <a:off x="3554" y="1936"/>
              <a:ext cx="0" cy="197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sz="1500"/>
            </a:p>
          </p:txBody>
        </p:sp>
        <p:sp>
          <p:nvSpPr>
            <p:cNvPr id="23" name="Line 41"/>
            <p:cNvSpPr>
              <a:spLocks noChangeShapeType="1"/>
            </p:cNvSpPr>
            <p:nvPr/>
          </p:nvSpPr>
          <p:spPr bwMode="auto">
            <a:xfrm>
              <a:off x="3580" y="2347"/>
              <a:ext cx="2048" cy="1"/>
            </a:xfrm>
            <a:prstGeom prst="line">
              <a:avLst/>
            </a:prstGeom>
            <a:noFill/>
            <a:ln w="2857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500"/>
            </a:p>
          </p:txBody>
        </p:sp>
        <p:sp>
          <p:nvSpPr>
            <p:cNvPr id="24" name="Line 42"/>
            <p:cNvSpPr>
              <a:spLocks noChangeShapeType="1"/>
            </p:cNvSpPr>
            <p:nvPr/>
          </p:nvSpPr>
          <p:spPr bwMode="auto">
            <a:xfrm flipH="1">
              <a:off x="5140" y="2697"/>
              <a:ext cx="0" cy="121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sz="1500"/>
            </a:p>
          </p:txBody>
        </p:sp>
        <p:sp>
          <p:nvSpPr>
            <p:cNvPr id="25" name="Text Box 43"/>
            <p:cNvSpPr txBox="1">
              <a:spLocks noChangeArrowheads="1"/>
            </p:cNvSpPr>
            <p:nvPr/>
          </p:nvSpPr>
          <p:spPr bwMode="auto">
            <a:xfrm>
              <a:off x="1268" y="2168"/>
              <a:ext cx="5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zh-CN" altLang="en-US" sz="1500" b="1" dirty="0">
                  <a:solidFill>
                    <a:srgbClr val="000000"/>
                  </a:solidFill>
                  <a:latin typeface="黑体" panose="02010609060101010101" charset="-122"/>
                  <a:ea typeface="黑体" panose="02010609060101010101" charset="-122"/>
                </a:rPr>
                <a:t>客户层</a:t>
              </a:r>
              <a:endParaRPr lang="zh-CN" altLang="en-US" sz="1500" dirty="0"/>
            </a:p>
          </p:txBody>
        </p:sp>
        <p:sp>
          <p:nvSpPr>
            <p:cNvPr id="26" name="Text Box 44"/>
            <p:cNvSpPr txBox="1">
              <a:spLocks noChangeArrowheads="1"/>
            </p:cNvSpPr>
            <p:nvPr/>
          </p:nvSpPr>
          <p:spPr bwMode="auto">
            <a:xfrm>
              <a:off x="2710" y="2178"/>
              <a:ext cx="61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zh-CN" altLang="en-US" sz="1500" b="1" dirty="0">
                  <a:solidFill>
                    <a:srgbClr val="000000"/>
                  </a:solidFill>
                  <a:latin typeface="黑体" panose="02010609060101010101" charset="-122"/>
                  <a:ea typeface="黑体" panose="02010609060101010101" charset="-122"/>
                </a:rPr>
                <a:t>业务层</a:t>
              </a:r>
              <a:endParaRPr lang="zh-CN" altLang="en-US" sz="1500" dirty="0"/>
            </a:p>
          </p:txBody>
        </p:sp>
        <p:sp>
          <p:nvSpPr>
            <p:cNvPr id="27" name="Text Box 45"/>
            <p:cNvSpPr txBox="1">
              <a:spLocks noChangeArrowheads="1"/>
            </p:cNvSpPr>
            <p:nvPr/>
          </p:nvSpPr>
          <p:spPr bwMode="auto">
            <a:xfrm>
              <a:off x="4595" y="2617"/>
              <a:ext cx="8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en-US" altLang="zh-CN" sz="1500" dirty="0">
                  <a:solidFill>
                    <a:srgbClr val="000000"/>
                  </a:solidFill>
                </a:rPr>
                <a:t>OR</a:t>
              </a:r>
              <a:r>
                <a:rPr lang="zh-CN" altLang="en-US" sz="1500" dirty="0">
                  <a:solidFill>
                    <a:srgbClr val="000000"/>
                  </a:solidFill>
                </a:rPr>
                <a:t>映射层</a:t>
              </a:r>
              <a:endParaRPr lang="zh-CN" altLang="en-US" sz="1500" dirty="0"/>
            </a:p>
          </p:txBody>
        </p:sp>
        <p:sp>
          <p:nvSpPr>
            <p:cNvPr id="28" name="Rectangle 46"/>
            <p:cNvSpPr>
              <a:spLocks noChangeArrowheads="1"/>
            </p:cNvSpPr>
            <p:nvPr/>
          </p:nvSpPr>
          <p:spPr bwMode="auto">
            <a:xfrm>
              <a:off x="5232" y="2834"/>
              <a:ext cx="396" cy="1034"/>
            </a:xfrm>
            <a:prstGeom prst="rect">
              <a:avLst/>
            </a:prstGeom>
            <a:solidFill>
              <a:srgbClr val="BBE0E3"/>
            </a:solidFill>
            <a:ln w="9525">
              <a:solidFill>
                <a:srgbClr val="000000"/>
              </a:solid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dirty="0">
                  <a:solidFill>
                    <a:srgbClr val="000000"/>
                  </a:solidFill>
                </a:rPr>
                <a:t>R</a:t>
              </a:r>
              <a:endParaRPr lang="en-US" altLang="zh-CN" sz="1500" dirty="0">
                <a:solidFill>
                  <a:srgbClr val="000000"/>
                </a:solidFill>
              </a:endParaRPr>
            </a:p>
            <a:p>
              <a:pPr algn="ctr" eaLnBrk="1" hangingPunct="1">
                <a:lnSpc>
                  <a:spcPct val="96000"/>
                </a:lnSpc>
              </a:pPr>
              <a:r>
                <a:rPr lang="zh-CN" altLang="en-US" sz="1500" dirty="0">
                  <a:solidFill>
                    <a:srgbClr val="000000"/>
                  </a:solidFill>
                </a:rPr>
                <a:t>数</a:t>
              </a:r>
              <a:endParaRPr lang="zh-CN" altLang="en-US" sz="1500" dirty="0">
                <a:solidFill>
                  <a:srgbClr val="000000"/>
                </a:solidFill>
              </a:endParaRPr>
            </a:p>
            <a:p>
              <a:pPr algn="ctr" eaLnBrk="1" hangingPunct="1">
                <a:lnSpc>
                  <a:spcPct val="96000"/>
                </a:lnSpc>
              </a:pPr>
              <a:r>
                <a:rPr lang="zh-CN" altLang="en-US" sz="1500" dirty="0">
                  <a:solidFill>
                    <a:srgbClr val="000000"/>
                  </a:solidFill>
                </a:rPr>
                <a:t>据</a:t>
              </a:r>
              <a:endParaRPr lang="zh-CN" altLang="en-US" sz="1500" dirty="0">
                <a:solidFill>
                  <a:srgbClr val="000000"/>
                </a:solidFill>
              </a:endParaRPr>
            </a:p>
            <a:p>
              <a:pPr algn="ctr" eaLnBrk="1" hangingPunct="1">
                <a:lnSpc>
                  <a:spcPct val="96000"/>
                </a:lnSpc>
              </a:pPr>
              <a:r>
                <a:rPr lang="zh-CN" altLang="en-US" sz="1500" dirty="0">
                  <a:solidFill>
                    <a:srgbClr val="000000"/>
                  </a:solidFill>
                </a:rPr>
                <a:t>资源层 </a:t>
              </a:r>
              <a:endParaRPr lang="zh-CN" altLang="en-US" sz="1500" dirty="0"/>
            </a:p>
          </p:txBody>
        </p:sp>
        <p:sp>
          <p:nvSpPr>
            <p:cNvPr id="29" name="Line 47"/>
            <p:cNvSpPr>
              <a:spLocks noChangeShapeType="1"/>
            </p:cNvSpPr>
            <p:nvPr/>
          </p:nvSpPr>
          <p:spPr bwMode="auto">
            <a:xfrm>
              <a:off x="1837" y="1662"/>
              <a:ext cx="0" cy="225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sz="1500"/>
            </a:p>
          </p:txBody>
        </p:sp>
        <p:sp>
          <p:nvSpPr>
            <p:cNvPr id="30" name="Text Box 48"/>
            <p:cNvSpPr txBox="1">
              <a:spLocks noChangeArrowheads="1"/>
            </p:cNvSpPr>
            <p:nvPr/>
          </p:nvSpPr>
          <p:spPr bwMode="auto">
            <a:xfrm>
              <a:off x="3830" y="2165"/>
              <a:ext cx="66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zh-CN" altLang="en-US" sz="1500" b="1" dirty="0">
                  <a:solidFill>
                    <a:srgbClr val="000000"/>
                  </a:solidFill>
                  <a:latin typeface="黑体" panose="02010609060101010101" charset="-122"/>
                  <a:ea typeface="黑体" panose="02010609060101010101" charset="-122"/>
                </a:rPr>
                <a:t>数据层</a:t>
              </a:r>
              <a:endParaRPr lang="zh-CN" altLang="en-US" sz="1500" dirty="0"/>
            </a:p>
          </p:txBody>
        </p:sp>
        <p:sp>
          <p:nvSpPr>
            <p:cNvPr id="31" name="Line 49"/>
            <p:cNvSpPr>
              <a:spLocks noChangeShapeType="1"/>
            </p:cNvSpPr>
            <p:nvPr/>
          </p:nvSpPr>
          <p:spPr bwMode="auto">
            <a:xfrm>
              <a:off x="1294" y="2148"/>
              <a:ext cx="3343" cy="1"/>
            </a:xfrm>
            <a:prstGeom prst="line">
              <a:avLst/>
            </a:prstGeom>
            <a:noFill/>
            <a:ln w="952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500"/>
            </a:p>
          </p:txBody>
        </p:sp>
        <p:sp>
          <p:nvSpPr>
            <p:cNvPr id="32" name="Rectangle 50"/>
            <p:cNvSpPr>
              <a:spLocks noChangeArrowheads="1"/>
            </p:cNvSpPr>
            <p:nvPr/>
          </p:nvSpPr>
          <p:spPr bwMode="auto">
            <a:xfrm>
              <a:off x="4703" y="2850"/>
              <a:ext cx="396" cy="100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6000"/>
                </a:lnSpc>
              </a:pPr>
              <a:r>
                <a:rPr lang="zh-CN" altLang="en-US" sz="1500" dirty="0">
                  <a:solidFill>
                    <a:srgbClr val="000000"/>
                  </a:solidFill>
                </a:rPr>
                <a:t>透明容器</a:t>
              </a:r>
              <a:endParaRPr lang="zh-CN" altLang="en-US" sz="1500" dirty="0"/>
            </a:p>
          </p:txBody>
        </p:sp>
        <p:sp>
          <p:nvSpPr>
            <p:cNvPr id="33" name="Line 51"/>
            <p:cNvSpPr>
              <a:spLocks noChangeShapeType="1"/>
            </p:cNvSpPr>
            <p:nvPr/>
          </p:nvSpPr>
          <p:spPr bwMode="auto">
            <a:xfrm flipV="1">
              <a:off x="2431" y="2012"/>
              <a:ext cx="1" cy="170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sz="1500"/>
            </a:p>
          </p:txBody>
        </p:sp>
        <p:sp>
          <p:nvSpPr>
            <p:cNvPr id="34" name="Rectangle 52"/>
            <p:cNvSpPr>
              <a:spLocks noChangeArrowheads="1"/>
            </p:cNvSpPr>
            <p:nvPr/>
          </p:nvSpPr>
          <p:spPr bwMode="auto">
            <a:xfrm>
              <a:off x="2391" y="2834"/>
              <a:ext cx="396" cy="1056"/>
            </a:xfrm>
            <a:prstGeom prst="rect">
              <a:avLst/>
            </a:prstGeom>
            <a:solidFill>
              <a:srgbClr val="BBE0E3"/>
            </a:solidFill>
            <a:ln w="9525">
              <a:solidFill>
                <a:srgbClr val="000000"/>
              </a:solid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dirty="0">
                  <a:solidFill>
                    <a:srgbClr val="000000"/>
                  </a:solidFill>
                </a:rPr>
                <a:t>BP</a:t>
              </a:r>
              <a:endParaRPr lang="en-US" altLang="zh-CN" sz="1500" dirty="0">
                <a:solidFill>
                  <a:srgbClr val="000000"/>
                </a:solidFill>
              </a:endParaRPr>
            </a:p>
            <a:p>
              <a:pPr algn="ctr" eaLnBrk="1" hangingPunct="1">
                <a:lnSpc>
                  <a:spcPct val="96000"/>
                </a:lnSpc>
              </a:pPr>
              <a:r>
                <a:rPr lang="zh-CN" altLang="en-US" sz="1500" dirty="0">
                  <a:solidFill>
                    <a:srgbClr val="000000"/>
                  </a:solidFill>
                </a:rPr>
                <a:t>业务流程层 </a:t>
              </a:r>
              <a:endParaRPr lang="zh-CN" altLang="en-US" sz="1500" dirty="0"/>
            </a:p>
          </p:txBody>
        </p:sp>
        <p:sp>
          <p:nvSpPr>
            <p:cNvPr id="35" name="Line 53"/>
            <p:cNvSpPr>
              <a:spLocks noChangeShapeType="1"/>
            </p:cNvSpPr>
            <p:nvPr/>
          </p:nvSpPr>
          <p:spPr bwMode="auto">
            <a:xfrm>
              <a:off x="1308" y="2012"/>
              <a:ext cx="1123"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500"/>
            </a:p>
          </p:txBody>
        </p:sp>
        <p:sp>
          <p:nvSpPr>
            <p:cNvPr id="36" name="Text Box 54"/>
            <p:cNvSpPr txBox="1">
              <a:spLocks noChangeArrowheads="1"/>
            </p:cNvSpPr>
            <p:nvPr/>
          </p:nvSpPr>
          <p:spPr bwMode="auto">
            <a:xfrm>
              <a:off x="2973" y="1586"/>
              <a:ext cx="92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en-US" altLang="zh-CN" sz="1500" b="1">
                  <a:solidFill>
                    <a:srgbClr val="000000"/>
                  </a:solidFill>
                </a:rPr>
                <a:t>Web</a:t>
              </a:r>
              <a:r>
                <a:rPr lang="zh-CN" altLang="en-US" sz="1500" b="1">
                  <a:solidFill>
                    <a:srgbClr val="000000"/>
                  </a:solidFill>
                </a:rPr>
                <a:t>服务器</a:t>
              </a:r>
              <a:endParaRPr lang="zh-CN" altLang="en-US" sz="1500" b="1"/>
            </a:p>
          </p:txBody>
        </p:sp>
        <p:sp>
          <p:nvSpPr>
            <p:cNvPr id="37" name="Line 55"/>
            <p:cNvSpPr>
              <a:spLocks noChangeShapeType="1"/>
            </p:cNvSpPr>
            <p:nvPr/>
          </p:nvSpPr>
          <p:spPr bwMode="auto">
            <a:xfrm>
              <a:off x="4637" y="2148"/>
              <a:ext cx="1057" cy="1"/>
            </a:xfrm>
            <a:prstGeom prst="line">
              <a:avLst/>
            </a:prstGeom>
            <a:noFill/>
            <a:ln w="952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500"/>
            </a:p>
          </p:txBody>
        </p:sp>
        <p:sp>
          <p:nvSpPr>
            <p:cNvPr id="38" name="Text Box 56"/>
            <p:cNvSpPr txBox="1">
              <a:spLocks noChangeArrowheads="1"/>
            </p:cNvSpPr>
            <p:nvPr/>
          </p:nvSpPr>
          <p:spPr bwMode="auto">
            <a:xfrm>
              <a:off x="4835" y="2012"/>
              <a:ext cx="639"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en-US" altLang="zh-CN" sz="1500" dirty="0">
                  <a:solidFill>
                    <a:srgbClr val="FF0000"/>
                  </a:solidFill>
                </a:rPr>
                <a:t>Relation</a:t>
              </a:r>
              <a:endParaRPr lang="en-US" altLang="zh-CN" sz="1500" dirty="0">
                <a:solidFill>
                  <a:srgbClr val="FF0000"/>
                </a:solidFill>
              </a:endParaRPr>
            </a:p>
          </p:txBody>
        </p:sp>
        <p:sp>
          <p:nvSpPr>
            <p:cNvPr id="39" name="Rectangle 57"/>
            <p:cNvSpPr>
              <a:spLocks noChangeArrowheads="1"/>
            </p:cNvSpPr>
            <p:nvPr/>
          </p:nvSpPr>
          <p:spPr bwMode="auto">
            <a:xfrm>
              <a:off x="1956" y="2834"/>
              <a:ext cx="303" cy="1052"/>
            </a:xfrm>
            <a:prstGeom prst="rect">
              <a:avLst/>
            </a:prstGeom>
            <a:noFill/>
            <a:ln w="9525">
              <a:solidFill>
                <a:srgbClr val="000000"/>
              </a:solidFill>
              <a:prstDash val="dash"/>
              <a:miter lim="800000"/>
            </a:ln>
            <a:extLst>
              <a:ext uri="{909E8E84-426E-40DD-AFC4-6F175D3DCCD1}">
                <a14:hiddenFill xmlns:a14="http://schemas.microsoft.com/office/drawing/2010/main">
                  <a:solidFill>
                    <a:srgbClr val="FFFFFF"/>
                  </a:solidFill>
                </a14:hiddenFill>
              </a:ext>
            </a:extLst>
          </p:spPr>
          <p:txBody>
            <a:bodyPr r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sz="1500" dirty="0">
                  <a:latin typeface="Times New Roman" panose="02020603050405020304" pitchFamily="18" charset="0"/>
                </a:rPr>
                <a:t>事</a:t>
              </a:r>
              <a:endParaRPr lang="zh-CN" altLang="en-US" sz="1500" dirty="0">
                <a:latin typeface="Times New Roman" panose="02020603050405020304" pitchFamily="18" charset="0"/>
              </a:endParaRPr>
            </a:p>
            <a:p>
              <a:pPr algn="ctr" eaLnBrk="1" hangingPunct="1">
                <a:lnSpc>
                  <a:spcPct val="96000"/>
                </a:lnSpc>
              </a:pPr>
              <a:r>
                <a:rPr lang="zh-CN" altLang="en-US" sz="1500" dirty="0">
                  <a:latin typeface="Times New Roman" panose="02020603050405020304" pitchFamily="18" charset="0"/>
                </a:rPr>
                <a:t>件</a:t>
              </a:r>
              <a:endParaRPr lang="zh-CN" altLang="en-US" sz="1500" dirty="0">
                <a:latin typeface="Times New Roman" panose="02020603050405020304" pitchFamily="18" charset="0"/>
              </a:endParaRPr>
            </a:p>
            <a:p>
              <a:pPr algn="ctr" eaLnBrk="1" hangingPunct="1">
                <a:lnSpc>
                  <a:spcPct val="96000"/>
                </a:lnSpc>
              </a:pPr>
              <a:r>
                <a:rPr lang="zh-CN" altLang="en-US" sz="1500" dirty="0">
                  <a:latin typeface="Times New Roman" panose="02020603050405020304" pitchFamily="18" charset="0"/>
                </a:rPr>
                <a:t>管</a:t>
              </a:r>
              <a:endParaRPr lang="zh-CN" altLang="en-US" sz="1500" dirty="0">
                <a:latin typeface="Times New Roman" panose="02020603050405020304" pitchFamily="18" charset="0"/>
              </a:endParaRPr>
            </a:p>
            <a:p>
              <a:pPr algn="ctr" eaLnBrk="1" hangingPunct="1">
                <a:lnSpc>
                  <a:spcPct val="96000"/>
                </a:lnSpc>
              </a:pPr>
              <a:r>
                <a:rPr lang="zh-CN" altLang="en-US" sz="1500" dirty="0">
                  <a:latin typeface="Times New Roman" panose="02020603050405020304" pitchFamily="18" charset="0"/>
                </a:rPr>
                <a:t>理</a:t>
              </a:r>
              <a:endParaRPr lang="zh-CN" altLang="en-US" sz="1500" dirty="0">
                <a:latin typeface="Times New Roman" panose="02020603050405020304" pitchFamily="18" charset="0"/>
              </a:endParaRPr>
            </a:p>
            <a:p>
              <a:pPr algn="ctr" eaLnBrk="1" hangingPunct="1">
                <a:lnSpc>
                  <a:spcPct val="96000"/>
                </a:lnSpc>
              </a:pPr>
              <a:r>
                <a:rPr lang="zh-CN" altLang="en-US" sz="1500" dirty="0">
                  <a:latin typeface="Times New Roman" panose="02020603050405020304" pitchFamily="18" charset="0"/>
                </a:rPr>
                <a:t>层</a:t>
              </a:r>
              <a:endParaRPr lang="zh-CN" altLang="en-US" sz="1500" dirty="0"/>
            </a:p>
          </p:txBody>
        </p:sp>
        <p:sp>
          <p:nvSpPr>
            <p:cNvPr id="40" name="Line 58"/>
            <p:cNvSpPr>
              <a:spLocks noChangeShapeType="1"/>
            </p:cNvSpPr>
            <p:nvPr/>
          </p:nvSpPr>
          <p:spPr bwMode="auto">
            <a:xfrm>
              <a:off x="1837" y="1799"/>
              <a:ext cx="2774"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500"/>
            </a:p>
          </p:txBody>
        </p:sp>
        <p:sp>
          <p:nvSpPr>
            <p:cNvPr id="41" name="Text Box 59"/>
            <p:cNvSpPr txBox="1">
              <a:spLocks noChangeArrowheads="1"/>
            </p:cNvSpPr>
            <p:nvPr/>
          </p:nvSpPr>
          <p:spPr bwMode="auto">
            <a:xfrm>
              <a:off x="1573" y="1842"/>
              <a:ext cx="59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en-US" altLang="zh-CN" sz="1500" dirty="0">
                  <a:solidFill>
                    <a:srgbClr val="000000"/>
                  </a:solidFill>
                </a:rPr>
                <a:t>Web</a:t>
              </a:r>
              <a:r>
                <a:rPr lang="zh-CN" altLang="en-US" sz="1500" dirty="0">
                  <a:solidFill>
                    <a:srgbClr val="000000"/>
                  </a:solidFill>
                </a:rPr>
                <a:t>层</a:t>
              </a:r>
              <a:endParaRPr lang="zh-CN" altLang="en-US" sz="1500" dirty="0"/>
            </a:p>
          </p:txBody>
        </p:sp>
        <p:sp>
          <p:nvSpPr>
            <p:cNvPr id="42" name="Text Box 60"/>
            <p:cNvSpPr txBox="1">
              <a:spLocks noChangeArrowheads="1"/>
            </p:cNvSpPr>
            <p:nvPr/>
          </p:nvSpPr>
          <p:spPr bwMode="auto">
            <a:xfrm>
              <a:off x="1298" y="1560"/>
              <a:ext cx="6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zh-CN" altLang="en-US" sz="1500" b="1" dirty="0">
                  <a:solidFill>
                    <a:srgbClr val="000000"/>
                  </a:solidFill>
                </a:rPr>
                <a:t>客户机</a:t>
              </a:r>
              <a:endParaRPr lang="zh-CN" altLang="en-US" sz="1500" b="1" dirty="0"/>
            </a:p>
          </p:txBody>
        </p:sp>
        <p:sp>
          <p:nvSpPr>
            <p:cNvPr id="43" name="Line 61"/>
            <p:cNvSpPr>
              <a:spLocks noChangeShapeType="1"/>
            </p:cNvSpPr>
            <p:nvPr/>
          </p:nvSpPr>
          <p:spPr bwMode="auto">
            <a:xfrm>
              <a:off x="1326" y="1798"/>
              <a:ext cx="463"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500"/>
            </a:p>
          </p:txBody>
        </p:sp>
        <p:sp>
          <p:nvSpPr>
            <p:cNvPr id="44" name="Line 62"/>
            <p:cNvSpPr>
              <a:spLocks noChangeShapeType="1"/>
            </p:cNvSpPr>
            <p:nvPr/>
          </p:nvSpPr>
          <p:spPr bwMode="auto">
            <a:xfrm>
              <a:off x="4637" y="1799"/>
              <a:ext cx="1057"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500"/>
            </a:p>
          </p:txBody>
        </p:sp>
        <p:sp>
          <p:nvSpPr>
            <p:cNvPr id="45" name="Text Box 63"/>
            <p:cNvSpPr txBox="1">
              <a:spLocks noChangeArrowheads="1"/>
            </p:cNvSpPr>
            <p:nvPr/>
          </p:nvSpPr>
          <p:spPr bwMode="auto">
            <a:xfrm>
              <a:off x="4690" y="1586"/>
              <a:ext cx="10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zh-CN" altLang="en-US" sz="1500" b="1">
                  <a:solidFill>
                    <a:srgbClr val="000000"/>
                  </a:solidFill>
                </a:rPr>
                <a:t>数据库服务器</a:t>
              </a:r>
              <a:endParaRPr lang="zh-CN" altLang="en-US" sz="1500" b="1"/>
            </a:p>
          </p:txBody>
        </p:sp>
        <p:sp>
          <p:nvSpPr>
            <p:cNvPr id="46" name="Line 64"/>
            <p:cNvSpPr>
              <a:spLocks noChangeShapeType="1"/>
            </p:cNvSpPr>
            <p:nvPr/>
          </p:nvSpPr>
          <p:spPr bwMode="auto">
            <a:xfrm>
              <a:off x="3580" y="2621"/>
              <a:ext cx="1057" cy="1"/>
            </a:xfrm>
            <a:prstGeom prst="line">
              <a:avLst/>
            </a:prstGeom>
            <a:noFill/>
            <a:ln w="952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sz="1500"/>
            </a:p>
          </p:txBody>
        </p:sp>
        <p:sp>
          <p:nvSpPr>
            <p:cNvPr id="47" name="Text Box 65"/>
            <p:cNvSpPr txBox="1">
              <a:spLocks noChangeArrowheads="1"/>
            </p:cNvSpPr>
            <p:nvPr/>
          </p:nvSpPr>
          <p:spPr bwMode="auto">
            <a:xfrm>
              <a:off x="3594" y="2430"/>
              <a:ext cx="109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zh-CN" altLang="en-US" sz="1500" dirty="0">
                  <a:solidFill>
                    <a:srgbClr val="FF0000"/>
                  </a:solidFill>
                </a:rPr>
                <a:t>对象持久层</a:t>
              </a:r>
              <a:r>
                <a:rPr lang="en-US" altLang="zh-CN" sz="1500" dirty="0">
                  <a:solidFill>
                    <a:srgbClr val="FF0000"/>
                  </a:solidFill>
                </a:rPr>
                <a:t>OP</a:t>
              </a:r>
              <a:endParaRPr lang="en-US" altLang="zh-CN" sz="1500" dirty="0">
                <a:solidFill>
                  <a:srgbClr val="FF0000"/>
                </a:solidFill>
              </a:endParaRPr>
            </a:p>
          </p:txBody>
        </p:sp>
        <p:sp>
          <p:nvSpPr>
            <p:cNvPr id="48" name="Line 66"/>
            <p:cNvSpPr>
              <a:spLocks noChangeShapeType="1"/>
            </p:cNvSpPr>
            <p:nvPr/>
          </p:nvSpPr>
          <p:spPr bwMode="auto">
            <a:xfrm>
              <a:off x="4637" y="1800"/>
              <a:ext cx="0" cy="21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sz="1500"/>
            </a:p>
          </p:txBody>
        </p:sp>
        <p:sp>
          <p:nvSpPr>
            <p:cNvPr id="49" name="Arc 33"/>
            <p:cNvSpPr/>
            <p:nvPr/>
          </p:nvSpPr>
          <p:spPr bwMode="auto">
            <a:xfrm rot="10707420" flipV="1">
              <a:off x="1610" y="2568"/>
              <a:ext cx="956" cy="597"/>
            </a:xfrm>
            <a:custGeom>
              <a:avLst/>
              <a:gdLst>
                <a:gd name="T0" fmla="*/ 0 w 36562"/>
                <a:gd name="T1" fmla="*/ 0 h 21600"/>
                <a:gd name="T2" fmla="*/ 1 w 36562"/>
                <a:gd name="T3" fmla="*/ 0 h 21600"/>
                <a:gd name="T4" fmla="*/ 1 w 36562"/>
                <a:gd name="T5" fmla="*/ 1 h 21600"/>
                <a:gd name="T6" fmla="*/ 0 60000 65536"/>
                <a:gd name="T7" fmla="*/ 0 60000 65536"/>
                <a:gd name="T8" fmla="*/ 0 60000 65536"/>
                <a:gd name="T9" fmla="*/ 0 w 36562"/>
                <a:gd name="T10" fmla="*/ 0 h 21600"/>
                <a:gd name="T11" fmla="*/ 36562 w 36562"/>
                <a:gd name="T12" fmla="*/ 21600 h 21600"/>
              </a:gdLst>
              <a:ahLst/>
              <a:cxnLst>
                <a:cxn ang="T6">
                  <a:pos x="T0" y="T1"/>
                </a:cxn>
                <a:cxn ang="T7">
                  <a:pos x="T2" y="T3"/>
                </a:cxn>
                <a:cxn ang="T8">
                  <a:pos x="T4" y="T5"/>
                </a:cxn>
              </a:cxnLst>
              <a:rect l="T9" t="T10" r="T11" b="T12"/>
              <a:pathLst>
                <a:path w="36562" h="21600" fill="none" extrusionOk="0">
                  <a:moveTo>
                    <a:pt x="0" y="10668"/>
                  </a:moveTo>
                  <a:cubicBezTo>
                    <a:pt x="3878" y="4059"/>
                    <a:pt x="10967" y="-1"/>
                    <a:pt x="18630" y="0"/>
                  </a:cubicBezTo>
                  <a:cubicBezTo>
                    <a:pt x="25826" y="0"/>
                    <a:pt x="32549" y="3583"/>
                    <a:pt x="36561" y="9558"/>
                  </a:cubicBezTo>
                </a:path>
                <a:path w="36562" h="21600" stroke="0" extrusionOk="0">
                  <a:moveTo>
                    <a:pt x="0" y="10668"/>
                  </a:moveTo>
                  <a:cubicBezTo>
                    <a:pt x="3878" y="4059"/>
                    <a:pt x="10967" y="-1"/>
                    <a:pt x="18630" y="0"/>
                  </a:cubicBezTo>
                  <a:cubicBezTo>
                    <a:pt x="25826" y="0"/>
                    <a:pt x="32549" y="3583"/>
                    <a:pt x="36561" y="9558"/>
                  </a:cubicBezTo>
                  <a:lnTo>
                    <a:pt x="18630" y="21600"/>
                  </a:lnTo>
                  <a:close/>
                </a:path>
              </a:pathLst>
            </a:custGeom>
            <a:noFill/>
            <a:ln w="9525">
              <a:solidFill>
                <a:srgbClr val="FF0066"/>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500"/>
            </a:p>
          </p:txBody>
        </p:sp>
        <p:sp>
          <p:nvSpPr>
            <p:cNvPr id="50" name="Text Box 45"/>
            <p:cNvSpPr txBox="1">
              <a:spLocks noChangeArrowheads="1"/>
            </p:cNvSpPr>
            <p:nvPr/>
          </p:nvSpPr>
          <p:spPr bwMode="auto">
            <a:xfrm>
              <a:off x="1770" y="2621"/>
              <a:ext cx="77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en-US" altLang="zh-CN" sz="1500" dirty="0">
                  <a:solidFill>
                    <a:srgbClr val="000000"/>
                  </a:solidFill>
                </a:rPr>
                <a:t>VM</a:t>
              </a:r>
              <a:r>
                <a:rPr lang="zh-CN" altLang="en-US" sz="1500" dirty="0">
                  <a:solidFill>
                    <a:srgbClr val="000000"/>
                  </a:solidFill>
                </a:rPr>
                <a:t>装配层</a:t>
              </a:r>
              <a:endParaRPr lang="zh-CN" altLang="en-US" sz="1500" dirty="0"/>
            </a:p>
          </p:txBody>
        </p:sp>
      </p:grpSp>
      <p:sp>
        <p:nvSpPr>
          <p:cNvPr id="51" name="日期占位符 50"/>
          <p:cNvSpPr>
            <a:spLocks noGrp="1"/>
          </p:cNvSpPr>
          <p:nvPr>
            <p:ph type="dt" sz="half" idx="10"/>
          </p:nvPr>
        </p:nvSpPr>
        <p:spPr/>
        <p:txBody>
          <a:bodyPr/>
          <a:lstStyle/>
          <a:p>
            <a:fld id="{EE962528-FF44-49B0-9010-A74379C674B7}" type="datetime1">
              <a:rPr lang="zh-CN" altLang="en-US" smtClean="0"/>
            </a:fld>
            <a:endParaRPr lang="zh-CN" altLang="en-US" dirty="0"/>
          </a:p>
        </p:txBody>
      </p:sp>
      <p:sp>
        <p:nvSpPr>
          <p:cNvPr id="52" name="页脚占位符 51"/>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93827" y="937543"/>
            <a:ext cx="7832833" cy="3806854"/>
          </a:xfrm>
        </p:spPr>
        <p:txBody>
          <a:bodyPr>
            <a:normAutofit fontScale="85000" lnSpcReduction="20000"/>
          </a:bodyPr>
          <a:lstStyle/>
          <a:p>
            <a:pPr>
              <a:lnSpc>
                <a:spcPct val="120000"/>
              </a:lnSpc>
            </a:pPr>
            <a:r>
              <a:rPr lang="zh-CN" altLang="en-US" dirty="0"/>
              <a:t>架构分层与</a:t>
            </a:r>
            <a:r>
              <a:rPr lang="en-US" altLang="zh-CN" dirty="0"/>
              <a:t>MVC</a:t>
            </a:r>
            <a:r>
              <a:rPr lang="zh-CN" altLang="en-US" dirty="0"/>
              <a:t>分层即有区别又是统一的。</a:t>
            </a:r>
            <a:endParaRPr lang="zh-CN" altLang="en-US" dirty="0"/>
          </a:p>
          <a:p>
            <a:pPr>
              <a:lnSpc>
                <a:spcPct val="120000"/>
              </a:lnSpc>
            </a:pPr>
            <a:r>
              <a:rPr lang="zh-CN" altLang="en-US" dirty="0"/>
              <a:t>架构给人们提供了有条理存放物品的“物质基础”，</a:t>
            </a:r>
            <a:r>
              <a:rPr lang="en-US" altLang="zh-CN" dirty="0"/>
              <a:t>MVC</a:t>
            </a:r>
            <a:r>
              <a:rPr lang="zh-CN" altLang="en-US" dirty="0"/>
              <a:t>是人们总结出摆放物品的良好“习惯”。</a:t>
            </a:r>
            <a:endParaRPr lang="zh-CN" altLang="en-US" dirty="0"/>
          </a:p>
          <a:p>
            <a:pPr>
              <a:lnSpc>
                <a:spcPct val="120000"/>
              </a:lnSpc>
            </a:pPr>
            <a:r>
              <a:rPr lang="zh-CN" altLang="en-US" dirty="0"/>
              <a:t>家里有了家具、橱柜、洁具等，但缺乏良好的习惯，家里的物品存放可能依然是一团糟；如果有了家具、橱柜、洁具这样的分层框架，你的良好习惯轻松得以展现，提高生活的质量和效率。让“架构”与“</a:t>
            </a:r>
            <a:r>
              <a:rPr lang="en-US" altLang="zh-CN" dirty="0"/>
              <a:t>MVC”</a:t>
            </a:r>
            <a:r>
              <a:rPr lang="zh-CN" altLang="en-US" dirty="0"/>
              <a:t>在开发者身上完美结合，实现系统松耦合，易维护、易扩展、易重用的美好目标。</a:t>
            </a:r>
            <a:endParaRPr lang="zh-CN" altLang="en-US" dirty="0"/>
          </a:p>
          <a:p>
            <a:pPr>
              <a:lnSpc>
                <a:spcPct val="120000"/>
              </a:lnSpc>
            </a:pP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4" name="标题 3"/>
          <p:cNvSpPr>
            <a:spLocks noGrp="1"/>
          </p:cNvSpPr>
          <p:nvPr>
            <p:ph type="title"/>
          </p:nvPr>
        </p:nvSpPr>
        <p:spPr/>
        <p:txBody>
          <a:bodyPr/>
          <a:lstStyle/>
          <a:p>
            <a:r>
              <a:rPr lang="zh-CN" altLang="en-US" dirty="0"/>
              <a:t>架构分层与</a:t>
            </a:r>
            <a:r>
              <a:rPr lang="en-US" altLang="zh-CN" dirty="0"/>
              <a:t>MVC</a:t>
            </a:r>
            <a:r>
              <a:rPr lang="zh-CN" altLang="en-US" dirty="0"/>
              <a:t>分层的区别</a:t>
            </a:r>
            <a:endParaRPr lang="zh-CN" altLang="en-US" dirty="0"/>
          </a:p>
        </p:txBody>
      </p:sp>
      <p:sp>
        <p:nvSpPr>
          <p:cNvPr id="5" name="日期占位符 4"/>
          <p:cNvSpPr>
            <a:spLocks noGrp="1"/>
          </p:cNvSpPr>
          <p:nvPr>
            <p:ph type="dt" sz="half" idx="10"/>
          </p:nvPr>
        </p:nvSpPr>
        <p:spPr/>
        <p:txBody>
          <a:bodyPr/>
          <a:lstStyle/>
          <a:p>
            <a:fld id="{FE002ECC-5674-4EB8-9C49-CE69083700C8}"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4" name="标题 3"/>
          <p:cNvSpPr>
            <a:spLocks noGrp="1"/>
          </p:cNvSpPr>
          <p:nvPr>
            <p:ph type="title"/>
          </p:nvPr>
        </p:nvSpPr>
        <p:spPr/>
        <p:txBody>
          <a:bodyPr/>
          <a:lstStyle/>
          <a:p>
            <a:r>
              <a:rPr lang="zh-CN" altLang="en-US" dirty="0"/>
              <a:t>架构分层与</a:t>
            </a:r>
            <a:r>
              <a:rPr lang="en-US" altLang="zh-CN" dirty="0"/>
              <a:t>MVC</a:t>
            </a:r>
            <a:r>
              <a:rPr lang="zh-CN" altLang="en-US" dirty="0"/>
              <a:t>分层的区别</a:t>
            </a:r>
            <a:endParaRPr lang="zh-CN" altLang="en-US" dirty="0"/>
          </a:p>
        </p:txBody>
      </p:sp>
      <p:grpSp>
        <p:nvGrpSpPr>
          <p:cNvPr id="5" name="Group 23"/>
          <p:cNvGrpSpPr>
            <a:grpSpLocks noChangeAspect="1"/>
          </p:cNvGrpSpPr>
          <p:nvPr/>
        </p:nvGrpSpPr>
        <p:grpSpPr bwMode="auto">
          <a:xfrm>
            <a:off x="1710785" y="886063"/>
            <a:ext cx="6090725" cy="3724997"/>
            <a:chOff x="1711" y="-598"/>
            <a:chExt cx="8142" cy="5909"/>
          </a:xfrm>
        </p:grpSpPr>
        <p:sp>
          <p:nvSpPr>
            <p:cNvPr id="6" name="AutoShape 24"/>
            <p:cNvSpPr>
              <a:spLocks noChangeAspect="1" noChangeArrowheads="1"/>
            </p:cNvSpPr>
            <p:nvPr/>
          </p:nvSpPr>
          <p:spPr bwMode="auto">
            <a:xfrm>
              <a:off x="1711" y="-598"/>
              <a:ext cx="8142" cy="5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500"/>
            </a:p>
          </p:txBody>
        </p:sp>
        <p:sp>
          <p:nvSpPr>
            <p:cNvPr id="7" name="Line 25"/>
            <p:cNvSpPr>
              <a:spLocks noChangeShapeType="1"/>
            </p:cNvSpPr>
            <p:nvPr/>
          </p:nvSpPr>
          <p:spPr bwMode="auto">
            <a:xfrm flipH="1">
              <a:off x="4733" y="1155"/>
              <a:ext cx="1" cy="227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1500"/>
            </a:p>
          </p:txBody>
        </p:sp>
        <p:sp>
          <p:nvSpPr>
            <p:cNvPr id="8" name="Line 26"/>
            <p:cNvSpPr>
              <a:spLocks noChangeShapeType="1"/>
            </p:cNvSpPr>
            <p:nvPr/>
          </p:nvSpPr>
          <p:spPr bwMode="auto">
            <a:xfrm flipV="1">
              <a:off x="5959" y="1408"/>
              <a:ext cx="1842" cy="1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zh-CN" altLang="en-US" sz="1500"/>
            </a:p>
          </p:txBody>
        </p:sp>
        <p:sp>
          <p:nvSpPr>
            <p:cNvPr id="9" name="Text Box 27"/>
            <p:cNvSpPr txBox="1">
              <a:spLocks noChangeArrowheads="1"/>
            </p:cNvSpPr>
            <p:nvPr/>
          </p:nvSpPr>
          <p:spPr bwMode="auto">
            <a:xfrm>
              <a:off x="6149" y="1015"/>
              <a:ext cx="888"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b="1">
                  <a:solidFill>
                    <a:srgbClr val="000000"/>
                  </a:solidFill>
                </a:rPr>
                <a:t>OP</a:t>
              </a:r>
              <a:endParaRPr lang="en-US" altLang="zh-CN" sz="1500"/>
            </a:p>
          </p:txBody>
        </p:sp>
        <p:sp>
          <p:nvSpPr>
            <p:cNvPr id="10" name="Line 28"/>
            <p:cNvSpPr>
              <a:spLocks noChangeShapeType="1"/>
            </p:cNvSpPr>
            <p:nvPr/>
          </p:nvSpPr>
          <p:spPr bwMode="auto">
            <a:xfrm>
              <a:off x="2756" y="2420"/>
              <a:ext cx="1062"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algn="ctr"/>
              <a:endParaRPr lang="zh-CN" altLang="en-US" sz="1500"/>
            </a:p>
          </p:txBody>
        </p:sp>
        <p:sp>
          <p:nvSpPr>
            <p:cNvPr id="11" name="Line 29"/>
            <p:cNvSpPr>
              <a:spLocks noChangeShapeType="1"/>
            </p:cNvSpPr>
            <p:nvPr/>
          </p:nvSpPr>
          <p:spPr bwMode="auto">
            <a:xfrm flipV="1">
              <a:off x="5795" y="2420"/>
              <a:ext cx="3068"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algn="ctr"/>
              <a:endParaRPr lang="zh-CN" altLang="en-US" sz="1500"/>
            </a:p>
          </p:txBody>
        </p:sp>
        <p:sp>
          <p:nvSpPr>
            <p:cNvPr id="12" name="Text Box 30"/>
            <p:cNvSpPr txBox="1">
              <a:spLocks noChangeArrowheads="1"/>
            </p:cNvSpPr>
            <p:nvPr/>
          </p:nvSpPr>
          <p:spPr bwMode="auto">
            <a:xfrm>
              <a:off x="5134" y="3775"/>
              <a:ext cx="1180" cy="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b="1">
                  <a:solidFill>
                    <a:srgbClr val="000000"/>
                  </a:solidFill>
                </a:rPr>
                <a:t>Model</a:t>
              </a:r>
              <a:endParaRPr lang="en-US" altLang="zh-CN" sz="1500"/>
            </a:p>
          </p:txBody>
        </p:sp>
        <p:sp>
          <p:nvSpPr>
            <p:cNvPr id="13" name="Text Box 31"/>
            <p:cNvSpPr txBox="1">
              <a:spLocks noChangeArrowheads="1"/>
            </p:cNvSpPr>
            <p:nvPr/>
          </p:nvSpPr>
          <p:spPr bwMode="auto">
            <a:xfrm>
              <a:off x="8981" y="1155"/>
              <a:ext cx="481" cy="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b="1">
                  <a:solidFill>
                    <a:srgbClr val="000000"/>
                  </a:solidFill>
                </a:rPr>
                <a:t>R</a:t>
              </a:r>
              <a:endParaRPr lang="en-US" altLang="zh-CN" sz="1500"/>
            </a:p>
          </p:txBody>
        </p:sp>
        <p:sp>
          <p:nvSpPr>
            <p:cNvPr id="14" name="Line 32"/>
            <p:cNvSpPr>
              <a:spLocks noChangeShapeType="1"/>
            </p:cNvSpPr>
            <p:nvPr/>
          </p:nvSpPr>
          <p:spPr bwMode="auto">
            <a:xfrm flipV="1">
              <a:off x="4497" y="2420"/>
              <a:ext cx="472"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algn="ctr"/>
              <a:endParaRPr lang="zh-CN" altLang="en-US" sz="1500"/>
            </a:p>
          </p:txBody>
        </p:sp>
        <p:sp>
          <p:nvSpPr>
            <p:cNvPr id="15" name="Arc 33"/>
            <p:cNvSpPr/>
            <p:nvPr/>
          </p:nvSpPr>
          <p:spPr bwMode="auto">
            <a:xfrm rot="10579232" flipV="1">
              <a:off x="7520" y="1136"/>
              <a:ext cx="1708" cy="1102"/>
            </a:xfrm>
            <a:custGeom>
              <a:avLst/>
              <a:gdLst>
                <a:gd name="T0" fmla="*/ 0 w 36562"/>
                <a:gd name="T1" fmla="*/ 1 h 21600"/>
                <a:gd name="T2" fmla="*/ 4 w 36562"/>
                <a:gd name="T3" fmla="*/ 1 h 21600"/>
                <a:gd name="T4" fmla="*/ 2 w 36562"/>
                <a:gd name="T5" fmla="*/ 3 h 21600"/>
                <a:gd name="T6" fmla="*/ 0 60000 65536"/>
                <a:gd name="T7" fmla="*/ 0 60000 65536"/>
                <a:gd name="T8" fmla="*/ 0 60000 65536"/>
                <a:gd name="T9" fmla="*/ 0 w 36562"/>
                <a:gd name="T10" fmla="*/ 0 h 21600"/>
                <a:gd name="T11" fmla="*/ 36562 w 36562"/>
                <a:gd name="T12" fmla="*/ 21600 h 21600"/>
              </a:gdLst>
              <a:ahLst/>
              <a:cxnLst>
                <a:cxn ang="T6">
                  <a:pos x="T0" y="T1"/>
                </a:cxn>
                <a:cxn ang="T7">
                  <a:pos x="T2" y="T3"/>
                </a:cxn>
                <a:cxn ang="T8">
                  <a:pos x="T4" y="T5"/>
                </a:cxn>
              </a:cxnLst>
              <a:rect l="T9" t="T10" r="T11" b="T12"/>
              <a:pathLst>
                <a:path w="36562" h="21600" fill="none" extrusionOk="0">
                  <a:moveTo>
                    <a:pt x="0" y="10668"/>
                  </a:moveTo>
                  <a:cubicBezTo>
                    <a:pt x="3878" y="4059"/>
                    <a:pt x="10967" y="-1"/>
                    <a:pt x="18630" y="0"/>
                  </a:cubicBezTo>
                  <a:cubicBezTo>
                    <a:pt x="25826" y="0"/>
                    <a:pt x="32549" y="3583"/>
                    <a:pt x="36561" y="9558"/>
                  </a:cubicBezTo>
                </a:path>
                <a:path w="36562" h="21600" stroke="0" extrusionOk="0">
                  <a:moveTo>
                    <a:pt x="0" y="10668"/>
                  </a:moveTo>
                  <a:cubicBezTo>
                    <a:pt x="3878" y="4059"/>
                    <a:pt x="10967" y="-1"/>
                    <a:pt x="18630" y="0"/>
                  </a:cubicBezTo>
                  <a:cubicBezTo>
                    <a:pt x="25826" y="0"/>
                    <a:pt x="32549" y="3583"/>
                    <a:pt x="36561" y="9558"/>
                  </a:cubicBezTo>
                  <a:lnTo>
                    <a:pt x="18630" y="21600"/>
                  </a:lnTo>
                  <a:close/>
                </a:path>
              </a:pathLst>
            </a:custGeom>
            <a:noFill/>
            <a:ln w="9525">
              <a:solidFill>
                <a:srgbClr val="FF0066"/>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500"/>
            </a:p>
          </p:txBody>
        </p:sp>
        <p:sp>
          <p:nvSpPr>
            <p:cNvPr id="16" name="Rectangle 34"/>
            <p:cNvSpPr>
              <a:spLocks noChangeArrowheads="1"/>
            </p:cNvSpPr>
            <p:nvPr/>
          </p:nvSpPr>
          <p:spPr bwMode="auto">
            <a:xfrm>
              <a:off x="4923" y="1604"/>
              <a:ext cx="826" cy="2169"/>
            </a:xfrm>
            <a:prstGeom prst="rect">
              <a:avLst/>
            </a:prstGeom>
            <a:solidFill>
              <a:srgbClr val="BBE0E3"/>
            </a:solidFill>
            <a:ln w="9525">
              <a:solidFill>
                <a:srgbClr val="000000"/>
              </a:solid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dirty="0">
                  <a:solidFill>
                    <a:srgbClr val="000000"/>
                  </a:solidFill>
                </a:rPr>
                <a:t>BM</a:t>
              </a:r>
              <a:endParaRPr lang="en-US" altLang="zh-CN" sz="1500" dirty="0">
                <a:solidFill>
                  <a:srgbClr val="000000"/>
                </a:solidFill>
              </a:endParaRPr>
            </a:p>
            <a:p>
              <a:pPr algn="ctr" eaLnBrk="1" hangingPunct="1">
                <a:lnSpc>
                  <a:spcPct val="96000"/>
                </a:lnSpc>
              </a:pPr>
              <a:r>
                <a:rPr lang="zh-CN" altLang="en-US" sz="1500" dirty="0">
                  <a:solidFill>
                    <a:srgbClr val="000000"/>
                  </a:solidFill>
                </a:rPr>
                <a:t>领</a:t>
              </a:r>
              <a:endParaRPr lang="zh-CN" altLang="en-US" sz="1500" dirty="0">
                <a:solidFill>
                  <a:srgbClr val="000000"/>
                </a:solidFill>
              </a:endParaRPr>
            </a:p>
            <a:p>
              <a:pPr algn="ctr" eaLnBrk="1" hangingPunct="1">
                <a:lnSpc>
                  <a:spcPct val="96000"/>
                </a:lnSpc>
              </a:pPr>
              <a:r>
                <a:rPr lang="zh-CN" altLang="en-US" sz="1500" dirty="0">
                  <a:solidFill>
                    <a:srgbClr val="000000"/>
                  </a:solidFill>
                </a:rPr>
                <a:t>域</a:t>
              </a:r>
              <a:endParaRPr lang="zh-CN" altLang="en-US" sz="1500" dirty="0">
                <a:solidFill>
                  <a:srgbClr val="000000"/>
                </a:solidFill>
              </a:endParaRPr>
            </a:p>
            <a:p>
              <a:pPr algn="ctr" eaLnBrk="1" hangingPunct="1">
                <a:lnSpc>
                  <a:spcPct val="96000"/>
                </a:lnSpc>
              </a:pPr>
              <a:r>
                <a:rPr lang="zh-CN" altLang="en-US" sz="1500" dirty="0">
                  <a:solidFill>
                    <a:srgbClr val="000000"/>
                  </a:solidFill>
                </a:rPr>
                <a:t>模</a:t>
              </a:r>
              <a:endParaRPr lang="zh-CN" altLang="en-US" sz="1500" dirty="0">
                <a:solidFill>
                  <a:srgbClr val="000000"/>
                </a:solidFill>
              </a:endParaRPr>
            </a:p>
            <a:p>
              <a:pPr algn="ctr" eaLnBrk="1" hangingPunct="1">
                <a:lnSpc>
                  <a:spcPct val="96000"/>
                </a:lnSpc>
              </a:pPr>
              <a:r>
                <a:rPr lang="zh-CN" altLang="en-US" sz="1500" dirty="0">
                  <a:solidFill>
                    <a:srgbClr val="000000"/>
                  </a:solidFill>
                </a:rPr>
                <a:t>型</a:t>
              </a:r>
              <a:endParaRPr lang="zh-CN" altLang="en-US" sz="1500" dirty="0">
                <a:solidFill>
                  <a:srgbClr val="000000"/>
                </a:solidFill>
              </a:endParaRPr>
            </a:p>
            <a:p>
              <a:pPr algn="ctr" eaLnBrk="1" hangingPunct="1">
                <a:lnSpc>
                  <a:spcPct val="96000"/>
                </a:lnSpc>
              </a:pPr>
              <a:r>
                <a:rPr lang="zh-CN" altLang="en-US" sz="1500" dirty="0">
                  <a:solidFill>
                    <a:srgbClr val="000000"/>
                  </a:solidFill>
                </a:rPr>
                <a:t>层</a:t>
              </a:r>
              <a:endParaRPr lang="zh-CN" altLang="en-US" sz="1500" dirty="0"/>
            </a:p>
          </p:txBody>
        </p:sp>
        <p:sp>
          <p:nvSpPr>
            <p:cNvPr id="17" name="Rectangle 35"/>
            <p:cNvSpPr>
              <a:spLocks noChangeArrowheads="1"/>
            </p:cNvSpPr>
            <p:nvPr/>
          </p:nvSpPr>
          <p:spPr bwMode="auto">
            <a:xfrm>
              <a:off x="6975" y="1637"/>
              <a:ext cx="708" cy="2193"/>
            </a:xfrm>
            <a:prstGeom prst="rect">
              <a:avLst/>
            </a:prstGeom>
            <a:solidFill>
              <a:srgbClr val="BBE0E3"/>
            </a:solidFill>
            <a:ln w="9525">
              <a:solidFill>
                <a:srgbClr val="000000"/>
              </a:solid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dirty="0">
                  <a:solidFill>
                    <a:srgbClr val="000000"/>
                  </a:solidFill>
                </a:rPr>
                <a:t>DO</a:t>
              </a:r>
              <a:endParaRPr lang="en-US" altLang="zh-CN" sz="1500" dirty="0">
                <a:solidFill>
                  <a:srgbClr val="000000"/>
                </a:solidFill>
              </a:endParaRPr>
            </a:p>
            <a:p>
              <a:pPr algn="ctr" eaLnBrk="1" hangingPunct="1">
                <a:lnSpc>
                  <a:spcPct val="96000"/>
                </a:lnSpc>
              </a:pPr>
              <a:r>
                <a:rPr lang="zh-CN" altLang="en-US" sz="1500" dirty="0">
                  <a:solidFill>
                    <a:srgbClr val="000000"/>
                  </a:solidFill>
                </a:rPr>
                <a:t>数</a:t>
              </a:r>
              <a:endParaRPr lang="zh-CN" altLang="en-US" sz="1500" dirty="0">
                <a:solidFill>
                  <a:srgbClr val="000000"/>
                </a:solidFill>
              </a:endParaRPr>
            </a:p>
            <a:p>
              <a:pPr algn="ctr" eaLnBrk="1" hangingPunct="1">
                <a:lnSpc>
                  <a:spcPct val="96000"/>
                </a:lnSpc>
              </a:pPr>
              <a:r>
                <a:rPr lang="zh-CN" altLang="en-US" sz="1500" dirty="0">
                  <a:solidFill>
                    <a:srgbClr val="000000"/>
                  </a:solidFill>
                </a:rPr>
                <a:t>据</a:t>
              </a:r>
              <a:endParaRPr lang="zh-CN" altLang="en-US" sz="1500" dirty="0">
                <a:solidFill>
                  <a:srgbClr val="000000"/>
                </a:solidFill>
              </a:endParaRPr>
            </a:p>
            <a:p>
              <a:pPr algn="ctr" eaLnBrk="1" hangingPunct="1">
                <a:lnSpc>
                  <a:spcPct val="96000"/>
                </a:lnSpc>
              </a:pPr>
              <a:r>
                <a:rPr lang="zh-CN" altLang="en-US" sz="1500" dirty="0">
                  <a:solidFill>
                    <a:srgbClr val="000000"/>
                  </a:solidFill>
                </a:rPr>
                <a:t>对</a:t>
              </a:r>
              <a:endParaRPr lang="zh-CN" altLang="en-US" sz="1500" dirty="0">
                <a:solidFill>
                  <a:srgbClr val="000000"/>
                </a:solidFill>
              </a:endParaRPr>
            </a:p>
            <a:p>
              <a:pPr algn="ctr" eaLnBrk="1" hangingPunct="1">
                <a:lnSpc>
                  <a:spcPct val="96000"/>
                </a:lnSpc>
              </a:pPr>
              <a:r>
                <a:rPr lang="zh-CN" altLang="en-US" sz="1500" dirty="0">
                  <a:solidFill>
                    <a:srgbClr val="000000"/>
                  </a:solidFill>
                </a:rPr>
                <a:t>象层 </a:t>
              </a:r>
              <a:endParaRPr lang="zh-CN" altLang="en-US" sz="1500" dirty="0"/>
            </a:p>
          </p:txBody>
        </p:sp>
        <p:sp>
          <p:nvSpPr>
            <p:cNvPr id="18" name="Rectangle 36"/>
            <p:cNvSpPr>
              <a:spLocks noChangeArrowheads="1"/>
            </p:cNvSpPr>
            <p:nvPr/>
          </p:nvSpPr>
          <p:spPr bwMode="auto">
            <a:xfrm>
              <a:off x="6041" y="1620"/>
              <a:ext cx="698" cy="2169"/>
            </a:xfrm>
            <a:prstGeom prst="rect">
              <a:avLst/>
            </a:prstGeom>
            <a:solidFill>
              <a:srgbClr val="BBE0E3"/>
            </a:solidFill>
            <a:ln w="9525">
              <a:solidFill>
                <a:srgbClr val="000000"/>
              </a:solid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dirty="0">
                  <a:solidFill>
                    <a:srgbClr val="000000"/>
                  </a:solidFill>
                </a:rPr>
                <a:t>DA</a:t>
              </a:r>
              <a:endParaRPr lang="en-US" altLang="zh-CN" sz="1500" dirty="0">
                <a:solidFill>
                  <a:srgbClr val="000000"/>
                </a:solidFill>
              </a:endParaRPr>
            </a:p>
            <a:p>
              <a:pPr algn="ctr" eaLnBrk="1" hangingPunct="1">
                <a:lnSpc>
                  <a:spcPct val="96000"/>
                </a:lnSpc>
              </a:pPr>
              <a:r>
                <a:rPr lang="zh-CN" altLang="en-US" sz="1500" dirty="0">
                  <a:solidFill>
                    <a:srgbClr val="000000"/>
                  </a:solidFill>
                </a:rPr>
                <a:t>数</a:t>
              </a:r>
              <a:endParaRPr lang="zh-CN" altLang="en-US" sz="1500" dirty="0">
                <a:solidFill>
                  <a:srgbClr val="000000"/>
                </a:solidFill>
              </a:endParaRPr>
            </a:p>
            <a:p>
              <a:pPr algn="ctr" eaLnBrk="1" hangingPunct="1">
                <a:lnSpc>
                  <a:spcPct val="96000"/>
                </a:lnSpc>
              </a:pPr>
              <a:r>
                <a:rPr lang="zh-CN" altLang="en-US" sz="1500" dirty="0">
                  <a:solidFill>
                    <a:srgbClr val="000000"/>
                  </a:solidFill>
                </a:rPr>
                <a:t>据</a:t>
              </a:r>
              <a:endParaRPr lang="zh-CN" altLang="en-US" sz="1500" dirty="0">
                <a:solidFill>
                  <a:srgbClr val="000000"/>
                </a:solidFill>
              </a:endParaRPr>
            </a:p>
            <a:p>
              <a:pPr algn="ctr" eaLnBrk="1" hangingPunct="1">
                <a:lnSpc>
                  <a:spcPct val="96000"/>
                </a:lnSpc>
              </a:pPr>
              <a:r>
                <a:rPr lang="zh-CN" altLang="en-US" sz="1500" dirty="0">
                  <a:solidFill>
                    <a:srgbClr val="000000"/>
                  </a:solidFill>
                </a:rPr>
                <a:t>访</a:t>
              </a:r>
              <a:endParaRPr lang="zh-CN" altLang="en-US" sz="1500" dirty="0">
                <a:solidFill>
                  <a:srgbClr val="000000"/>
                </a:solidFill>
              </a:endParaRPr>
            </a:p>
            <a:p>
              <a:pPr algn="ctr" eaLnBrk="1" hangingPunct="1">
                <a:lnSpc>
                  <a:spcPct val="96000"/>
                </a:lnSpc>
              </a:pPr>
              <a:r>
                <a:rPr lang="zh-CN" altLang="en-US" sz="1500" dirty="0">
                  <a:solidFill>
                    <a:srgbClr val="000000"/>
                  </a:solidFill>
                </a:rPr>
                <a:t>问层 </a:t>
              </a:r>
              <a:endParaRPr lang="zh-CN" altLang="en-US" sz="1500" dirty="0"/>
            </a:p>
          </p:txBody>
        </p:sp>
        <p:sp>
          <p:nvSpPr>
            <p:cNvPr id="19" name="Rectangle 37"/>
            <p:cNvSpPr>
              <a:spLocks noChangeArrowheads="1"/>
            </p:cNvSpPr>
            <p:nvPr/>
          </p:nvSpPr>
          <p:spPr bwMode="auto">
            <a:xfrm>
              <a:off x="2019" y="1661"/>
              <a:ext cx="659" cy="2030"/>
            </a:xfrm>
            <a:prstGeom prst="rect">
              <a:avLst/>
            </a:prstGeom>
            <a:solidFill>
              <a:srgbClr val="BBE0E3"/>
            </a:solidFill>
            <a:ln w="9525">
              <a:solidFill>
                <a:srgbClr val="000000"/>
              </a:solid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dirty="0">
                  <a:solidFill>
                    <a:srgbClr val="000000"/>
                  </a:solidFill>
                </a:rPr>
                <a:t>V</a:t>
              </a:r>
              <a:endParaRPr lang="en-US" altLang="zh-CN" sz="1500" dirty="0">
                <a:solidFill>
                  <a:srgbClr val="000000"/>
                </a:solidFill>
              </a:endParaRPr>
            </a:p>
            <a:p>
              <a:pPr algn="ctr" eaLnBrk="1" hangingPunct="1">
                <a:lnSpc>
                  <a:spcPct val="96000"/>
                </a:lnSpc>
              </a:pPr>
              <a:r>
                <a:rPr lang="zh-CN" altLang="en-US" sz="1500" dirty="0">
                  <a:solidFill>
                    <a:srgbClr val="000000"/>
                  </a:solidFill>
                </a:rPr>
                <a:t>表</a:t>
              </a:r>
              <a:endParaRPr lang="zh-CN" altLang="en-US" sz="1500" dirty="0">
                <a:solidFill>
                  <a:srgbClr val="000000"/>
                </a:solidFill>
              </a:endParaRPr>
            </a:p>
            <a:p>
              <a:pPr algn="ctr" eaLnBrk="1" hangingPunct="1">
                <a:lnSpc>
                  <a:spcPct val="96000"/>
                </a:lnSpc>
              </a:pPr>
              <a:r>
                <a:rPr lang="zh-CN" altLang="en-US" sz="1500" dirty="0">
                  <a:solidFill>
                    <a:srgbClr val="000000"/>
                  </a:solidFill>
                </a:rPr>
                <a:t>示</a:t>
              </a:r>
              <a:endParaRPr lang="zh-CN" altLang="en-US" sz="1500" dirty="0">
                <a:solidFill>
                  <a:srgbClr val="000000"/>
                </a:solidFill>
              </a:endParaRPr>
            </a:p>
            <a:p>
              <a:pPr algn="ctr" eaLnBrk="1" hangingPunct="1">
                <a:lnSpc>
                  <a:spcPct val="96000"/>
                </a:lnSpc>
              </a:pPr>
              <a:r>
                <a:rPr lang="zh-CN" altLang="en-US" sz="1500" dirty="0">
                  <a:solidFill>
                    <a:srgbClr val="000000"/>
                  </a:solidFill>
                </a:rPr>
                <a:t>层</a:t>
              </a:r>
              <a:endParaRPr lang="zh-CN" altLang="en-US" sz="1500" dirty="0"/>
            </a:p>
          </p:txBody>
        </p:sp>
        <p:sp>
          <p:nvSpPr>
            <p:cNvPr id="20" name="Line 38"/>
            <p:cNvSpPr>
              <a:spLocks noChangeShapeType="1"/>
            </p:cNvSpPr>
            <p:nvPr/>
          </p:nvSpPr>
          <p:spPr bwMode="auto">
            <a:xfrm>
              <a:off x="1783" y="902"/>
              <a:ext cx="990"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zh-CN" altLang="en-US" sz="1500"/>
            </a:p>
          </p:txBody>
        </p:sp>
        <p:sp>
          <p:nvSpPr>
            <p:cNvPr id="21" name="Line 39"/>
            <p:cNvSpPr>
              <a:spLocks noChangeShapeType="1"/>
            </p:cNvSpPr>
            <p:nvPr/>
          </p:nvSpPr>
          <p:spPr bwMode="auto">
            <a:xfrm>
              <a:off x="3835" y="902"/>
              <a:ext cx="2078"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zh-CN" altLang="en-US" sz="1500"/>
            </a:p>
          </p:txBody>
        </p:sp>
        <p:sp>
          <p:nvSpPr>
            <p:cNvPr id="22" name="Line 40"/>
            <p:cNvSpPr>
              <a:spLocks noChangeShapeType="1"/>
            </p:cNvSpPr>
            <p:nvPr/>
          </p:nvSpPr>
          <p:spPr bwMode="auto">
            <a:xfrm>
              <a:off x="5913" y="649"/>
              <a:ext cx="1" cy="278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1500"/>
            </a:p>
          </p:txBody>
        </p:sp>
        <p:sp>
          <p:nvSpPr>
            <p:cNvPr id="23" name="Line 41"/>
            <p:cNvSpPr>
              <a:spLocks noChangeShapeType="1"/>
            </p:cNvSpPr>
            <p:nvPr/>
          </p:nvSpPr>
          <p:spPr bwMode="auto">
            <a:xfrm>
              <a:off x="5913" y="902"/>
              <a:ext cx="3658"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zh-CN" altLang="en-US" sz="1500"/>
            </a:p>
          </p:txBody>
        </p:sp>
        <p:sp>
          <p:nvSpPr>
            <p:cNvPr id="24" name="Line 42"/>
            <p:cNvSpPr>
              <a:spLocks noChangeShapeType="1"/>
            </p:cNvSpPr>
            <p:nvPr/>
          </p:nvSpPr>
          <p:spPr bwMode="auto">
            <a:xfrm>
              <a:off x="8673" y="1173"/>
              <a:ext cx="1" cy="303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1500"/>
            </a:p>
          </p:txBody>
        </p:sp>
        <p:sp>
          <p:nvSpPr>
            <p:cNvPr id="25" name="Text Box 43"/>
            <p:cNvSpPr txBox="1">
              <a:spLocks noChangeArrowheads="1"/>
            </p:cNvSpPr>
            <p:nvPr/>
          </p:nvSpPr>
          <p:spPr bwMode="auto">
            <a:xfrm>
              <a:off x="1901" y="396"/>
              <a:ext cx="1085"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sz="1500">
                  <a:solidFill>
                    <a:srgbClr val="000000"/>
                  </a:solidFill>
                </a:rPr>
                <a:t>客户层</a:t>
              </a:r>
              <a:endParaRPr lang="zh-CN" altLang="en-US" sz="1500"/>
            </a:p>
          </p:txBody>
        </p:sp>
        <p:sp>
          <p:nvSpPr>
            <p:cNvPr id="26" name="Text Box 44"/>
            <p:cNvSpPr txBox="1">
              <a:spLocks noChangeArrowheads="1"/>
            </p:cNvSpPr>
            <p:nvPr/>
          </p:nvSpPr>
          <p:spPr bwMode="auto">
            <a:xfrm>
              <a:off x="4025" y="396"/>
              <a:ext cx="1062"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sz="1500">
                  <a:solidFill>
                    <a:srgbClr val="000000"/>
                  </a:solidFill>
                </a:rPr>
                <a:t>业务层</a:t>
              </a:r>
              <a:endParaRPr lang="zh-CN" altLang="en-US" sz="1500"/>
            </a:p>
          </p:txBody>
        </p:sp>
        <p:sp>
          <p:nvSpPr>
            <p:cNvPr id="27" name="Text Box 45"/>
            <p:cNvSpPr txBox="1">
              <a:spLocks noChangeArrowheads="1"/>
            </p:cNvSpPr>
            <p:nvPr/>
          </p:nvSpPr>
          <p:spPr bwMode="auto">
            <a:xfrm>
              <a:off x="7698" y="1287"/>
              <a:ext cx="1369"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dirty="0">
                  <a:solidFill>
                    <a:srgbClr val="000000"/>
                  </a:solidFill>
                </a:rPr>
                <a:t>OR</a:t>
              </a:r>
              <a:r>
                <a:rPr lang="zh-CN" altLang="en-US" sz="1500" dirty="0">
                  <a:solidFill>
                    <a:srgbClr val="000000"/>
                  </a:solidFill>
                </a:rPr>
                <a:t>映射层</a:t>
              </a:r>
              <a:endParaRPr lang="zh-CN" altLang="en-US" sz="1500" dirty="0"/>
            </a:p>
          </p:txBody>
        </p:sp>
        <p:sp>
          <p:nvSpPr>
            <p:cNvPr id="28" name="Rectangle 46"/>
            <p:cNvSpPr>
              <a:spLocks noChangeArrowheads="1"/>
            </p:cNvSpPr>
            <p:nvPr/>
          </p:nvSpPr>
          <p:spPr bwMode="auto">
            <a:xfrm>
              <a:off x="2972" y="1713"/>
              <a:ext cx="659" cy="1925"/>
            </a:xfrm>
            <a:prstGeom prst="rect">
              <a:avLst/>
            </a:prstGeom>
            <a:solidFill>
              <a:srgbClr val="C0C0C0"/>
            </a:solidFill>
            <a:ln w="9525">
              <a:solidFill>
                <a:srgbClr val="CC99FF"/>
              </a:solidFill>
              <a:prstDash val="dash"/>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b="1" dirty="0">
                  <a:latin typeface="Times New Roman" panose="02020603050405020304" pitchFamily="18" charset="0"/>
                </a:rPr>
                <a:t>C</a:t>
              </a:r>
              <a:endParaRPr lang="en-US" altLang="zh-CN" sz="1500" b="1" dirty="0">
                <a:latin typeface="Times New Roman" panose="02020603050405020304" pitchFamily="18" charset="0"/>
              </a:endParaRPr>
            </a:p>
            <a:p>
              <a:pPr algn="ctr" eaLnBrk="1" hangingPunct="1">
                <a:lnSpc>
                  <a:spcPct val="96000"/>
                </a:lnSpc>
              </a:pPr>
              <a:r>
                <a:rPr lang="zh-CN" altLang="en-US" sz="1500" b="1" dirty="0">
                  <a:latin typeface="Times New Roman" panose="02020603050405020304" pitchFamily="18" charset="0"/>
                </a:rPr>
                <a:t>控制器</a:t>
              </a:r>
              <a:endParaRPr lang="zh-CN" altLang="en-US" sz="1500" dirty="0"/>
            </a:p>
          </p:txBody>
        </p:sp>
        <p:sp>
          <p:nvSpPr>
            <p:cNvPr id="29" name="Rectangle 47"/>
            <p:cNvSpPr>
              <a:spLocks noChangeArrowheads="1"/>
            </p:cNvSpPr>
            <p:nvPr/>
          </p:nvSpPr>
          <p:spPr bwMode="auto">
            <a:xfrm>
              <a:off x="8863" y="1661"/>
              <a:ext cx="708" cy="2112"/>
            </a:xfrm>
            <a:prstGeom prst="rect">
              <a:avLst/>
            </a:prstGeom>
            <a:solidFill>
              <a:srgbClr val="BBE0E3"/>
            </a:solidFill>
            <a:ln w="9525">
              <a:solidFill>
                <a:srgbClr val="000000"/>
              </a:solid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dirty="0">
                  <a:solidFill>
                    <a:srgbClr val="000000"/>
                  </a:solidFill>
                </a:rPr>
                <a:t>R</a:t>
              </a:r>
              <a:endParaRPr lang="en-US" altLang="zh-CN" sz="1500" dirty="0">
                <a:solidFill>
                  <a:srgbClr val="000000"/>
                </a:solidFill>
              </a:endParaRPr>
            </a:p>
            <a:p>
              <a:pPr algn="ctr" eaLnBrk="1" hangingPunct="1">
                <a:lnSpc>
                  <a:spcPct val="96000"/>
                </a:lnSpc>
              </a:pPr>
              <a:r>
                <a:rPr lang="zh-CN" altLang="en-US" sz="1500" dirty="0">
                  <a:solidFill>
                    <a:srgbClr val="000000"/>
                  </a:solidFill>
                </a:rPr>
                <a:t>数</a:t>
              </a:r>
              <a:endParaRPr lang="zh-CN" altLang="en-US" sz="1500" dirty="0">
                <a:solidFill>
                  <a:srgbClr val="000000"/>
                </a:solidFill>
              </a:endParaRPr>
            </a:p>
            <a:p>
              <a:pPr algn="ctr" eaLnBrk="1" hangingPunct="1">
                <a:lnSpc>
                  <a:spcPct val="96000"/>
                </a:lnSpc>
              </a:pPr>
              <a:r>
                <a:rPr lang="zh-CN" altLang="en-US" sz="1500" dirty="0">
                  <a:solidFill>
                    <a:srgbClr val="000000"/>
                  </a:solidFill>
                </a:rPr>
                <a:t>据</a:t>
              </a:r>
              <a:endParaRPr lang="zh-CN" altLang="en-US" sz="1500" dirty="0">
                <a:solidFill>
                  <a:srgbClr val="000000"/>
                </a:solidFill>
              </a:endParaRPr>
            </a:p>
            <a:p>
              <a:pPr algn="ctr" eaLnBrk="1" hangingPunct="1">
                <a:lnSpc>
                  <a:spcPct val="96000"/>
                </a:lnSpc>
              </a:pPr>
              <a:r>
                <a:rPr lang="zh-CN" altLang="en-US" sz="1500" dirty="0">
                  <a:solidFill>
                    <a:srgbClr val="000000"/>
                  </a:solidFill>
                </a:rPr>
                <a:t>资源层 </a:t>
              </a:r>
              <a:endParaRPr lang="zh-CN" altLang="en-US" sz="1500" dirty="0"/>
            </a:p>
          </p:txBody>
        </p:sp>
        <p:sp>
          <p:nvSpPr>
            <p:cNvPr id="30" name="Line 48"/>
            <p:cNvSpPr>
              <a:spLocks noChangeShapeType="1"/>
            </p:cNvSpPr>
            <p:nvPr/>
          </p:nvSpPr>
          <p:spPr bwMode="auto">
            <a:xfrm flipH="1">
              <a:off x="7846" y="1173"/>
              <a:ext cx="1" cy="301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1500"/>
            </a:p>
          </p:txBody>
        </p:sp>
        <p:sp>
          <p:nvSpPr>
            <p:cNvPr id="31" name="Line 49"/>
            <p:cNvSpPr>
              <a:spLocks noChangeShapeType="1"/>
            </p:cNvSpPr>
            <p:nvPr/>
          </p:nvSpPr>
          <p:spPr bwMode="auto">
            <a:xfrm>
              <a:off x="2772" y="667"/>
              <a:ext cx="1" cy="354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1500"/>
            </a:p>
          </p:txBody>
        </p:sp>
        <p:sp>
          <p:nvSpPr>
            <p:cNvPr id="32" name="Text Box 50"/>
            <p:cNvSpPr txBox="1">
              <a:spLocks noChangeArrowheads="1"/>
            </p:cNvSpPr>
            <p:nvPr/>
          </p:nvSpPr>
          <p:spPr bwMode="auto">
            <a:xfrm>
              <a:off x="6975" y="396"/>
              <a:ext cx="1062"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sz="1500">
                  <a:solidFill>
                    <a:srgbClr val="000000"/>
                  </a:solidFill>
                </a:rPr>
                <a:t>数据层</a:t>
              </a:r>
              <a:endParaRPr lang="zh-CN" altLang="en-US" sz="1500"/>
            </a:p>
          </p:txBody>
        </p:sp>
        <p:sp>
          <p:nvSpPr>
            <p:cNvPr id="33" name="Line 51"/>
            <p:cNvSpPr>
              <a:spLocks noChangeShapeType="1"/>
            </p:cNvSpPr>
            <p:nvPr/>
          </p:nvSpPr>
          <p:spPr bwMode="auto">
            <a:xfrm>
              <a:off x="3836" y="4280"/>
              <a:ext cx="4012"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zh-CN" altLang="en-US" sz="1500"/>
            </a:p>
          </p:txBody>
        </p:sp>
        <p:sp>
          <p:nvSpPr>
            <p:cNvPr id="34" name="Rectangle 52"/>
            <p:cNvSpPr>
              <a:spLocks noChangeArrowheads="1"/>
            </p:cNvSpPr>
            <p:nvPr/>
          </p:nvSpPr>
          <p:spPr bwMode="auto">
            <a:xfrm>
              <a:off x="7919" y="1860"/>
              <a:ext cx="708" cy="1941"/>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sz="1500" dirty="0">
                  <a:solidFill>
                    <a:srgbClr val="000000"/>
                  </a:solidFill>
                </a:rPr>
                <a:t>持久化容器</a:t>
              </a:r>
              <a:endParaRPr lang="zh-CN" altLang="en-US" sz="1500" dirty="0"/>
            </a:p>
          </p:txBody>
        </p:sp>
        <p:sp>
          <p:nvSpPr>
            <p:cNvPr id="35" name="Line 53"/>
            <p:cNvSpPr>
              <a:spLocks noChangeShapeType="1"/>
            </p:cNvSpPr>
            <p:nvPr/>
          </p:nvSpPr>
          <p:spPr bwMode="auto">
            <a:xfrm flipV="1">
              <a:off x="3835" y="649"/>
              <a:ext cx="1" cy="354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lgn="ctr"/>
              <a:endParaRPr lang="zh-CN" altLang="en-US" sz="1500"/>
            </a:p>
          </p:txBody>
        </p:sp>
        <p:sp>
          <p:nvSpPr>
            <p:cNvPr id="36" name="Rectangle 54"/>
            <p:cNvSpPr>
              <a:spLocks noChangeArrowheads="1"/>
            </p:cNvSpPr>
            <p:nvPr/>
          </p:nvSpPr>
          <p:spPr bwMode="auto">
            <a:xfrm>
              <a:off x="3942" y="1661"/>
              <a:ext cx="708" cy="2031"/>
            </a:xfrm>
            <a:prstGeom prst="rect">
              <a:avLst/>
            </a:prstGeom>
            <a:solidFill>
              <a:srgbClr val="BBE0E3"/>
            </a:solidFill>
            <a:ln w="9525">
              <a:solidFill>
                <a:srgbClr val="000000"/>
              </a:solid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dirty="0">
                  <a:solidFill>
                    <a:srgbClr val="000000"/>
                  </a:solidFill>
                </a:rPr>
                <a:t>BP</a:t>
              </a:r>
              <a:endParaRPr lang="en-US" altLang="zh-CN" sz="1500" dirty="0">
                <a:solidFill>
                  <a:srgbClr val="000000"/>
                </a:solidFill>
              </a:endParaRPr>
            </a:p>
            <a:p>
              <a:pPr algn="ctr" eaLnBrk="1" hangingPunct="1">
                <a:lnSpc>
                  <a:spcPct val="96000"/>
                </a:lnSpc>
              </a:pPr>
              <a:r>
                <a:rPr lang="zh-CN" altLang="en-US" sz="1500" dirty="0">
                  <a:solidFill>
                    <a:srgbClr val="000000"/>
                  </a:solidFill>
                </a:rPr>
                <a:t>业务流程层 </a:t>
              </a:r>
              <a:endParaRPr lang="zh-CN" altLang="en-US" sz="1500" dirty="0"/>
            </a:p>
          </p:txBody>
        </p:sp>
        <p:sp>
          <p:nvSpPr>
            <p:cNvPr id="37" name="Line 55"/>
            <p:cNvSpPr>
              <a:spLocks noChangeShapeType="1"/>
            </p:cNvSpPr>
            <p:nvPr/>
          </p:nvSpPr>
          <p:spPr bwMode="auto">
            <a:xfrm>
              <a:off x="2773" y="4281"/>
              <a:ext cx="1062"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zh-CN" altLang="en-US" sz="1500"/>
            </a:p>
          </p:txBody>
        </p:sp>
        <p:sp>
          <p:nvSpPr>
            <p:cNvPr id="38" name="Line 56"/>
            <p:cNvSpPr>
              <a:spLocks noChangeShapeType="1"/>
            </p:cNvSpPr>
            <p:nvPr/>
          </p:nvSpPr>
          <p:spPr bwMode="auto">
            <a:xfrm>
              <a:off x="1712" y="4281"/>
              <a:ext cx="1062"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zh-CN" altLang="en-US" sz="1500"/>
            </a:p>
          </p:txBody>
        </p:sp>
        <p:sp>
          <p:nvSpPr>
            <p:cNvPr id="39" name="Text Box 57"/>
            <p:cNvSpPr txBox="1">
              <a:spLocks noChangeArrowheads="1"/>
            </p:cNvSpPr>
            <p:nvPr/>
          </p:nvSpPr>
          <p:spPr bwMode="auto">
            <a:xfrm>
              <a:off x="2773" y="3775"/>
              <a:ext cx="1180" cy="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b="1">
                  <a:solidFill>
                    <a:srgbClr val="000000"/>
                  </a:solidFill>
                </a:rPr>
                <a:t>Control</a:t>
              </a:r>
              <a:endParaRPr lang="en-US" altLang="zh-CN" sz="1500"/>
            </a:p>
          </p:txBody>
        </p:sp>
        <p:sp>
          <p:nvSpPr>
            <p:cNvPr id="40" name="Text Box 58"/>
            <p:cNvSpPr txBox="1">
              <a:spLocks noChangeArrowheads="1"/>
            </p:cNvSpPr>
            <p:nvPr/>
          </p:nvSpPr>
          <p:spPr bwMode="auto">
            <a:xfrm>
              <a:off x="1712" y="3775"/>
              <a:ext cx="1180" cy="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b="1">
                  <a:solidFill>
                    <a:srgbClr val="000000"/>
                  </a:solidFill>
                </a:rPr>
                <a:t>View</a:t>
              </a:r>
              <a:endParaRPr lang="en-US" altLang="zh-CN" sz="1500"/>
            </a:p>
          </p:txBody>
        </p:sp>
        <p:sp>
          <p:nvSpPr>
            <p:cNvPr id="41" name="AutoShape 59"/>
            <p:cNvSpPr/>
            <p:nvPr/>
          </p:nvSpPr>
          <p:spPr bwMode="auto">
            <a:xfrm rot="-5400000">
              <a:off x="5470" y="-3733"/>
              <a:ext cx="506" cy="7788"/>
            </a:xfrm>
            <a:prstGeom prst="rightBrace">
              <a:avLst>
                <a:gd name="adj1" fmla="val 128261"/>
                <a:gd name="adj2" fmla="val 49602"/>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500"/>
            </a:p>
          </p:txBody>
        </p:sp>
        <p:sp>
          <p:nvSpPr>
            <p:cNvPr id="42" name="Text Box 60"/>
            <p:cNvSpPr txBox="1">
              <a:spLocks noChangeArrowheads="1"/>
            </p:cNvSpPr>
            <p:nvPr/>
          </p:nvSpPr>
          <p:spPr bwMode="auto">
            <a:xfrm>
              <a:off x="4661" y="-598"/>
              <a:ext cx="2124" cy="5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a:latin typeface="Times New Roman" panose="02020603050405020304" pitchFamily="18" charset="0"/>
                </a:rPr>
                <a:t>按体系结构分层</a:t>
              </a:r>
              <a:endParaRPr lang="zh-CN" altLang="en-US" sz="1500"/>
            </a:p>
          </p:txBody>
        </p:sp>
        <p:sp>
          <p:nvSpPr>
            <p:cNvPr id="43" name="AutoShape 61"/>
            <p:cNvSpPr/>
            <p:nvPr/>
          </p:nvSpPr>
          <p:spPr bwMode="auto">
            <a:xfrm rot="16200000">
              <a:off x="4653" y="1729"/>
              <a:ext cx="253" cy="5900"/>
            </a:xfrm>
            <a:prstGeom prst="leftBrace">
              <a:avLst>
                <a:gd name="adj1" fmla="val 194335"/>
                <a:gd name="adj2" fmla="val 50014"/>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500"/>
            </a:p>
          </p:txBody>
        </p:sp>
        <p:sp>
          <p:nvSpPr>
            <p:cNvPr id="44" name="Text Box 62"/>
            <p:cNvSpPr txBox="1">
              <a:spLocks noChangeArrowheads="1"/>
            </p:cNvSpPr>
            <p:nvPr/>
          </p:nvSpPr>
          <p:spPr bwMode="auto">
            <a:xfrm>
              <a:off x="3836" y="4805"/>
              <a:ext cx="2124" cy="5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500" dirty="0">
                  <a:latin typeface="Times New Roman" panose="02020603050405020304" pitchFamily="18" charset="0"/>
                </a:rPr>
                <a:t>按</a:t>
              </a:r>
              <a:r>
                <a:rPr lang="en-US" altLang="zh-CN" sz="1500" dirty="0">
                  <a:latin typeface="Times New Roman" panose="02020603050405020304" pitchFamily="18" charset="0"/>
                </a:rPr>
                <a:t>MVC</a:t>
              </a:r>
              <a:r>
                <a:rPr lang="zh-CN" altLang="en-US" sz="1500" dirty="0">
                  <a:latin typeface="Times New Roman" panose="02020603050405020304" pitchFamily="18" charset="0"/>
                </a:rPr>
                <a:t>模式分层</a:t>
              </a:r>
              <a:endParaRPr lang="zh-CN" altLang="en-US" sz="1500" dirty="0"/>
            </a:p>
          </p:txBody>
        </p:sp>
        <p:sp>
          <p:nvSpPr>
            <p:cNvPr id="45" name="Line 63"/>
            <p:cNvSpPr>
              <a:spLocks noChangeShapeType="1"/>
            </p:cNvSpPr>
            <p:nvPr/>
          </p:nvSpPr>
          <p:spPr bwMode="auto">
            <a:xfrm>
              <a:off x="8673" y="4299"/>
              <a:ext cx="1062"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zh-CN" altLang="en-US" sz="1500"/>
            </a:p>
          </p:txBody>
        </p:sp>
        <p:sp>
          <p:nvSpPr>
            <p:cNvPr id="46" name="Text Box 64"/>
            <p:cNvSpPr txBox="1">
              <a:spLocks noChangeArrowheads="1"/>
            </p:cNvSpPr>
            <p:nvPr/>
          </p:nvSpPr>
          <p:spPr bwMode="auto">
            <a:xfrm>
              <a:off x="8673" y="3793"/>
              <a:ext cx="1180" cy="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b="1">
                  <a:solidFill>
                    <a:srgbClr val="000000"/>
                  </a:solidFill>
                </a:rPr>
                <a:t>Entity</a:t>
              </a:r>
              <a:endParaRPr lang="en-US" altLang="zh-CN" sz="1500"/>
            </a:p>
          </p:txBody>
        </p:sp>
        <p:sp>
          <p:nvSpPr>
            <p:cNvPr id="47" name="Arc 65"/>
            <p:cNvSpPr/>
            <p:nvPr/>
          </p:nvSpPr>
          <p:spPr bwMode="auto">
            <a:xfrm rot="10579232" flipV="1">
              <a:off x="2537" y="1173"/>
              <a:ext cx="1708" cy="1102"/>
            </a:xfrm>
            <a:custGeom>
              <a:avLst/>
              <a:gdLst>
                <a:gd name="T0" fmla="*/ 0 w 36562"/>
                <a:gd name="T1" fmla="*/ 1 h 21600"/>
                <a:gd name="T2" fmla="*/ 4 w 36562"/>
                <a:gd name="T3" fmla="*/ 1 h 21600"/>
                <a:gd name="T4" fmla="*/ 2 w 36562"/>
                <a:gd name="T5" fmla="*/ 3 h 21600"/>
                <a:gd name="T6" fmla="*/ 0 60000 65536"/>
                <a:gd name="T7" fmla="*/ 0 60000 65536"/>
                <a:gd name="T8" fmla="*/ 0 60000 65536"/>
                <a:gd name="T9" fmla="*/ 0 w 36562"/>
                <a:gd name="T10" fmla="*/ 0 h 21600"/>
                <a:gd name="T11" fmla="*/ 36562 w 36562"/>
                <a:gd name="T12" fmla="*/ 21600 h 21600"/>
              </a:gdLst>
              <a:ahLst/>
              <a:cxnLst>
                <a:cxn ang="T6">
                  <a:pos x="T0" y="T1"/>
                </a:cxn>
                <a:cxn ang="T7">
                  <a:pos x="T2" y="T3"/>
                </a:cxn>
                <a:cxn ang="T8">
                  <a:pos x="T4" y="T5"/>
                </a:cxn>
              </a:cxnLst>
              <a:rect l="T9" t="T10" r="T11" b="T12"/>
              <a:pathLst>
                <a:path w="36562" h="21600" fill="none" extrusionOk="0">
                  <a:moveTo>
                    <a:pt x="0" y="10668"/>
                  </a:moveTo>
                  <a:cubicBezTo>
                    <a:pt x="3878" y="4059"/>
                    <a:pt x="10967" y="-1"/>
                    <a:pt x="18630" y="0"/>
                  </a:cubicBezTo>
                  <a:cubicBezTo>
                    <a:pt x="25826" y="0"/>
                    <a:pt x="32549" y="3583"/>
                    <a:pt x="36561" y="9558"/>
                  </a:cubicBezTo>
                </a:path>
                <a:path w="36562" h="21600" stroke="0" extrusionOk="0">
                  <a:moveTo>
                    <a:pt x="0" y="10668"/>
                  </a:moveTo>
                  <a:cubicBezTo>
                    <a:pt x="3878" y="4059"/>
                    <a:pt x="10967" y="-1"/>
                    <a:pt x="18630" y="0"/>
                  </a:cubicBezTo>
                  <a:cubicBezTo>
                    <a:pt x="25826" y="0"/>
                    <a:pt x="32549" y="3583"/>
                    <a:pt x="36561" y="9558"/>
                  </a:cubicBezTo>
                  <a:lnTo>
                    <a:pt x="18630" y="21600"/>
                  </a:lnTo>
                  <a:close/>
                </a:path>
              </a:pathLst>
            </a:custGeom>
            <a:noFill/>
            <a:ln w="9525">
              <a:solidFill>
                <a:srgbClr val="FF0066"/>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500"/>
            </a:p>
          </p:txBody>
        </p:sp>
        <p:sp>
          <p:nvSpPr>
            <p:cNvPr id="48" name="Text Box 66"/>
            <p:cNvSpPr txBox="1">
              <a:spLocks noChangeArrowheads="1"/>
            </p:cNvSpPr>
            <p:nvPr/>
          </p:nvSpPr>
          <p:spPr bwMode="auto">
            <a:xfrm>
              <a:off x="2681" y="1214"/>
              <a:ext cx="1499"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sz="1500" dirty="0">
                  <a:solidFill>
                    <a:srgbClr val="000000"/>
                  </a:solidFill>
                </a:rPr>
                <a:t>VM</a:t>
              </a:r>
              <a:r>
                <a:rPr lang="zh-CN" altLang="en-US" sz="1500" dirty="0">
                  <a:solidFill>
                    <a:srgbClr val="000000"/>
                  </a:solidFill>
                </a:rPr>
                <a:t>映射层</a:t>
              </a:r>
              <a:endParaRPr lang="zh-CN" altLang="en-US" sz="1500" dirty="0"/>
            </a:p>
          </p:txBody>
        </p:sp>
      </p:grpSp>
      <p:sp>
        <p:nvSpPr>
          <p:cNvPr id="2" name="日期占位符 1"/>
          <p:cNvSpPr>
            <a:spLocks noGrp="1"/>
          </p:cNvSpPr>
          <p:nvPr>
            <p:ph type="dt" sz="half" idx="10"/>
          </p:nvPr>
        </p:nvSpPr>
        <p:spPr/>
        <p:txBody>
          <a:bodyPr/>
          <a:lstStyle/>
          <a:p>
            <a:fld id="{D453E86F-AE91-4133-AB4A-5D58341AFF08}" type="datetime1">
              <a:rPr lang="zh-CN" altLang="en-US" smtClean="0"/>
            </a:fld>
            <a:endParaRPr lang="zh-CN" altLang="en-US" dirty="0"/>
          </a:p>
        </p:txBody>
      </p:sp>
      <p:sp>
        <p:nvSpPr>
          <p:cNvPr id="49" name="页脚占位符 48"/>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MVC</a:t>
            </a:r>
            <a:r>
              <a:rPr lang="zh-CN" altLang="en-US" dirty="0"/>
              <a:t>为企业级软件开发带来的进步</a:t>
            </a:r>
            <a:endParaRPr lang="zh-CN" altLang="en-US" dirty="0"/>
          </a:p>
        </p:txBody>
      </p:sp>
      <p:sp>
        <p:nvSpPr>
          <p:cNvPr id="2" name="内容占位符 1"/>
          <p:cNvSpPr>
            <a:spLocks noGrp="1"/>
          </p:cNvSpPr>
          <p:nvPr>
            <p:ph idx="1"/>
          </p:nvPr>
        </p:nvSpPr>
        <p:spPr/>
        <p:txBody>
          <a:bodyPr>
            <a:normAutofit fontScale="70000" lnSpcReduction="20000"/>
          </a:bodyPr>
          <a:lstStyle/>
          <a:p>
            <a:pPr algn="just"/>
            <a:r>
              <a:rPr lang="zh-CN" altLang="en-US" dirty="0">
                <a:latin typeface="微软雅黑" panose="020B0503020204020204" pitchFamily="34" charset="-122"/>
              </a:rPr>
              <a:t>基于架构或框架的开发，有利于开发出高质量的软件。程序员借助良好的集成开发工具</a:t>
            </a:r>
            <a:r>
              <a:rPr lang="en-US" altLang="zh-CN" dirty="0">
                <a:latin typeface="微软雅黑" panose="020B0503020204020204" pitchFamily="34" charset="-122"/>
              </a:rPr>
              <a:t>IDE(Integrated Development Environment )</a:t>
            </a:r>
            <a:r>
              <a:rPr lang="zh-CN" altLang="en-US" dirty="0">
                <a:latin typeface="微软雅黑" panose="020B0503020204020204" pitchFamily="34" charset="-122"/>
              </a:rPr>
              <a:t>，采用</a:t>
            </a:r>
            <a:r>
              <a:rPr lang="en-US" altLang="zh-CN" dirty="0">
                <a:latin typeface="微软雅黑" panose="020B0503020204020204" pitchFamily="34" charset="-122"/>
              </a:rPr>
              <a:t>MVC</a:t>
            </a:r>
            <a:r>
              <a:rPr lang="zh-CN" altLang="en-US" dirty="0">
                <a:latin typeface="微软雅黑" panose="020B0503020204020204" pitchFamily="34" charset="-122"/>
              </a:rPr>
              <a:t>结构 </a:t>
            </a:r>
            <a:r>
              <a:rPr lang="en-US" altLang="zh-CN" dirty="0">
                <a:latin typeface="微软雅黑" panose="020B0503020204020204" pitchFamily="34" charset="-122"/>
              </a:rPr>
              <a:t>+ </a:t>
            </a:r>
            <a:r>
              <a:rPr lang="zh-CN" altLang="en-US" dirty="0">
                <a:latin typeface="微软雅黑" panose="020B0503020204020204" pitchFamily="34" charset="-122"/>
              </a:rPr>
              <a:t>代码生成器，将大大减少编码工作量。</a:t>
            </a:r>
            <a:endParaRPr lang="zh-CN" altLang="en-US" dirty="0">
              <a:latin typeface="微软雅黑" panose="020B0503020204020204" pitchFamily="34" charset="-122"/>
            </a:endParaRPr>
          </a:p>
          <a:p>
            <a:pPr algn="just"/>
            <a:r>
              <a:rPr lang="zh-CN" altLang="en-US" dirty="0">
                <a:latin typeface="微软雅黑" panose="020B0503020204020204" pitchFamily="34" charset="-122"/>
              </a:rPr>
              <a:t>使用</a:t>
            </a:r>
            <a:r>
              <a:rPr lang="en-US" altLang="zh-CN" dirty="0">
                <a:latin typeface="微软雅黑" panose="020B0503020204020204" pitchFamily="34" charset="-122"/>
              </a:rPr>
              <a:t>MVC“</a:t>
            </a:r>
            <a:r>
              <a:rPr lang="zh-CN" altLang="en-US" dirty="0">
                <a:latin typeface="微软雅黑" panose="020B0503020204020204" pitchFamily="34" charset="-122"/>
              </a:rPr>
              <a:t>轮子”并不需要应用者自己发明，很多架构或框架都支持</a:t>
            </a:r>
            <a:r>
              <a:rPr lang="en-US" altLang="zh-CN" dirty="0">
                <a:latin typeface="微软雅黑" panose="020B0503020204020204" pitchFamily="34" charset="-122"/>
              </a:rPr>
              <a:t>MVC</a:t>
            </a:r>
            <a:r>
              <a:rPr lang="zh-CN" altLang="en-US" dirty="0">
                <a:latin typeface="微软雅黑" panose="020B0503020204020204" pitchFamily="34" charset="-122"/>
              </a:rPr>
              <a:t>模式。如用于桌面开发的</a:t>
            </a:r>
            <a:r>
              <a:rPr lang="en-US" altLang="zh-CN" dirty="0">
                <a:latin typeface="微软雅黑" panose="020B0503020204020204" pitchFamily="34" charset="-122"/>
              </a:rPr>
              <a:t>Java Swing</a:t>
            </a:r>
            <a:r>
              <a:rPr lang="zh-CN" altLang="en-US" dirty="0">
                <a:latin typeface="微软雅黑" panose="020B0503020204020204" pitchFamily="34" charset="-122"/>
              </a:rPr>
              <a:t>和</a:t>
            </a:r>
            <a:r>
              <a:rPr lang="en-US" altLang="zh-CN" dirty="0">
                <a:latin typeface="微软雅黑" panose="020B0503020204020204" pitchFamily="34" charset="-122"/>
              </a:rPr>
              <a:t>C# WinForms</a:t>
            </a:r>
            <a:r>
              <a:rPr lang="zh-CN" altLang="en-US" dirty="0">
                <a:latin typeface="微软雅黑" panose="020B0503020204020204" pitchFamily="34" charset="-122"/>
              </a:rPr>
              <a:t>；用于</a:t>
            </a:r>
            <a:r>
              <a:rPr lang="en-US" altLang="zh-CN" dirty="0">
                <a:latin typeface="微软雅黑" panose="020B0503020204020204" pitchFamily="34" charset="-122"/>
              </a:rPr>
              <a:t>Web</a:t>
            </a:r>
            <a:r>
              <a:rPr lang="zh-CN" altLang="en-US" dirty="0">
                <a:latin typeface="微软雅黑" panose="020B0503020204020204" pitchFamily="34" charset="-122"/>
              </a:rPr>
              <a:t>开发的</a:t>
            </a:r>
            <a:r>
              <a:rPr lang="en-US" altLang="zh-CN" dirty="0">
                <a:latin typeface="微软雅黑" panose="020B0503020204020204" pitchFamily="34" charset="-122"/>
              </a:rPr>
              <a:t>J2EE</a:t>
            </a:r>
            <a:r>
              <a:rPr lang="zh-CN" altLang="en-US" dirty="0">
                <a:latin typeface="微软雅黑" panose="020B0503020204020204" pitchFamily="34" charset="-122"/>
              </a:rPr>
              <a:t>、</a:t>
            </a:r>
            <a:r>
              <a:rPr lang="en-US" altLang="zh-CN" dirty="0">
                <a:latin typeface="微软雅黑" panose="020B0503020204020204" pitchFamily="34" charset="-122"/>
              </a:rPr>
              <a:t>.NET</a:t>
            </a:r>
            <a:r>
              <a:rPr lang="zh-CN" altLang="en-US" dirty="0">
                <a:latin typeface="微软雅黑" panose="020B0503020204020204" pitchFamily="34" charset="-122"/>
              </a:rPr>
              <a:t>架构；以及</a:t>
            </a:r>
            <a:r>
              <a:rPr lang="en-US" altLang="zh-CN" dirty="0">
                <a:latin typeface="微软雅黑" panose="020B0503020204020204" pitchFamily="34" charset="-122"/>
              </a:rPr>
              <a:t>PHP</a:t>
            </a:r>
            <a:r>
              <a:rPr lang="zh-CN" altLang="en-US" dirty="0">
                <a:latin typeface="微软雅黑" panose="020B0503020204020204" pitchFamily="34" charset="-122"/>
              </a:rPr>
              <a:t>语言的</a:t>
            </a:r>
            <a:r>
              <a:rPr lang="en-US" altLang="zh-CN" dirty="0">
                <a:latin typeface="微软雅黑" panose="020B0503020204020204" pitchFamily="34" charset="-122"/>
              </a:rPr>
              <a:t>CodeIgniter</a:t>
            </a:r>
            <a:r>
              <a:rPr lang="zh-CN" altLang="en-US" dirty="0">
                <a:latin typeface="微软雅黑" panose="020B0503020204020204" pitchFamily="34" charset="-122"/>
              </a:rPr>
              <a:t>、 </a:t>
            </a:r>
            <a:r>
              <a:rPr lang="en-US" altLang="zh-CN" dirty="0" err="1">
                <a:latin typeface="微软雅黑" panose="020B0503020204020204" pitchFamily="34" charset="-122"/>
              </a:rPr>
              <a:t>CakePHP</a:t>
            </a:r>
            <a:r>
              <a:rPr lang="zh-CN" altLang="en-US" dirty="0">
                <a:latin typeface="微软雅黑" panose="020B0503020204020204" pitchFamily="34" charset="-122"/>
              </a:rPr>
              <a:t>； </a:t>
            </a:r>
            <a:r>
              <a:rPr lang="en-US" altLang="zh-CN" dirty="0">
                <a:latin typeface="微软雅黑" panose="020B0503020204020204" pitchFamily="34" charset="-122"/>
              </a:rPr>
              <a:t>Perl</a:t>
            </a:r>
            <a:r>
              <a:rPr lang="zh-CN" altLang="en-US" dirty="0">
                <a:latin typeface="微软雅黑" panose="020B0503020204020204" pitchFamily="34" charset="-122"/>
              </a:rPr>
              <a:t>语言的</a:t>
            </a:r>
            <a:r>
              <a:rPr lang="en-US" altLang="zh-CN" dirty="0">
                <a:latin typeface="微软雅黑" panose="020B0503020204020204" pitchFamily="34" charset="-122"/>
              </a:rPr>
              <a:t>Catalyst</a:t>
            </a:r>
            <a:r>
              <a:rPr lang="zh-CN" altLang="en-US" dirty="0">
                <a:latin typeface="微软雅黑" panose="020B0503020204020204" pitchFamily="34" charset="-122"/>
              </a:rPr>
              <a:t>和</a:t>
            </a:r>
            <a:r>
              <a:rPr lang="en-US" altLang="zh-CN" dirty="0" err="1">
                <a:latin typeface="微软雅黑" panose="020B0503020204020204" pitchFamily="34" charset="-122"/>
              </a:rPr>
              <a:t>Jifty</a:t>
            </a:r>
            <a:r>
              <a:rPr lang="zh-CN" altLang="en-US" dirty="0">
                <a:latin typeface="微软雅黑" panose="020B0503020204020204" pitchFamily="34" charset="-122"/>
              </a:rPr>
              <a:t>；</a:t>
            </a:r>
            <a:r>
              <a:rPr lang="en-US" altLang="zh-CN" dirty="0">
                <a:latin typeface="微软雅黑" panose="020B0503020204020204" pitchFamily="34" charset="-122"/>
              </a:rPr>
              <a:t>Ruby</a:t>
            </a:r>
            <a:r>
              <a:rPr lang="zh-CN" altLang="en-US" dirty="0">
                <a:latin typeface="微软雅黑" panose="020B0503020204020204" pitchFamily="34" charset="-122"/>
              </a:rPr>
              <a:t>语言的</a:t>
            </a:r>
            <a:r>
              <a:rPr lang="en-US" altLang="zh-CN" dirty="0">
                <a:latin typeface="微软雅黑" panose="020B0503020204020204" pitchFamily="34" charset="-122"/>
              </a:rPr>
              <a:t>Ruby on Rails</a:t>
            </a:r>
            <a:r>
              <a:rPr lang="zh-CN" altLang="en-US" dirty="0">
                <a:latin typeface="微软雅黑" panose="020B0503020204020204" pitchFamily="34" charset="-122"/>
              </a:rPr>
              <a:t>；</a:t>
            </a:r>
            <a:r>
              <a:rPr lang="en-US" altLang="zh-CN" dirty="0">
                <a:latin typeface="微软雅黑" panose="020B0503020204020204" pitchFamily="34" charset="-122"/>
              </a:rPr>
              <a:t>Python</a:t>
            </a:r>
            <a:r>
              <a:rPr lang="zh-CN" altLang="en-US" dirty="0">
                <a:latin typeface="微软雅黑" panose="020B0503020204020204" pitchFamily="34" charset="-122"/>
              </a:rPr>
              <a:t>语言的</a:t>
            </a:r>
            <a:r>
              <a:rPr lang="en-US" altLang="zh-CN" dirty="0">
                <a:latin typeface="微软雅黑" panose="020B0503020204020204" pitchFamily="34" charset="-122"/>
              </a:rPr>
              <a:t>Django </a:t>
            </a:r>
            <a:r>
              <a:rPr lang="zh-CN" altLang="en-US" dirty="0">
                <a:latin typeface="微软雅黑" panose="020B0503020204020204" pitchFamily="34" charset="-122"/>
              </a:rPr>
              <a:t>、</a:t>
            </a:r>
            <a:r>
              <a:rPr lang="en-US" altLang="zh-CN" dirty="0" err="1">
                <a:latin typeface="微软雅黑" panose="020B0503020204020204" pitchFamily="34" charset="-122"/>
              </a:rPr>
              <a:t>TurboGears</a:t>
            </a:r>
            <a:r>
              <a:rPr lang="zh-CN" altLang="en-US" dirty="0">
                <a:latin typeface="微软雅黑" panose="020B0503020204020204" pitchFamily="34" charset="-122"/>
              </a:rPr>
              <a:t>、</a:t>
            </a:r>
            <a:r>
              <a:rPr lang="en-US" altLang="zh-CN" dirty="0">
                <a:latin typeface="微软雅黑" panose="020B0503020204020204" pitchFamily="34" charset="-122"/>
              </a:rPr>
              <a:t>Pylons </a:t>
            </a:r>
            <a:r>
              <a:rPr lang="zh-CN" altLang="en-US" dirty="0">
                <a:latin typeface="微软雅黑" panose="020B0503020204020204" pitchFamily="34" charset="-122"/>
              </a:rPr>
              <a:t>等。 </a:t>
            </a:r>
            <a:endParaRPr lang="zh-CN" altLang="en-US" dirty="0">
              <a:latin typeface="微软雅黑" panose="020B0503020204020204" pitchFamily="34" charset="-122"/>
            </a:endParaRPr>
          </a:p>
          <a:p>
            <a:pPr algn="just"/>
            <a:r>
              <a:rPr lang="zh-CN" altLang="en-US" dirty="0">
                <a:latin typeface="微软雅黑" panose="020B0503020204020204" pitchFamily="34" charset="-122"/>
              </a:rPr>
              <a:t>尤其是</a:t>
            </a:r>
            <a:r>
              <a:rPr lang="en-US" altLang="zh-CN" dirty="0">
                <a:latin typeface="微软雅黑" panose="020B0503020204020204" pitchFamily="34" charset="-122"/>
              </a:rPr>
              <a:t>J2EE</a:t>
            </a:r>
            <a:r>
              <a:rPr lang="zh-CN" altLang="en-US" dirty="0">
                <a:latin typeface="微软雅黑" panose="020B0503020204020204" pitchFamily="34" charset="-122"/>
              </a:rPr>
              <a:t>家族的三个开源框架</a:t>
            </a:r>
            <a:r>
              <a:rPr lang="en-US" altLang="zh-CN" dirty="0">
                <a:latin typeface="微软雅黑" panose="020B0503020204020204" pitchFamily="34" charset="-122"/>
              </a:rPr>
              <a:t>Struts</a:t>
            </a:r>
            <a:r>
              <a:rPr lang="zh-CN" altLang="en-US" dirty="0">
                <a:latin typeface="微软雅黑" panose="020B0503020204020204" pitchFamily="34" charset="-122"/>
              </a:rPr>
              <a:t>、</a:t>
            </a:r>
            <a:r>
              <a:rPr lang="en-US" altLang="zh-CN" dirty="0">
                <a:latin typeface="微软雅黑" panose="020B0503020204020204" pitchFamily="34" charset="-122"/>
              </a:rPr>
              <a:t>Spring</a:t>
            </a:r>
            <a:r>
              <a:rPr lang="zh-CN" altLang="en-US" dirty="0">
                <a:latin typeface="微软雅黑" panose="020B0503020204020204" pitchFamily="34" charset="-122"/>
              </a:rPr>
              <a:t>和</a:t>
            </a:r>
            <a:r>
              <a:rPr lang="en-US" altLang="zh-CN" dirty="0">
                <a:latin typeface="微软雅黑" panose="020B0503020204020204" pitchFamily="34" charset="-122"/>
              </a:rPr>
              <a:t>Hibernate</a:t>
            </a:r>
            <a:r>
              <a:rPr lang="zh-CN" altLang="en-US" dirty="0">
                <a:latin typeface="微软雅黑" panose="020B0503020204020204" pitchFamily="34" charset="-122"/>
              </a:rPr>
              <a:t>，广大开发者对这“三朵金花” 情有独钟，在</a:t>
            </a:r>
            <a:r>
              <a:rPr lang="en-US" altLang="zh-CN" dirty="0">
                <a:latin typeface="微软雅黑" panose="020B0503020204020204" pitchFamily="34" charset="-122"/>
              </a:rPr>
              <a:t>MVC</a:t>
            </a:r>
            <a:r>
              <a:rPr lang="zh-CN" altLang="en-US" dirty="0">
                <a:latin typeface="微软雅黑" panose="020B0503020204020204" pitchFamily="34" charset="-122"/>
              </a:rPr>
              <a:t>开发模式中三者结合更是珠联璧合，以此深受使用者的偏爱。 </a:t>
            </a:r>
            <a:endParaRPr lang="zh-CN" altLang="en-US" dirty="0">
              <a:latin typeface="微软雅黑" panose="020B0503020204020204" pitchFamily="34" charset="-122"/>
            </a:endParaRPr>
          </a:p>
          <a:p>
            <a:pPr algn="just"/>
            <a:endParaRPr lang="zh-CN" altLang="en-US" dirty="0"/>
          </a:p>
        </p:txBody>
      </p:sp>
      <p:sp>
        <p:nvSpPr>
          <p:cNvPr id="5" name="日期占位符 4"/>
          <p:cNvSpPr>
            <a:spLocks noGrp="1"/>
          </p:cNvSpPr>
          <p:nvPr>
            <p:ph type="dt" sz="half" idx="10"/>
          </p:nvPr>
        </p:nvSpPr>
        <p:spPr/>
        <p:txBody>
          <a:bodyPr/>
          <a:lstStyle/>
          <a:p>
            <a:fld id="{DCEAD1D8-C0D6-4503-A1F8-835CEC42FF3E}"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smtClean="0"/>
              <a:t>SSM</a:t>
            </a:r>
            <a:r>
              <a:rPr lang="zh-CN" altLang="zh-CN" dirty="0" smtClean="0"/>
              <a:t>框架</a:t>
            </a:r>
            <a:endParaRPr lang="zh-CN" altLang="en-US" dirty="0"/>
          </a:p>
        </p:txBody>
      </p:sp>
      <p:sp>
        <p:nvSpPr>
          <p:cNvPr id="2" name="内容占位符 1"/>
          <p:cNvSpPr>
            <a:spLocks noGrp="1"/>
          </p:cNvSpPr>
          <p:nvPr>
            <p:ph idx="1"/>
          </p:nvPr>
        </p:nvSpPr>
        <p:spPr>
          <a:xfrm>
            <a:off x="768096" y="960581"/>
            <a:ext cx="7960267" cy="3675185"/>
          </a:xfrm>
        </p:spPr>
        <p:txBody>
          <a:bodyPr>
            <a:noAutofit/>
          </a:bodyPr>
          <a:lstStyle/>
          <a:p>
            <a:pPr marL="285750" indent="-285750">
              <a:lnSpc>
                <a:spcPct val="100000"/>
              </a:lnSpc>
              <a:spcBef>
                <a:spcPts val="1000"/>
              </a:spcBef>
            </a:pPr>
            <a:r>
              <a:rPr lang="en-US" altLang="zh-CN" sz="1600" dirty="0" smtClean="0">
                <a:solidFill>
                  <a:schemeClr val="tx1"/>
                </a:solidFill>
              </a:rPr>
              <a:t>SSM</a:t>
            </a:r>
            <a:r>
              <a:rPr lang="zh-CN" altLang="zh-CN" sz="1600" dirty="0">
                <a:solidFill>
                  <a:schemeClr val="tx1"/>
                </a:solidFill>
              </a:rPr>
              <a:t>框架是由</a:t>
            </a:r>
            <a:r>
              <a:rPr lang="en-US" altLang="zh-CN" sz="1600" dirty="0">
                <a:solidFill>
                  <a:schemeClr val="tx1"/>
                </a:solidFill>
              </a:rPr>
              <a:t>Spring MVC</a:t>
            </a:r>
            <a:r>
              <a:rPr lang="zh-CN" altLang="zh-CN" sz="1600" dirty="0">
                <a:solidFill>
                  <a:schemeClr val="tx1"/>
                </a:solidFill>
              </a:rPr>
              <a:t>，</a:t>
            </a:r>
            <a:r>
              <a:rPr lang="en-US" altLang="zh-CN" sz="1600" dirty="0">
                <a:solidFill>
                  <a:schemeClr val="tx1"/>
                </a:solidFill>
              </a:rPr>
              <a:t>Spring</a:t>
            </a:r>
            <a:r>
              <a:rPr lang="zh-CN" altLang="zh-CN" sz="1600" dirty="0">
                <a:solidFill>
                  <a:schemeClr val="tx1"/>
                </a:solidFill>
              </a:rPr>
              <a:t>和</a:t>
            </a:r>
            <a:r>
              <a:rPr lang="en-US" altLang="zh-CN" sz="1600" dirty="0" err="1">
                <a:solidFill>
                  <a:schemeClr val="tx1"/>
                </a:solidFill>
              </a:rPr>
              <a:t>MyBatis</a:t>
            </a:r>
            <a:r>
              <a:rPr lang="zh-CN" altLang="zh-CN" sz="1600" dirty="0">
                <a:solidFill>
                  <a:schemeClr val="tx1"/>
                </a:solidFill>
              </a:rPr>
              <a:t>框架整合在一起，是一个标准的</a:t>
            </a:r>
            <a:r>
              <a:rPr lang="en-US" altLang="zh-CN" sz="1600" dirty="0">
                <a:solidFill>
                  <a:schemeClr val="tx1"/>
                </a:solidFill>
              </a:rPr>
              <a:t>MVC</a:t>
            </a:r>
            <a:r>
              <a:rPr lang="zh-CN" altLang="zh-CN" sz="1600" dirty="0">
                <a:solidFill>
                  <a:schemeClr val="tx1"/>
                </a:solidFill>
              </a:rPr>
              <a:t>设计模式</a:t>
            </a:r>
            <a:r>
              <a:rPr lang="zh-CN" altLang="zh-CN" sz="1600" dirty="0" smtClean="0">
                <a:solidFill>
                  <a:schemeClr val="tx1"/>
                </a:solidFill>
              </a:rPr>
              <a:t>。</a:t>
            </a:r>
            <a:endParaRPr lang="en-US" altLang="zh-CN" sz="1600" dirty="0" smtClean="0">
              <a:solidFill>
                <a:schemeClr val="tx1"/>
              </a:solidFill>
            </a:endParaRPr>
          </a:p>
          <a:p>
            <a:pPr marL="285750" indent="-285750">
              <a:lnSpc>
                <a:spcPct val="100000"/>
              </a:lnSpc>
              <a:spcBef>
                <a:spcPts val="1000"/>
              </a:spcBef>
            </a:pPr>
            <a:r>
              <a:rPr lang="en-US" altLang="zh-CN" sz="1600" dirty="0" smtClean="0">
                <a:solidFill>
                  <a:schemeClr val="tx1"/>
                </a:solidFill>
              </a:rPr>
              <a:t>Spring</a:t>
            </a:r>
            <a:r>
              <a:rPr lang="zh-CN" altLang="zh-CN" sz="1600" dirty="0">
                <a:solidFill>
                  <a:schemeClr val="tx1"/>
                </a:solidFill>
              </a:rPr>
              <a:t>主要实现业务对象的管理，它的核心是</a:t>
            </a:r>
            <a:r>
              <a:rPr lang="en-US" altLang="zh-CN" sz="1600" dirty="0">
                <a:solidFill>
                  <a:schemeClr val="tx1"/>
                </a:solidFill>
              </a:rPr>
              <a:t>IOC</a:t>
            </a:r>
            <a:r>
              <a:rPr lang="zh-CN" altLang="zh-CN" sz="1600" dirty="0">
                <a:solidFill>
                  <a:schemeClr val="tx1"/>
                </a:solidFill>
              </a:rPr>
              <a:t>（控制反转）和</a:t>
            </a:r>
            <a:r>
              <a:rPr lang="en-US" altLang="zh-CN" sz="1600" dirty="0">
                <a:solidFill>
                  <a:schemeClr val="tx1"/>
                </a:solidFill>
              </a:rPr>
              <a:t>AOP</a:t>
            </a:r>
            <a:r>
              <a:rPr lang="zh-CN" altLang="zh-CN" sz="1600" dirty="0">
                <a:solidFill>
                  <a:schemeClr val="tx1"/>
                </a:solidFill>
              </a:rPr>
              <a:t>（面向切面编程），在三层架构中所属业务层</a:t>
            </a:r>
            <a:r>
              <a:rPr lang="zh-CN" altLang="zh-CN" sz="1600" dirty="0" smtClean="0">
                <a:solidFill>
                  <a:schemeClr val="tx1"/>
                </a:solidFill>
              </a:rPr>
              <a:t>。</a:t>
            </a:r>
            <a:endParaRPr lang="en-US" altLang="zh-CN" sz="1600" dirty="0" smtClean="0">
              <a:solidFill>
                <a:schemeClr val="tx1"/>
              </a:solidFill>
            </a:endParaRPr>
          </a:p>
          <a:p>
            <a:pPr marL="285750" indent="-285750">
              <a:lnSpc>
                <a:spcPct val="100000"/>
              </a:lnSpc>
              <a:spcBef>
                <a:spcPts val="1000"/>
              </a:spcBef>
            </a:pPr>
            <a:r>
              <a:rPr lang="en-US" altLang="zh-CN" sz="1600" dirty="0" smtClean="0">
                <a:solidFill>
                  <a:schemeClr val="tx1"/>
                </a:solidFill>
              </a:rPr>
              <a:t>Spring </a:t>
            </a:r>
            <a:r>
              <a:rPr lang="en-US" altLang="zh-CN" sz="1600" dirty="0">
                <a:solidFill>
                  <a:schemeClr val="tx1"/>
                </a:solidFill>
              </a:rPr>
              <a:t>MVC</a:t>
            </a:r>
            <a:r>
              <a:rPr lang="zh-CN" altLang="zh-CN" sz="1600" dirty="0">
                <a:solidFill>
                  <a:schemeClr val="tx1"/>
                </a:solidFill>
              </a:rPr>
              <a:t>主要负责请求的转发以及对于视图管理，控制开发使开发简单规范，在三层架构中所属表现层</a:t>
            </a:r>
            <a:r>
              <a:rPr lang="zh-CN" altLang="zh-CN" sz="1600" dirty="0" smtClean="0">
                <a:solidFill>
                  <a:schemeClr val="tx1"/>
                </a:solidFill>
              </a:rPr>
              <a:t>。</a:t>
            </a:r>
            <a:endParaRPr lang="en-US" altLang="zh-CN" sz="1600" dirty="0" smtClean="0">
              <a:solidFill>
                <a:schemeClr val="tx1"/>
              </a:solidFill>
            </a:endParaRPr>
          </a:p>
          <a:p>
            <a:pPr marL="285750" indent="-285750">
              <a:lnSpc>
                <a:spcPct val="100000"/>
              </a:lnSpc>
              <a:spcBef>
                <a:spcPts val="1000"/>
              </a:spcBef>
            </a:pPr>
            <a:r>
              <a:rPr lang="en-US" altLang="zh-CN" sz="1600" dirty="0" err="1" smtClean="0">
                <a:solidFill>
                  <a:schemeClr val="tx1"/>
                </a:solidFill>
              </a:rPr>
              <a:t>MyBatis</a:t>
            </a:r>
            <a:r>
              <a:rPr lang="zh-CN" altLang="zh-CN" sz="1600" dirty="0">
                <a:solidFill>
                  <a:schemeClr val="tx1"/>
                </a:solidFill>
              </a:rPr>
              <a:t>是一个基于</a:t>
            </a:r>
            <a:r>
              <a:rPr lang="en-US" altLang="zh-CN" sz="1600" dirty="0">
                <a:solidFill>
                  <a:schemeClr val="tx1"/>
                </a:solidFill>
              </a:rPr>
              <a:t>Java</a:t>
            </a:r>
            <a:r>
              <a:rPr lang="zh-CN" altLang="zh-CN" sz="1600" dirty="0">
                <a:solidFill>
                  <a:schemeClr val="tx1"/>
                </a:solidFill>
              </a:rPr>
              <a:t>的持久层框架，即数据访问层，封装了增删改查的操作，在三层架构中所属持久层</a:t>
            </a:r>
            <a:r>
              <a:rPr lang="zh-CN" altLang="zh-CN" sz="1600" dirty="0" smtClean="0">
                <a:solidFill>
                  <a:schemeClr val="tx1"/>
                </a:solidFill>
              </a:rPr>
              <a:t>。</a:t>
            </a:r>
            <a:endParaRPr lang="en-US" altLang="zh-CN" sz="1600" dirty="0" smtClean="0">
              <a:solidFill>
                <a:schemeClr val="tx1"/>
              </a:solidFill>
            </a:endParaRPr>
          </a:p>
          <a:p>
            <a:pPr marL="285750" indent="-285750">
              <a:lnSpc>
                <a:spcPct val="100000"/>
              </a:lnSpc>
              <a:spcBef>
                <a:spcPts val="1000"/>
              </a:spcBef>
            </a:pPr>
            <a:r>
              <a:rPr lang="en-US" altLang="zh-CN" sz="1600" dirty="0" smtClean="0">
                <a:solidFill>
                  <a:schemeClr val="tx1"/>
                </a:solidFill>
              </a:rPr>
              <a:t>SSM</a:t>
            </a:r>
            <a:r>
              <a:rPr lang="zh-CN" altLang="zh-CN" sz="1600" dirty="0">
                <a:solidFill>
                  <a:schemeClr val="tx1"/>
                </a:solidFill>
              </a:rPr>
              <a:t>框架将整个系统详细划分为表现层（</a:t>
            </a:r>
            <a:r>
              <a:rPr lang="en-US" altLang="zh-CN" sz="1600" dirty="0">
                <a:solidFill>
                  <a:schemeClr val="tx1"/>
                </a:solidFill>
              </a:rPr>
              <a:t>View</a:t>
            </a:r>
            <a:r>
              <a:rPr lang="zh-CN" altLang="zh-CN" sz="1600" dirty="0">
                <a:solidFill>
                  <a:schemeClr val="tx1"/>
                </a:solidFill>
              </a:rPr>
              <a:t>层），</a:t>
            </a:r>
            <a:r>
              <a:rPr lang="en-US" altLang="zh-CN" sz="1600" dirty="0">
                <a:solidFill>
                  <a:schemeClr val="tx1"/>
                </a:solidFill>
              </a:rPr>
              <a:t>Controller</a:t>
            </a:r>
            <a:r>
              <a:rPr lang="zh-CN" altLang="zh-CN" sz="1600" dirty="0">
                <a:solidFill>
                  <a:schemeClr val="tx1"/>
                </a:solidFill>
              </a:rPr>
              <a:t>层，</a:t>
            </a:r>
            <a:r>
              <a:rPr lang="en-US" altLang="zh-CN" sz="1600" dirty="0">
                <a:solidFill>
                  <a:schemeClr val="tx1"/>
                </a:solidFill>
              </a:rPr>
              <a:t>Service</a:t>
            </a:r>
            <a:r>
              <a:rPr lang="zh-CN" altLang="zh-CN" sz="1600" dirty="0">
                <a:solidFill>
                  <a:schemeClr val="tx1"/>
                </a:solidFill>
              </a:rPr>
              <a:t>层以及</a:t>
            </a:r>
            <a:r>
              <a:rPr lang="en-US" altLang="zh-CN" sz="1600" dirty="0">
                <a:solidFill>
                  <a:schemeClr val="tx1"/>
                </a:solidFill>
              </a:rPr>
              <a:t>DAO</a:t>
            </a:r>
            <a:r>
              <a:rPr lang="zh-CN" altLang="zh-CN" sz="1600" dirty="0">
                <a:solidFill>
                  <a:schemeClr val="tx1"/>
                </a:solidFill>
              </a:rPr>
              <a:t>层四层。</a:t>
            </a:r>
            <a:r>
              <a:rPr lang="en-US" altLang="zh-CN" sz="1600" dirty="0">
                <a:solidFill>
                  <a:schemeClr val="tx1"/>
                </a:solidFill>
              </a:rPr>
              <a:t>View</a:t>
            </a:r>
            <a:r>
              <a:rPr lang="zh-CN" altLang="zh-CN" sz="1600" dirty="0">
                <a:solidFill>
                  <a:schemeClr val="tx1"/>
                </a:solidFill>
              </a:rPr>
              <a:t>负责界面显示，即向用户显示相关数据，但不进行任何业务处理；</a:t>
            </a:r>
            <a:r>
              <a:rPr lang="en-US" altLang="zh-CN" sz="1600" dirty="0">
                <a:solidFill>
                  <a:schemeClr val="tx1"/>
                </a:solidFill>
              </a:rPr>
              <a:t>Controller</a:t>
            </a:r>
            <a:r>
              <a:rPr lang="zh-CN" altLang="zh-CN" sz="1600" dirty="0">
                <a:solidFill>
                  <a:schemeClr val="tx1"/>
                </a:solidFill>
              </a:rPr>
              <a:t>负责接收用户的请求并去调用相应的模型来处理这些请求；</a:t>
            </a:r>
            <a:r>
              <a:rPr lang="en-US" altLang="zh-CN" sz="1600" dirty="0">
                <a:solidFill>
                  <a:schemeClr val="tx1"/>
                </a:solidFill>
              </a:rPr>
              <a:t>Service</a:t>
            </a:r>
            <a:r>
              <a:rPr lang="zh-CN" altLang="zh-CN" sz="1600" dirty="0">
                <a:solidFill>
                  <a:schemeClr val="tx1"/>
                </a:solidFill>
              </a:rPr>
              <a:t>层以及</a:t>
            </a:r>
            <a:r>
              <a:rPr lang="en-US" altLang="zh-CN" sz="1600" dirty="0">
                <a:solidFill>
                  <a:schemeClr val="tx1"/>
                </a:solidFill>
              </a:rPr>
              <a:t>DAO</a:t>
            </a:r>
            <a:r>
              <a:rPr lang="zh-CN" altLang="zh-CN" sz="1600" dirty="0">
                <a:solidFill>
                  <a:schemeClr val="tx1"/>
                </a:solidFill>
              </a:rPr>
              <a:t>层相当于业务处理，即大多数的业务逻辑都是对数据库的数据处理</a:t>
            </a:r>
            <a:r>
              <a:rPr lang="zh-CN" altLang="zh-CN" sz="1600" dirty="0" smtClean="0">
                <a:solidFill>
                  <a:schemeClr val="tx1"/>
                </a:solidFill>
              </a:rPr>
              <a:t>。</a:t>
            </a:r>
            <a:endParaRPr lang="zh-CN" altLang="zh-CN" sz="1600" dirty="0">
              <a:solidFill>
                <a:schemeClr val="tx1"/>
              </a:solidFill>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5" name="日期占位符 4"/>
          <p:cNvSpPr>
            <a:spLocks noGrp="1"/>
          </p:cNvSpPr>
          <p:nvPr>
            <p:ph type="dt" sz="half" idx="10"/>
          </p:nvPr>
        </p:nvSpPr>
        <p:spPr/>
        <p:txBody>
          <a:bodyPr/>
          <a:lstStyle/>
          <a:p>
            <a:fld id="{DDD58E7B-9FA2-4616-A58B-3C39A3225B44}"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up)">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idx="4294967295"/>
          </p:nvPr>
        </p:nvSpPr>
        <p:spPr>
          <a:xfrm>
            <a:off x="584200" y="1064871"/>
            <a:ext cx="743531" cy="3950407"/>
          </a:xfrm>
        </p:spPr>
        <p:txBody>
          <a:bodyPr vert="eaVert"/>
          <a:lstStyle/>
          <a:p>
            <a:pPr>
              <a:defRPr/>
            </a:pPr>
            <a:r>
              <a:rPr lang="zh-CN" altLang="en-US" dirty="0">
                <a:solidFill>
                  <a:schemeClr val="accent1">
                    <a:lumMod val="50000"/>
                  </a:schemeClr>
                </a:solidFill>
                <a:latin typeface="+mj-ea"/>
              </a:rPr>
              <a:t>面向对象设计的过程</a:t>
            </a:r>
            <a:endParaRPr lang="zh-CN" altLang="en-US" dirty="0">
              <a:solidFill>
                <a:schemeClr val="accent1">
                  <a:lumMod val="50000"/>
                </a:schemeClr>
              </a:solidFill>
              <a:latin typeface="+mj-ea"/>
            </a:endParaRPr>
          </a:p>
        </p:txBody>
      </p:sp>
      <p:sp>
        <p:nvSpPr>
          <p:cNvPr id="8196" name="Rectangle 2"/>
          <p:cNvSpPr>
            <a:spLocks noChangeArrowheads="1"/>
          </p:cNvSpPr>
          <p:nvPr/>
        </p:nvSpPr>
        <p:spPr bwMode="auto">
          <a:xfrm>
            <a:off x="1143001" y="-150041"/>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endParaRPr lang="zh-CN" altLang="en-US" sz="1350">
              <a:ea typeface="宋体" panose="02010600030101010101" pitchFamily="2" charset="-122"/>
            </a:endParaRPr>
          </a:p>
        </p:txBody>
      </p:sp>
      <p:graphicFrame>
        <p:nvGraphicFramePr>
          <p:cNvPr id="8197" name="Object 1"/>
          <p:cNvGraphicFramePr>
            <a:graphicFrameLocks noChangeAspect="1"/>
          </p:cNvGraphicFramePr>
          <p:nvPr/>
        </p:nvGraphicFramePr>
        <p:xfrm>
          <a:off x="1582375" y="54384"/>
          <a:ext cx="6681949" cy="5089116"/>
        </p:xfrm>
        <a:graphic>
          <a:graphicData uri="http://schemas.openxmlformats.org/presentationml/2006/ole">
            <mc:AlternateContent xmlns:mc="http://schemas.openxmlformats.org/markup-compatibility/2006">
              <mc:Choice xmlns:v="urn:schemas-microsoft-com:vml" Requires="v">
                <p:oleObj spid="_x0000_s18435" name="Visio" r:id="rId1" imgW="10363200" imgH="7886700" progId="">
                  <p:embed/>
                </p:oleObj>
              </mc:Choice>
              <mc:Fallback>
                <p:oleObj name="Visio" r:id="rId1" imgW="10363200" imgH="7886700" progId="">
                  <p:embed/>
                  <p:pic>
                    <p:nvPicPr>
                      <p:cNvPr id="0" name="图片 184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2375" y="54384"/>
                        <a:ext cx="6681949" cy="5089116"/>
                      </a:xfrm>
                      <a:prstGeom prst="rect">
                        <a:avLst/>
                      </a:prstGeom>
                      <a:noFill/>
                      <a:ln>
                        <a:noFill/>
                      </a:ln>
                    </p:spPr>
                  </p:pic>
                </p:oleObj>
              </mc:Fallback>
            </mc:AlternateContent>
          </a:graphicData>
        </a:graphic>
      </p:graphicFrame>
      <p:sp>
        <p:nvSpPr>
          <p:cNvPr id="3" name="日期占位符 2"/>
          <p:cNvSpPr>
            <a:spLocks noGrp="1"/>
          </p:cNvSpPr>
          <p:nvPr>
            <p:ph type="dt" sz="half" idx="10"/>
          </p:nvPr>
        </p:nvSpPr>
        <p:spPr/>
        <p:txBody>
          <a:bodyPr/>
          <a:lstStyle/>
          <a:p>
            <a:fld id="{D08B509B-4CED-4B56-98A7-D5D57F4195D3}" type="datetime1">
              <a:rPr lang="zh-CN" altLang="en-US" smtClean="0"/>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a:p>
        </p:txBody>
      </p:sp>
      <p:sp>
        <p:nvSpPr>
          <p:cNvPr id="5" name="灯片编号占位符 4"/>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体系结构的设计过程</a:t>
            </a:r>
            <a:endParaRPr lang="zh-CN" altLang="en-US" dirty="0"/>
          </a:p>
        </p:txBody>
      </p:sp>
      <p:sp>
        <p:nvSpPr>
          <p:cNvPr id="2" name="内容占位符 1"/>
          <p:cNvSpPr>
            <a:spLocks noGrp="1"/>
          </p:cNvSpPr>
          <p:nvPr>
            <p:ph idx="1"/>
          </p:nvPr>
        </p:nvSpPr>
        <p:spPr/>
        <p:txBody>
          <a:bodyPr>
            <a:normAutofit fontScale="70000" lnSpcReduction="20000"/>
          </a:bodyPr>
          <a:lstStyle/>
          <a:p>
            <a:r>
              <a:rPr lang="zh-CN" altLang="en-US" dirty="0"/>
              <a:t>体系结构的构建过程要遵循由粗到细，逐步细化。</a:t>
            </a:r>
            <a:endParaRPr lang="en-US" altLang="zh-CN" dirty="0"/>
          </a:p>
          <a:p>
            <a:r>
              <a:rPr lang="zh-CN" altLang="en-US" dirty="0"/>
              <a:t>将整个系统看成一个长方体，纵向切割（按功能划分）后得到的纵切面，就是子系统的划分。横向切割（按实现的层次划分）得到的横切面，就是软件的逻辑层次。</a:t>
            </a:r>
            <a:endParaRPr lang="en-US" altLang="zh-CN" dirty="0"/>
          </a:p>
          <a:p>
            <a:r>
              <a:rPr lang="zh-CN" altLang="en-US" dirty="0"/>
              <a:t>在搭建系统体系结构的时候，一般先选定物理结构，再确定系统的逻辑结构，最后对逻辑体系结构进行细化，制定出详细的应用策略。</a:t>
            </a:r>
            <a:endParaRPr lang="en-US" altLang="zh-CN" dirty="0"/>
          </a:p>
          <a:p>
            <a:r>
              <a:rPr lang="zh-CN" altLang="en-US" dirty="0"/>
              <a:t>可以使用</a:t>
            </a:r>
            <a:r>
              <a:rPr lang="en-US" altLang="zh-CN" dirty="0"/>
              <a:t>UML</a:t>
            </a:r>
            <a:r>
              <a:rPr lang="zh-CN" altLang="en-US" dirty="0"/>
              <a:t>组件图、部署图、包图</a:t>
            </a:r>
            <a:endParaRPr lang="en-US" altLang="zh-CN" dirty="0"/>
          </a:p>
          <a:p>
            <a:pPr marL="0" indent="0">
              <a:buNone/>
            </a:pPr>
            <a:r>
              <a:rPr lang="zh-CN" altLang="en-US" dirty="0"/>
              <a:t>等进行系统体系结构的设计。</a:t>
            </a:r>
            <a:endParaRPr lang="en-US" altLang="zh-CN" dirty="0"/>
          </a:p>
          <a:p>
            <a:r>
              <a:rPr lang="zh-CN" altLang="en-US" dirty="0"/>
              <a:t>多层体系结构的选择要根据实际</a:t>
            </a:r>
            <a:endParaRPr lang="en-US" altLang="zh-CN" dirty="0"/>
          </a:p>
          <a:p>
            <a:pPr marL="0" indent="0">
              <a:buNone/>
            </a:pPr>
            <a:r>
              <a:rPr lang="zh-CN" altLang="en-US" dirty="0"/>
              <a:t>情况进行分析设计。</a:t>
            </a:r>
            <a:endParaRPr lang="zh-CN" altLang="en-US" dirty="0"/>
          </a:p>
        </p:txBody>
      </p:sp>
      <p:sp>
        <p:nvSpPr>
          <p:cNvPr id="5" name="日期占位符 4"/>
          <p:cNvSpPr>
            <a:spLocks noGrp="1"/>
          </p:cNvSpPr>
          <p:nvPr>
            <p:ph type="dt" sz="half" idx="10"/>
          </p:nvPr>
        </p:nvSpPr>
        <p:spPr/>
        <p:txBody>
          <a:bodyPr/>
          <a:lstStyle/>
          <a:p>
            <a:fld id="{8E9638C3-B2C7-4582-95FA-C616DC953733}"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grpSp>
        <p:nvGrpSpPr>
          <p:cNvPr id="26" name="组合 25"/>
          <p:cNvGrpSpPr/>
          <p:nvPr/>
        </p:nvGrpSpPr>
        <p:grpSpPr>
          <a:xfrm>
            <a:off x="5868791" y="2946994"/>
            <a:ext cx="2732139" cy="2008904"/>
            <a:chOff x="4173793" y="4006044"/>
            <a:chExt cx="3642852" cy="2678539"/>
          </a:xfrm>
        </p:grpSpPr>
        <p:sp>
          <p:nvSpPr>
            <p:cNvPr id="13" name="立方体 12"/>
            <p:cNvSpPr/>
            <p:nvPr/>
          </p:nvSpPr>
          <p:spPr>
            <a:xfrm>
              <a:off x="4173793" y="5063711"/>
              <a:ext cx="3642852" cy="1620872"/>
            </a:xfrm>
            <a:prstGeom prst="cube">
              <a:avLst>
                <a:gd name="adj" fmla="val 6793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数据层</a:t>
              </a:r>
              <a:endParaRPr lang="zh-CN" altLang="en-US" sz="1350" dirty="0"/>
            </a:p>
          </p:txBody>
        </p:sp>
        <p:sp>
          <p:nvSpPr>
            <p:cNvPr id="12" name="立方体 11"/>
            <p:cNvSpPr/>
            <p:nvPr/>
          </p:nvSpPr>
          <p:spPr>
            <a:xfrm>
              <a:off x="4173793" y="4521870"/>
              <a:ext cx="3642852" cy="1620872"/>
            </a:xfrm>
            <a:prstGeom prst="cube">
              <a:avLst>
                <a:gd name="adj" fmla="val 6884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业务层</a:t>
              </a:r>
              <a:endParaRPr lang="zh-CN" altLang="en-US" sz="1350" dirty="0"/>
            </a:p>
          </p:txBody>
        </p:sp>
        <p:sp>
          <p:nvSpPr>
            <p:cNvPr id="8" name="立方体 7"/>
            <p:cNvSpPr/>
            <p:nvPr/>
          </p:nvSpPr>
          <p:spPr>
            <a:xfrm>
              <a:off x="4173793" y="4012287"/>
              <a:ext cx="3642852" cy="1620872"/>
            </a:xfrm>
            <a:prstGeom prst="cube">
              <a:avLst>
                <a:gd name="adj" fmla="val 6793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t>表示层</a:t>
              </a:r>
              <a:endParaRPr lang="zh-CN" altLang="en-US" sz="1350" dirty="0"/>
            </a:p>
          </p:txBody>
        </p:sp>
        <p:cxnSp>
          <p:nvCxnSpPr>
            <p:cNvPr id="15" name="直接连接符 14"/>
            <p:cNvCxnSpPr/>
            <p:nvPr/>
          </p:nvCxnSpPr>
          <p:spPr>
            <a:xfrm>
              <a:off x="4601496" y="4728342"/>
              <a:ext cx="24777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989870" y="4349800"/>
              <a:ext cx="24777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079225" y="4728342"/>
              <a:ext cx="0" cy="15987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467599" y="4349800"/>
              <a:ext cx="0" cy="15987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823396" y="4751231"/>
              <a:ext cx="1862048" cy="400109"/>
            </a:xfrm>
            <a:prstGeom prst="rect">
              <a:avLst/>
            </a:prstGeom>
            <a:noFill/>
          </p:spPr>
          <p:txBody>
            <a:bodyPr wrap="none" rtlCol="0">
              <a:spAutoFit/>
            </a:bodyPr>
            <a:lstStyle/>
            <a:p>
              <a:r>
                <a:rPr lang="zh-CN" altLang="en-US" sz="1350" dirty="0">
                  <a:solidFill>
                    <a:schemeClr val="bg1"/>
                  </a:solidFill>
                </a:rPr>
                <a:t>图书管理子系统</a:t>
              </a:r>
              <a:endParaRPr lang="zh-CN" altLang="en-US" sz="1350" dirty="0">
                <a:solidFill>
                  <a:schemeClr val="bg1"/>
                </a:solidFill>
              </a:endParaRPr>
            </a:p>
          </p:txBody>
        </p:sp>
        <p:sp>
          <p:nvSpPr>
            <p:cNvPr id="24" name="文本框 23"/>
            <p:cNvSpPr txBox="1"/>
            <p:nvPr/>
          </p:nvSpPr>
          <p:spPr>
            <a:xfrm>
              <a:off x="5094972" y="4341269"/>
              <a:ext cx="1862048" cy="400109"/>
            </a:xfrm>
            <a:prstGeom prst="rect">
              <a:avLst/>
            </a:prstGeom>
            <a:noFill/>
          </p:spPr>
          <p:txBody>
            <a:bodyPr wrap="none" rtlCol="0">
              <a:spAutoFit/>
            </a:bodyPr>
            <a:lstStyle/>
            <a:p>
              <a:r>
                <a:rPr lang="zh-CN" altLang="en-US" sz="1350" dirty="0">
                  <a:solidFill>
                    <a:schemeClr val="bg1"/>
                  </a:solidFill>
                </a:rPr>
                <a:t>读者服务子系统</a:t>
              </a:r>
              <a:endParaRPr lang="zh-CN" altLang="en-US" sz="1350" dirty="0">
                <a:solidFill>
                  <a:schemeClr val="bg1"/>
                </a:solidFill>
              </a:endParaRPr>
            </a:p>
          </p:txBody>
        </p:sp>
        <p:sp>
          <p:nvSpPr>
            <p:cNvPr id="25" name="文本框 24"/>
            <p:cNvSpPr txBox="1"/>
            <p:nvPr/>
          </p:nvSpPr>
          <p:spPr>
            <a:xfrm>
              <a:off x="5472920" y="4006044"/>
              <a:ext cx="1862048" cy="400109"/>
            </a:xfrm>
            <a:prstGeom prst="rect">
              <a:avLst/>
            </a:prstGeom>
            <a:noFill/>
          </p:spPr>
          <p:txBody>
            <a:bodyPr wrap="none" rtlCol="0">
              <a:spAutoFit/>
            </a:bodyPr>
            <a:lstStyle/>
            <a:p>
              <a:r>
                <a:rPr lang="zh-CN" altLang="en-US" sz="1350" dirty="0">
                  <a:solidFill>
                    <a:schemeClr val="bg1"/>
                  </a:solidFill>
                </a:rPr>
                <a:t>系统维护子系统</a:t>
              </a:r>
              <a:endParaRPr lang="zh-CN" altLang="en-US" sz="135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wipe(up)">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wipe(up)">
                                      <p:cBhvr>
                                        <p:cTn id="31" dur="500"/>
                                        <p:tgtEl>
                                          <p:spTgt spid="2">
                                            <p:txEl>
                                              <p:pRg st="5" end="5"/>
                                            </p:txEl>
                                          </p:spTgt>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wipe(up)">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randombar(horizontal)">
                                      <p:cBhvr>
                                        <p:cTn id="4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包图</a:t>
            </a:r>
            <a:endParaRPr lang="zh-CN" altLang="en-US" dirty="0"/>
          </a:p>
        </p:txBody>
      </p:sp>
      <p:sp>
        <p:nvSpPr>
          <p:cNvPr id="4" name="内容占位符 3"/>
          <p:cNvSpPr>
            <a:spLocks noGrp="1"/>
          </p:cNvSpPr>
          <p:nvPr>
            <p:ph idx="1"/>
          </p:nvPr>
        </p:nvSpPr>
        <p:spPr/>
        <p:txBody>
          <a:bodyPr>
            <a:normAutofit/>
          </a:bodyPr>
          <a:lstStyle/>
          <a:p>
            <a:r>
              <a:rPr lang="zh-CN" altLang="en-US" sz="2000" dirty="0"/>
              <a:t>当为较复杂的系统建模时，使用包图是非常有效的建模方法。</a:t>
            </a:r>
            <a:r>
              <a:rPr lang="zh-CN" altLang="en-US" sz="2000" dirty="0">
                <a:solidFill>
                  <a:srgbClr val="FF0000"/>
                </a:solidFill>
              </a:rPr>
              <a:t>包将建模元素按语义分组</a:t>
            </a:r>
            <a:r>
              <a:rPr lang="zh-CN" altLang="en-US" sz="2000" dirty="0"/>
              <a:t>，从而使得复杂的系统模型能够被构造、表达、理解和管理。</a:t>
            </a:r>
            <a:endParaRPr lang="zh-CN" altLang="en-US" sz="2000" dirty="0"/>
          </a:p>
          <a:p>
            <a:r>
              <a:rPr lang="zh-CN" altLang="zh-CN" sz="2000" dirty="0"/>
              <a:t>和其他建模的元素一样，每个包都必须有一个区别于其他包的名字。模型包的名字是一个字符串，它可分为简单名（simple name）和路径名（path name）。简单名是指包仅含一个简单的名称，路径名是指以包位于的外围包的名字作为前缀的包名</a:t>
            </a:r>
            <a:r>
              <a:rPr lang="zh-CN" altLang="zh-CN" sz="2000" dirty="0" smtClean="0"/>
              <a:t>。</a:t>
            </a:r>
            <a:endParaRPr lang="zh-CN" altLang="zh-CN" sz="2000" dirty="0"/>
          </a:p>
          <a:p>
            <a:endParaRPr lang="zh-CN" altLang="en-US" sz="2000" dirty="0"/>
          </a:p>
        </p:txBody>
      </p:sp>
      <p:sp>
        <p:nvSpPr>
          <p:cNvPr id="6" name="日期占位符 5"/>
          <p:cNvSpPr>
            <a:spLocks noGrp="1"/>
          </p:cNvSpPr>
          <p:nvPr>
            <p:ph type="dt" sz="half" idx="10"/>
          </p:nvPr>
        </p:nvSpPr>
        <p:spPr/>
        <p:txBody>
          <a:bodyPr/>
          <a:lstStyle/>
          <a:p>
            <a:fld id="{27F91A43-E5DA-41E2-AE98-39299F3FC87E}"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pic>
        <p:nvPicPr>
          <p:cNvPr id="5" name="Picture 4"/>
          <p:cNvPicPr>
            <a:picLocks noChangeAspect="1" noChangeArrowheads="1"/>
          </p:cNvPicPr>
          <p:nvPr/>
        </p:nvPicPr>
        <p:blipFill>
          <a:blip r:embed="rId1">
            <a:clrChange>
              <a:clrFrom>
                <a:srgbClr val="FFFFFF"/>
              </a:clrFrom>
              <a:clrTo>
                <a:srgbClr val="FFFFFF">
                  <a:alpha val="0"/>
                </a:srgbClr>
              </a:clrTo>
            </a:clrChange>
          </a:blip>
          <a:stretch>
            <a:fillRect/>
          </a:stretch>
        </p:blipFill>
        <p:spPr>
          <a:xfrm>
            <a:off x="2662730" y="3419212"/>
            <a:ext cx="4395938" cy="1409063"/>
          </a:xfrm>
          <a:prstGeom prst="rect">
            <a:avLst/>
          </a:prstGeom>
          <a:solidFill>
            <a:schemeClr val="bg1"/>
          </a:solidFill>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rrowheads="1"/>
          </p:cNvSpPr>
          <p:nvPr>
            <p:ph type="title"/>
          </p:nvPr>
        </p:nvSpPr>
        <p:spPr/>
        <p:txBody>
          <a:bodyPr/>
          <a:lstStyle/>
          <a:p>
            <a:r>
              <a:rPr lang="zh-CN" altLang="en-US" dirty="0"/>
              <a:t>包拥有的元素</a:t>
            </a:r>
            <a:endParaRPr lang="zh-CN" altLang="en-US" dirty="0"/>
          </a:p>
        </p:txBody>
      </p:sp>
      <p:pic>
        <p:nvPicPr>
          <p:cNvPr id="357380" name="Picture 4"/>
          <p:cNvPicPr>
            <a:picLocks noGrp="1" noChangeAspect="1" noChangeArrowheads="1"/>
          </p:cNvPicPr>
          <p:nvPr>
            <p:ph idx="1"/>
          </p:nvPr>
        </p:nvPicPr>
        <p:blipFill>
          <a:blip r:embed="rId1">
            <a:clrChange>
              <a:clrFrom>
                <a:srgbClr val="FFFFFF"/>
              </a:clrFrom>
              <a:clrTo>
                <a:srgbClr val="FFFFFF">
                  <a:alpha val="0"/>
                </a:srgbClr>
              </a:clrTo>
            </a:clrChange>
          </a:blip>
          <a:stretch>
            <a:fillRect/>
          </a:stretch>
        </p:blipFill>
        <p:spPr>
          <a:xfrm>
            <a:off x="3999310" y="2853016"/>
            <a:ext cx="3859961" cy="2143308"/>
          </a:xfrm>
        </p:spPr>
        <p:style>
          <a:lnRef idx="2">
            <a:schemeClr val="accent1"/>
          </a:lnRef>
          <a:fillRef idx="1">
            <a:schemeClr val="lt1"/>
          </a:fillRef>
          <a:effectRef idx="0">
            <a:schemeClr val="accent1"/>
          </a:effectRef>
          <a:fontRef idx="minor">
            <a:schemeClr val="dk1"/>
          </a:fontRef>
        </p:style>
      </p:pic>
      <p:sp>
        <p:nvSpPr>
          <p:cNvPr id="2" name="日期占位符 1"/>
          <p:cNvSpPr>
            <a:spLocks noGrp="1"/>
          </p:cNvSpPr>
          <p:nvPr>
            <p:ph type="dt" sz="half" idx="10"/>
          </p:nvPr>
        </p:nvSpPr>
        <p:spPr/>
        <p:txBody>
          <a:bodyPr/>
          <a:lstStyle/>
          <a:p>
            <a:fld id="{F70C7AC4-940A-44C9-85CD-A8852DFB693F}"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3324C3CF-540A-4F9D-8D77-8D5AA53250FC}" type="slidenum">
              <a:rPr lang="en-US" altLang="zh-CN"/>
            </a:fld>
            <a:endParaRPr lang="en-US" altLang="zh-CN" dirty="0"/>
          </a:p>
        </p:txBody>
      </p:sp>
      <p:sp>
        <p:nvSpPr>
          <p:cNvPr id="357379" name="Rectangle 3"/>
          <p:cNvSpPr>
            <a:spLocks noGrp="1" noRot="1" noChangeArrowheads="1"/>
          </p:cNvSpPr>
          <p:nvPr>
            <p:ph type="body" sz="half" idx="4294967295"/>
          </p:nvPr>
        </p:nvSpPr>
        <p:spPr>
          <a:xfrm>
            <a:off x="768096" y="982662"/>
            <a:ext cx="8090154" cy="1846263"/>
          </a:xfrm>
          <a:prstGeom prst="rect">
            <a:avLst/>
          </a:prstGeom>
        </p:spPr>
        <p:txBody>
          <a:bodyPr>
            <a:noAutofit/>
          </a:bodyPr>
          <a:lstStyle/>
          <a:p>
            <a:pPr>
              <a:lnSpc>
                <a:spcPct val="120000"/>
              </a:lnSpc>
            </a:pPr>
            <a:r>
              <a:rPr lang="zh-CN" altLang="en-US" sz="2000" dirty="0"/>
              <a:t>包是对模型元素进行分组的机制，它把模型元素划分成若干个子集。</a:t>
            </a:r>
            <a:endParaRPr lang="en-US" altLang="zh-CN" sz="2000" dirty="0"/>
          </a:p>
          <a:p>
            <a:pPr>
              <a:lnSpc>
                <a:spcPct val="120000"/>
              </a:lnSpc>
            </a:pPr>
            <a:r>
              <a:rPr lang="zh-CN" altLang="en-US" sz="2000" dirty="0"/>
              <a:t>包可以拥有</a:t>
            </a:r>
            <a:r>
              <a:rPr lang="en-US" altLang="zh-CN" sz="2000" dirty="0"/>
              <a:t>UML</a:t>
            </a:r>
            <a:r>
              <a:rPr lang="zh-CN" altLang="en-US" sz="2000" dirty="0"/>
              <a:t>中的其他元素，包括类、接口、组件、节点、协作、用例和图，包甚至还可以包含其他包。</a:t>
            </a:r>
            <a:endParaRPr lang="en-US" altLang="zh-CN" sz="2000" dirty="0"/>
          </a:p>
          <a:p>
            <a:pPr>
              <a:lnSpc>
                <a:spcPct val="120000"/>
              </a:lnSpc>
            </a:pPr>
            <a:r>
              <a:rPr lang="zh-CN" altLang="en-US" sz="2000" dirty="0" smtClean="0"/>
              <a:t>可以</a:t>
            </a:r>
            <a:r>
              <a:rPr lang="zh-CN" altLang="en-US" sz="2000" dirty="0"/>
              <a:t>用文字或者图形的方式来显示包的内容。</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Rot="1" noChangeArrowheads="1"/>
          </p:cNvSpPr>
          <p:nvPr>
            <p:ph type="title"/>
          </p:nvPr>
        </p:nvSpPr>
        <p:spPr/>
        <p:txBody>
          <a:bodyPr/>
          <a:lstStyle/>
          <a:p>
            <a:r>
              <a:rPr lang="zh-CN" altLang="en-US" dirty="0"/>
              <a:t>包的可见性 </a:t>
            </a:r>
            <a:endParaRPr lang="zh-CN" altLang="en-US" dirty="0"/>
          </a:p>
        </p:txBody>
      </p:sp>
      <p:sp>
        <p:nvSpPr>
          <p:cNvPr id="358403" name="Rectangle 3"/>
          <p:cNvSpPr>
            <a:spLocks noGrp="1" noRot="1" noChangeArrowheads="1"/>
          </p:cNvSpPr>
          <p:nvPr>
            <p:ph idx="1"/>
          </p:nvPr>
        </p:nvSpPr>
        <p:spPr/>
        <p:txBody>
          <a:bodyPr>
            <a:normAutofit fontScale="70000" lnSpcReduction="20000"/>
          </a:bodyPr>
          <a:lstStyle/>
          <a:p>
            <a:r>
              <a:rPr lang="zh-CN" dirty="0"/>
              <a:t>包的可见性用来控制包外界的元素对包内元素的可访问权限，这一点和类的可见性类似。可见性可以分成3种</a:t>
            </a:r>
            <a:r>
              <a:rPr lang="zh-CN" altLang="en-US" dirty="0"/>
              <a:t>：</a:t>
            </a:r>
            <a:endParaRPr lang="zh-CN" dirty="0"/>
          </a:p>
          <a:p>
            <a:pPr marL="342900" indent="-342900">
              <a:buFont typeface="+mj-lt"/>
              <a:buAutoNum type="arabicPeriod"/>
            </a:pPr>
            <a:r>
              <a:rPr lang="zh-CN" dirty="0">
                <a:solidFill>
                  <a:srgbClr val="FF0000"/>
                </a:solidFill>
              </a:rPr>
              <a:t>公有访问（public）：</a:t>
            </a:r>
            <a:r>
              <a:rPr lang="zh-CN" dirty="0"/>
              <a:t>包内的模型元素可以被任何引入此包的其他包的内含元素访问。公有访问用前缀于内含元素名字的加号（+）表示。</a:t>
            </a:r>
            <a:endParaRPr lang="zh-CN" dirty="0"/>
          </a:p>
          <a:p>
            <a:pPr marL="342900" indent="-342900">
              <a:buFont typeface="+mj-lt"/>
              <a:buAutoNum type="arabicPeriod"/>
            </a:pPr>
            <a:r>
              <a:rPr lang="zh-CN" dirty="0">
                <a:solidFill>
                  <a:srgbClr val="FF0000"/>
                </a:solidFill>
              </a:rPr>
              <a:t>保护访问（protected）：</a:t>
            </a:r>
            <a:r>
              <a:rPr lang="zh-CN" dirty="0"/>
              <a:t>表示此元素能被该模型包在继承关系上后继模式包的内含元素访问。保护访问用前缀于内含元素名字的＃号（＃）表示。</a:t>
            </a:r>
            <a:endParaRPr lang="zh-CN" dirty="0"/>
          </a:p>
          <a:p>
            <a:pPr marL="342900" indent="-342900">
              <a:buFont typeface="+mj-lt"/>
              <a:buAutoNum type="arabicPeriod"/>
            </a:pPr>
            <a:r>
              <a:rPr lang="zh-CN" dirty="0">
                <a:solidFill>
                  <a:srgbClr val="FF0000"/>
                </a:solidFill>
              </a:rPr>
              <a:t>私有访问（private）：</a:t>
            </a:r>
            <a:r>
              <a:rPr lang="zh-CN" dirty="0"/>
              <a:t>表示此元素可以被属于用一包的内含元素访问。私有访问用前缀于内含元素名字的减号（－）表示。</a:t>
            </a:r>
            <a:endParaRPr lang="zh-CN" dirty="0"/>
          </a:p>
        </p:txBody>
      </p:sp>
      <p:sp>
        <p:nvSpPr>
          <p:cNvPr id="2" name="日期占位符 1"/>
          <p:cNvSpPr>
            <a:spLocks noGrp="1"/>
          </p:cNvSpPr>
          <p:nvPr>
            <p:ph type="dt" sz="half" idx="10"/>
          </p:nvPr>
        </p:nvSpPr>
        <p:spPr/>
        <p:txBody>
          <a:bodyPr/>
          <a:lstStyle/>
          <a:p>
            <a:fld id="{CC396098-EC5E-4D39-8C9B-5BE2CFC4AC43}"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C90F16DE-5362-49A4-BB78-DA269D510E1B}" type="slidenum">
              <a:rPr lang="en-US" altLang="zh-CN" smtClean="0"/>
            </a:fld>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Rot="1" noChangeArrowheads="1"/>
          </p:cNvSpPr>
          <p:nvPr>
            <p:ph type="title"/>
          </p:nvPr>
        </p:nvSpPr>
        <p:spPr/>
        <p:txBody>
          <a:bodyPr>
            <a:normAutofit/>
          </a:bodyPr>
          <a:lstStyle/>
          <a:p>
            <a:r>
              <a:rPr lang="zh-CN" altLang="en-US" dirty="0"/>
              <a:t>引入与输出 </a:t>
            </a:r>
            <a:endParaRPr lang="zh-CN" altLang="en-US" dirty="0"/>
          </a:p>
        </p:txBody>
      </p:sp>
      <p:graphicFrame>
        <p:nvGraphicFramePr>
          <p:cNvPr id="359428" name="Object 4"/>
          <p:cNvGraphicFramePr>
            <a:graphicFrameLocks noGrp="1" noChangeAspect="1"/>
          </p:cNvGraphicFramePr>
          <p:nvPr>
            <p:ph idx="1"/>
          </p:nvPr>
        </p:nvGraphicFramePr>
        <p:xfrm>
          <a:off x="975678" y="1512697"/>
          <a:ext cx="6210618" cy="2986786"/>
        </p:xfrm>
        <a:graphic>
          <a:graphicData uri="http://schemas.openxmlformats.org/presentationml/2006/ole">
            <mc:AlternateContent xmlns:mc="http://schemas.openxmlformats.org/markup-compatibility/2006">
              <mc:Choice xmlns:v="urn:schemas-microsoft-com:vml" Requires="v">
                <p:oleObj spid="_x0000_s3113" name="" r:id="rId1" imgW="11229975" imgH="5400675" progId="Visio.Drawing.11">
                  <p:embed/>
                </p:oleObj>
              </mc:Choice>
              <mc:Fallback>
                <p:oleObj name="" r:id="rId1" imgW="11229975" imgH="5400675"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678" y="1512697"/>
                        <a:ext cx="6210618" cy="2986786"/>
                      </a:xfrm>
                      <a:prstGeom prst="rect">
                        <a:avLst/>
                      </a:prstGeom>
                      <a:noFill/>
                    </p:spPr>
                  </p:pic>
                </p:oleObj>
              </mc:Fallback>
            </mc:AlternateContent>
          </a:graphicData>
        </a:graphic>
      </p:graphicFrame>
      <p:sp>
        <p:nvSpPr>
          <p:cNvPr id="2" name="日期占位符 1"/>
          <p:cNvSpPr>
            <a:spLocks noGrp="1"/>
          </p:cNvSpPr>
          <p:nvPr>
            <p:ph type="dt" sz="half" idx="10"/>
          </p:nvPr>
        </p:nvSpPr>
        <p:spPr/>
        <p:txBody>
          <a:bodyPr/>
          <a:lstStyle/>
          <a:p>
            <a:fld id="{1C7DDA03-F47E-4CEA-A81E-06BF31EF48AF}"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3324C3CF-540A-4F9D-8D77-8D5AA53250FC}" type="slidenum">
              <a:rPr lang="en-US" altLang="zh-CN"/>
            </a:fld>
            <a:endParaRPr lang="en-US" altLang="zh-CN" dirty="0"/>
          </a:p>
        </p:txBody>
      </p:sp>
      <p:sp>
        <p:nvSpPr>
          <p:cNvPr id="359427" name="Rectangle 3"/>
          <p:cNvSpPr>
            <a:spLocks noGrp="1" noRot="1" noChangeArrowheads="1"/>
          </p:cNvSpPr>
          <p:nvPr>
            <p:ph type="body" sz="half" idx="4294967295"/>
          </p:nvPr>
        </p:nvSpPr>
        <p:spPr>
          <a:xfrm>
            <a:off x="2503170" y="983595"/>
            <a:ext cx="6355080" cy="2216805"/>
          </a:xfrm>
          <a:prstGeom prst="rect">
            <a:avLst/>
          </a:prstGeom>
        </p:spPr>
        <p:txBody>
          <a:bodyPr>
            <a:noAutofit/>
          </a:bodyPr>
          <a:lstStyle/>
          <a:p>
            <a:pPr>
              <a:lnSpc>
                <a:spcPct val="100000"/>
              </a:lnSpc>
            </a:pPr>
            <a:r>
              <a:rPr lang="zh-CN" altLang="en-US" sz="2000" dirty="0"/>
              <a:t>在</a:t>
            </a:r>
            <a:r>
              <a:rPr lang="en-US" altLang="zh-CN" sz="2000" dirty="0"/>
              <a:t>UML</a:t>
            </a:r>
            <a:r>
              <a:rPr lang="zh-CN" altLang="en-US" sz="2000" dirty="0"/>
              <a:t>里，引入一个包中的元素可以单向的访问另一个包中的元素。引入（</a:t>
            </a:r>
            <a:r>
              <a:rPr lang="en-US" altLang="zh-CN" sz="2000" dirty="0"/>
              <a:t>import</a:t>
            </a:r>
            <a:r>
              <a:rPr lang="zh-CN" altLang="en-US" sz="2000" dirty="0"/>
              <a:t>）关系用构造型的</a:t>
            </a:r>
            <a:r>
              <a:rPr lang="en-US" altLang="zh-CN" sz="2000" dirty="0"/>
              <a:t>import</a:t>
            </a:r>
            <a:r>
              <a:rPr lang="zh-CN" altLang="en-US" sz="2000" dirty="0"/>
              <a:t>来修饰。包中具有公有访问权限的内含元素称为输出（</a:t>
            </a:r>
            <a:r>
              <a:rPr lang="en-US" altLang="zh-CN" sz="2000" dirty="0"/>
              <a:t>export</a:t>
            </a:r>
            <a:r>
              <a:rPr lang="zh-CN" altLang="en-US" sz="2000" dirty="0"/>
              <a:t>）。</a:t>
            </a:r>
            <a:endParaRPr lang="en-US" altLang="zh-CN" sz="2000" dirty="0"/>
          </a:p>
          <a:p>
            <a:pPr>
              <a:lnSpc>
                <a:spcPct val="100000"/>
              </a:lnSpc>
            </a:pPr>
            <a:r>
              <a:rPr lang="zh-CN" altLang="en-US" sz="2000" dirty="0"/>
              <a:t>如图所示，包</a:t>
            </a:r>
            <a:r>
              <a:rPr lang="en-US" altLang="zh-CN" sz="2000" dirty="0"/>
              <a:t>GUI</a:t>
            </a:r>
            <a:r>
              <a:rPr lang="zh-CN" altLang="en-US" sz="2000" dirty="0"/>
              <a:t>有两个公共类</a:t>
            </a:r>
            <a:r>
              <a:rPr lang="en-US" altLang="zh-CN" sz="2000" dirty="0"/>
              <a:t>Window</a:t>
            </a:r>
            <a:r>
              <a:rPr lang="zh-CN" altLang="en-US" sz="2000" dirty="0"/>
              <a:t>和</a:t>
            </a:r>
            <a:r>
              <a:rPr lang="en-US" altLang="zh-CN" sz="2000" dirty="0"/>
              <a:t>Form</a:t>
            </a:r>
            <a:r>
              <a:rPr lang="zh-CN" altLang="en-US" sz="2000" dirty="0"/>
              <a:t>，类</a:t>
            </a:r>
            <a:r>
              <a:rPr lang="en-US" altLang="zh-CN" sz="2000" dirty="0" err="1"/>
              <a:t>EvenHandler</a:t>
            </a:r>
            <a:r>
              <a:rPr lang="zh-CN" altLang="en-US" sz="2000" dirty="0"/>
              <a:t>是受保护的，不能被包输出。</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0452" name="Object 4"/>
          <p:cNvGraphicFramePr>
            <a:graphicFrameLocks noGrp="1" noChangeAspect="1"/>
          </p:cNvGraphicFramePr>
          <p:nvPr>
            <p:ph idx="1"/>
          </p:nvPr>
        </p:nvGraphicFramePr>
        <p:xfrm>
          <a:off x="2566238" y="3224576"/>
          <a:ext cx="4474642" cy="1250434"/>
        </p:xfrm>
        <a:graphic>
          <a:graphicData uri="http://schemas.openxmlformats.org/presentationml/2006/ole">
            <mc:AlternateContent xmlns:mc="http://schemas.openxmlformats.org/markup-compatibility/2006">
              <mc:Choice xmlns:v="urn:schemas-microsoft-com:vml" Requires="v">
                <p:oleObj spid="_x0000_s4136" name="" r:id="rId1" imgW="7600950" imgH="2124075" progId="Visio.Drawing.11">
                  <p:embed/>
                </p:oleObj>
              </mc:Choice>
              <mc:Fallback>
                <p:oleObj name="" r:id="rId1" imgW="7600950" imgH="2124075" progId="Visio.Drawing.11">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238" y="3224576"/>
                        <a:ext cx="4474642" cy="1250434"/>
                      </a:xfrm>
                      <a:prstGeom prst="rect">
                        <a:avLst/>
                      </a:prstGeom>
                      <a:noFill/>
                    </p:spPr>
                  </p:pic>
                </p:oleObj>
              </mc:Fallback>
            </mc:AlternateContent>
          </a:graphicData>
        </a:graphic>
      </p:graphicFrame>
      <p:sp>
        <p:nvSpPr>
          <p:cNvPr id="4" name="灯片编号占位符 3"/>
          <p:cNvSpPr>
            <a:spLocks noGrp="1"/>
          </p:cNvSpPr>
          <p:nvPr>
            <p:ph type="sldNum" sz="quarter" idx="12"/>
          </p:nvPr>
        </p:nvSpPr>
        <p:spPr/>
        <p:txBody>
          <a:bodyPr/>
          <a:lstStyle/>
          <a:p>
            <a:fld id="{C90F16DE-5362-49A4-BB78-DA269D510E1B}" type="slidenum">
              <a:rPr lang="en-US" altLang="zh-CN" smtClean="0"/>
            </a:fld>
            <a:endParaRPr lang="en-US" altLang="zh-CN"/>
          </a:p>
        </p:txBody>
      </p:sp>
      <p:sp>
        <p:nvSpPr>
          <p:cNvPr id="360450" name="Rectangle 2"/>
          <p:cNvSpPr>
            <a:spLocks noGrp="1" noRot="1" noChangeArrowheads="1"/>
          </p:cNvSpPr>
          <p:nvPr>
            <p:ph type="title"/>
          </p:nvPr>
        </p:nvSpPr>
        <p:spPr/>
        <p:txBody>
          <a:bodyPr/>
          <a:lstStyle/>
          <a:p>
            <a:r>
              <a:rPr lang="zh-CN" altLang="en-US" dirty="0"/>
              <a:t>包中的泛化关系</a:t>
            </a:r>
            <a:endParaRPr lang="zh-CN" altLang="en-US" dirty="0"/>
          </a:p>
        </p:txBody>
      </p:sp>
      <p:sp>
        <p:nvSpPr>
          <p:cNvPr id="360451" name="Rectangle 3"/>
          <p:cNvSpPr>
            <a:spLocks noGrp="1" noRot="1" noChangeArrowheads="1"/>
          </p:cNvSpPr>
          <p:nvPr>
            <p:ph type="body" sz="half" idx="4294967295"/>
          </p:nvPr>
        </p:nvSpPr>
        <p:spPr>
          <a:xfrm>
            <a:off x="768096" y="966901"/>
            <a:ext cx="8090154" cy="2633511"/>
          </a:xfrm>
          <a:prstGeom prst="rect">
            <a:avLst/>
          </a:prstGeom>
        </p:spPr>
        <p:txBody>
          <a:bodyPr>
            <a:noAutofit/>
          </a:bodyPr>
          <a:lstStyle/>
          <a:p>
            <a:pPr>
              <a:lnSpc>
                <a:spcPct val="100000"/>
              </a:lnSpc>
            </a:pPr>
            <a:r>
              <a:rPr lang="zh-CN" altLang="en-US" sz="2000" dirty="0"/>
              <a:t>和类间的泛化关系类似，包间也存在着泛化关系。包间的泛化关系也像类那样遵循替代原则，特殊包可以应用到一般包被使用的任何地方。</a:t>
            </a:r>
            <a:endParaRPr lang="en-US" altLang="zh-CN" sz="2000" dirty="0"/>
          </a:p>
          <a:p>
            <a:pPr>
              <a:lnSpc>
                <a:spcPct val="100000"/>
              </a:lnSpc>
            </a:pPr>
            <a:r>
              <a:rPr lang="zh-CN" altLang="en-US" sz="2000" dirty="0"/>
              <a:t>包间还存在另一种关系：引入和访问依赖，用于在一个包引入另一个包输出的元素。</a:t>
            </a:r>
            <a:endParaRPr lang="en-US" altLang="zh-CN" sz="2000" dirty="0"/>
          </a:p>
          <a:p>
            <a:pPr>
              <a:lnSpc>
                <a:spcPct val="100000"/>
              </a:lnSpc>
            </a:pPr>
            <a:r>
              <a:rPr lang="zh-CN" altLang="en-US" sz="2000" dirty="0"/>
              <a:t>如图所示，包</a:t>
            </a:r>
            <a:r>
              <a:rPr lang="en-US" altLang="zh-CN" sz="2000" dirty="0"/>
              <a:t>GUI</a:t>
            </a:r>
            <a:r>
              <a:rPr lang="zh-CN" altLang="en-US" sz="2000" dirty="0"/>
              <a:t>包含两个公共类</a:t>
            </a:r>
            <a:r>
              <a:rPr lang="en-US" altLang="zh-CN" sz="2000" dirty="0"/>
              <a:t>Window</a:t>
            </a:r>
            <a:r>
              <a:rPr lang="zh-CN" altLang="en-US" sz="2000" dirty="0"/>
              <a:t>和</a:t>
            </a:r>
            <a:r>
              <a:rPr lang="en-US" altLang="zh-CN" sz="2000" dirty="0"/>
              <a:t>Frame</a:t>
            </a:r>
            <a:r>
              <a:rPr lang="zh-CN" altLang="en-US" sz="2000" dirty="0"/>
              <a:t>，一个受保护类</a:t>
            </a:r>
            <a:r>
              <a:rPr lang="en-US" altLang="zh-CN" sz="2000" dirty="0" err="1"/>
              <a:t>EvenHandler</a:t>
            </a:r>
            <a:r>
              <a:rPr lang="zh-CN" altLang="en-US" sz="2000" dirty="0"/>
              <a:t>。</a:t>
            </a:r>
            <a:endParaRPr lang="en-US" altLang="zh-CN" sz="2000" dirty="0"/>
          </a:p>
        </p:txBody>
      </p:sp>
      <p:sp>
        <p:nvSpPr>
          <p:cNvPr id="2" name="日期占位符 1"/>
          <p:cNvSpPr>
            <a:spLocks noGrp="1"/>
          </p:cNvSpPr>
          <p:nvPr>
            <p:ph type="dt" sz="half" idx="10"/>
          </p:nvPr>
        </p:nvSpPr>
        <p:spPr/>
        <p:txBody>
          <a:bodyPr/>
          <a:lstStyle/>
          <a:p>
            <a:fld id="{4D71943B-0E89-4926-BFEF-EEAF0002E26D}"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Rot="1" noChangeArrowheads="1"/>
          </p:cNvSpPr>
          <p:nvPr>
            <p:ph type="title"/>
          </p:nvPr>
        </p:nvSpPr>
        <p:spPr/>
        <p:txBody>
          <a:bodyPr/>
          <a:lstStyle/>
          <a:p>
            <a:r>
              <a:rPr lang="zh-CN" altLang="en-US" dirty="0"/>
              <a:t>包图建模技术</a:t>
            </a:r>
            <a:endParaRPr lang="zh-CN" altLang="en-US" dirty="0"/>
          </a:p>
        </p:txBody>
      </p:sp>
      <p:sp>
        <p:nvSpPr>
          <p:cNvPr id="362499" name="Rectangle 3"/>
          <p:cNvSpPr>
            <a:spLocks noGrp="1" noRot="1" noChangeArrowheads="1"/>
          </p:cNvSpPr>
          <p:nvPr>
            <p:ph idx="1"/>
          </p:nvPr>
        </p:nvSpPr>
        <p:spPr>
          <a:xfrm>
            <a:off x="768097" y="925167"/>
            <a:ext cx="7952993" cy="3806854"/>
          </a:xfrm>
        </p:spPr>
        <p:txBody>
          <a:bodyPr>
            <a:normAutofit fontScale="85000" lnSpcReduction="20000"/>
          </a:bodyPr>
          <a:lstStyle/>
          <a:p>
            <a:r>
              <a:rPr lang="zh-CN" altLang="en-US" dirty="0"/>
              <a:t>建立包图的具体做法如下：</a:t>
            </a:r>
            <a:endParaRPr lang="zh-CN" altLang="en-US" dirty="0"/>
          </a:p>
          <a:p>
            <a:pPr marL="360045" lvl="1" indent="0">
              <a:buNone/>
            </a:pPr>
            <a:r>
              <a:rPr lang="zh-CN" altLang="en-US" dirty="0"/>
              <a:t>（</a:t>
            </a:r>
            <a:r>
              <a:rPr lang="en-US" altLang="zh-CN" dirty="0"/>
              <a:t>1</a:t>
            </a:r>
            <a:r>
              <a:rPr lang="zh-CN" altLang="en-US" dirty="0"/>
              <a:t>）分析系统模型元素（通常是对象类），把概念上或语义上相近的模型元素纳入一个包。</a:t>
            </a:r>
            <a:endParaRPr lang="zh-CN" altLang="en-US" dirty="0"/>
          </a:p>
          <a:p>
            <a:pPr marL="360045" lvl="1" indent="0">
              <a:buNone/>
            </a:pPr>
            <a:r>
              <a:rPr lang="zh-CN" altLang="en-US" dirty="0"/>
              <a:t>（</a:t>
            </a:r>
            <a:r>
              <a:rPr lang="en-US" altLang="zh-CN" dirty="0"/>
              <a:t>2</a:t>
            </a:r>
            <a:r>
              <a:rPr lang="zh-CN" altLang="en-US" dirty="0"/>
              <a:t>）对于每一个包，标出其模型元素的可视性（公共、保护或私用）。</a:t>
            </a:r>
            <a:endParaRPr lang="zh-CN" altLang="en-US" dirty="0"/>
          </a:p>
          <a:p>
            <a:pPr marL="360045" lvl="1" indent="0">
              <a:buNone/>
            </a:pPr>
            <a:r>
              <a:rPr lang="zh-CN" altLang="en-US" dirty="0"/>
              <a:t>（</a:t>
            </a:r>
            <a:r>
              <a:rPr lang="en-US" altLang="zh-CN" dirty="0"/>
              <a:t>3</a:t>
            </a:r>
            <a:r>
              <a:rPr lang="zh-CN" altLang="en-US" dirty="0"/>
              <a:t>）确定包与包之间的依赖关系，特别是输入依赖。</a:t>
            </a:r>
            <a:endParaRPr lang="zh-CN" altLang="en-US" dirty="0"/>
          </a:p>
          <a:p>
            <a:pPr marL="360045" lvl="1" indent="0">
              <a:buNone/>
            </a:pPr>
            <a:r>
              <a:rPr lang="zh-CN" altLang="en-US" dirty="0"/>
              <a:t>（</a:t>
            </a:r>
            <a:r>
              <a:rPr lang="en-US" altLang="zh-CN" dirty="0"/>
              <a:t>4</a:t>
            </a:r>
            <a:r>
              <a:rPr lang="zh-CN" altLang="en-US" dirty="0"/>
              <a:t>）确定包与包之间的泛化关系，确定包元素的多重性与重载。</a:t>
            </a:r>
            <a:endParaRPr lang="zh-CN" altLang="en-US" dirty="0"/>
          </a:p>
          <a:p>
            <a:pPr marL="360045" lvl="1" indent="0">
              <a:buNone/>
            </a:pPr>
            <a:r>
              <a:rPr lang="zh-CN" altLang="en-US" dirty="0"/>
              <a:t>（</a:t>
            </a:r>
            <a:r>
              <a:rPr lang="en-US" altLang="zh-CN" dirty="0"/>
              <a:t>5</a:t>
            </a:r>
            <a:r>
              <a:rPr lang="zh-CN" altLang="en-US" dirty="0"/>
              <a:t>）绘制包图。</a:t>
            </a:r>
            <a:endParaRPr lang="zh-CN" altLang="en-US" dirty="0"/>
          </a:p>
          <a:p>
            <a:pPr marL="360045" lvl="1" indent="0">
              <a:buNone/>
            </a:pPr>
            <a:r>
              <a:rPr lang="zh-CN" altLang="en-US" dirty="0"/>
              <a:t>（</a:t>
            </a:r>
            <a:r>
              <a:rPr lang="en-US" altLang="zh-CN" dirty="0"/>
              <a:t>6</a:t>
            </a:r>
            <a:r>
              <a:rPr lang="zh-CN" altLang="en-US" dirty="0"/>
              <a:t>）包图精化。</a:t>
            </a:r>
            <a:endParaRPr lang="zh-CN" altLang="en-US" dirty="0"/>
          </a:p>
        </p:txBody>
      </p:sp>
      <p:sp>
        <p:nvSpPr>
          <p:cNvPr id="2" name="日期占位符 1"/>
          <p:cNvSpPr>
            <a:spLocks noGrp="1"/>
          </p:cNvSpPr>
          <p:nvPr>
            <p:ph type="dt" sz="half" idx="10"/>
          </p:nvPr>
        </p:nvSpPr>
        <p:spPr/>
        <p:txBody>
          <a:bodyPr/>
          <a:lstStyle/>
          <a:p>
            <a:fld id="{9262DBAF-297F-4F74-847F-1A3B72B6D5A8}"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p:cNvPicPr>
            <a:picLocks noChangeAspect="1" noChangeArrowheads="1"/>
          </p:cNvPicPr>
          <p:nvPr/>
        </p:nvPicPr>
        <p:blipFill rotWithShape="1">
          <a:blip r:embed="rId1" cstate="print"/>
          <a:srcRect t="8858" b="6775"/>
          <a:stretch>
            <a:fillRect/>
          </a:stretch>
        </p:blipFill>
        <p:spPr bwMode="auto">
          <a:xfrm>
            <a:off x="1141651" y="775235"/>
            <a:ext cx="685867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p:cNvSpPr/>
          <p:nvPr/>
        </p:nvSpPr>
        <p:spPr>
          <a:xfrm>
            <a:off x="4141853" y="2461584"/>
            <a:ext cx="5000124" cy="1526456"/>
          </a:xfrm>
          <a:prstGeom prst="rect">
            <a:avLst/>
          </a:prstGeom>
          <a:solidFill>
            <a:schemeClr val="accent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5" name="矩形"/>
          <p:cNvSpPr/>
          <p:nvPr/>
        </p:nvSpPr>
        <p:spPr>
          <a:xfrm>
            <a:off x="0" y="2451460"/>
            <a:ext cx="4143875" cy="152645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6" name="矩形"/>
          <p:cNvSpPr/>
          <p:nvPr/>
        </p:nvSpPr>
        <p:spPr>
          <a:xfrm>
            <a:off x="1142325" y="2431210"/>
            <a:ext cx="6858675" cy="20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7" name="矩形"/>
          <p:cNvSpPr/>
          <p:nvPr/>
        </p:nvSpPr>
        <p:spPr>
          <a:xfrm>
            <a:off x="1142325" y="3977915"/>
            <a:ext cx="6858675" cy="20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10" name="文本"/>
          <p:cNvSpPr/>
          <p:nvPr/>
        </p:nvSpPr>
        <p:spPr>
          <a:xfrm>
            <a:off x="4182098" y="3014633"/>
            <a:ext cx="4904027" cy="400110"/>
          </a:xfrm>
          <a:prstGeom prst="rect">
            <a:avLst/>
          </a:prstGeom>
        </p:spPr>
        <p:txBody>
          <a:bodyPr wrap="square">
            <a:spAutoFit/>
          </a:bodyPr>
          <a:lstStyle/>
          <a:p>
            <a:pPr algn="ctr"/>
            <a:r>
              <a:rPr lang="zh-CN" altLang="en-US" sz="2000" b="1" spc="169" dirty="0">
                <a:solidFill>
                  <a:schemeClr val="bg1"/>
                </a:solidFill>
                <a:latin typeface="+mj-ea"/>
                <a:ea typeface="+mj-ea"/>
                <a:sym typeface="+mn-ea"/>
              </a:rPr>
              <a:t>工作</a:t>
            </a:r>
            <a:r>
              <a:rPr lang="zh-CN" altLang="en-US" sz="2000" b="1" spc="169" dirty="0" smtClean="0">
                <a:solidFill>
                  <a:schemeClr val="bg1"/>
                </a:solidFill>
                <a:latin typeface="+mj-ea"/>
                <a:ea typeface="+mj-ea"/>
                <a:sym typeface="+mn-ea"/>
              </a:rPr>
              <a:t>任务</a:t>
            </a:r>
            <a:r>
              <a:rPr lang="en-US" altLang="zh-CN" sz="2000" b="1" spc="169" dirty="0" smtClean="0">
                <a:solidFill>
                  <a:schemeClr val="bg1"/>
                </a:solidFill>
                <a:latin typeface="+mj-ea"/>
                <a:ea typeface="+mj-ea"/>
                <a:sym typeface="+mn-ea"/>
              </a:rPr>
              <a:t>1</a:t>
            </a:r>
            <a:r>
              <a:rPr lang="zh-CN" altLang="en-US" sz="2000" b="1" spc="169" dirty="0" smtClean="0">
                <a:solidFill>
                  <a:schemeClr val="bg1"/>
                </a:solidFill>
                <a:latin typeface="+mj-ea"/>
                <a:ea typeface="+mj-ea"/>
                <a:sym typeface="+mn-ea"/>
              </a:rPr>
              <a:t>：完成静态结构设计</a:t>
            </a:r>
            <a:endParaRPr lang="zh-CN" altLang="en-US" sz="2000" b="1" spc="169" dirty="0">
              <a:solidFill>
                <a:schemeClr val="bg1"/>
              </a:solidFill>
              <a:latin typeface="+mj-ea"/>
              <a:ea typeface="+mj-ea"/>
              <a:sym typeface="+mn-ea"/>
            </a:endParaRPr>
          </a:p>
        </p:txBody>
      </p:sp>
      <p:sp>
        <p:nvSpPr>
          <p:cNvPr id="4" name="日期占位符 3"/>
          <p:cNvSpPr>
            <a:spLocks noGrp="1"/>
          </p:cNvSpPr>
          <p:nvPr>
            <p:ph type="dt" sz="half" idx="10"/>
          </p:nvPr>
        </p:nvSpPr>
        <p:spPr/>
        <p:txBody>
          <a:bodyPr/>
          <a:lstStyle/>
          <a:p>
            <a:fld id="{277212FC-A803-404E-BE8E-D883681EC440}" type="datetime1">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
        <p:nvSpPr>
          <p:cNvPr id="11" name="灯片编号占位符 10"/>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p:stCondLst>
                              <p:cond delay="2000"/>
                            </p:stCondLst>
                            <p:childTnLst>
                              <p:par>
                                <p:cTn id="24" presetID="16" presetClass="entr" presetSubtype="37"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outVertic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10"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网上报名系统的体系结构设计</a:t>
            </a:r>
            <a:endParaRPr lang="zh-CN" altLang="en-US" dirty="0"/>
          </a:p>
        </p:txBody>
      </p:sp>
      <p:sp>
        <p:nvSpPr>
          <p:cNvPr id="2" name="内容占位符 1"/>
          <p:cNvSpPr>
            <a:spLocks noGrp="1"/>
          </p:cNvSpPr>
          <p:nvPr>
            <p:ph idx="1"/>
          </p:nvPr>
        </p:nvSpPr>
        <p:spPr/>
        <p:txBody>
          <a:bodyPr>
            <a:normAutofit/>
          </a:bodyPr>
          <a:lstStyle/>
          <a:p>
            <a:pPr marL="82550" indent="0">
              <a:buNone/>
            </a:pPr>
            <a:r>
              <a:rPr lang="zh-CN" altLang="en-US" sz="2400" dirty="0"/>
              <a:t>采用四层架构：</a:t>
            </a:r>
            <a:endParaRPr lang="en-US" altLang="zh-CN" sz="2400" dirty="0"/>
          </a:p>
          <a:p>
            <a:pPr marL="1036955" lvl="1" indent="-386080">
              <a:buFont typeface="+mj-lt"/>
              <a:buAutoNum type="arabicPeriod"/>
            </a:pPr>
            <a:r>
              <a:rPr lang="zh-CN" altLang="en-US" sz="2000" dirty="0"/>
              <a:t>表示层</a:t>
            </a:r>
            <a:endParaRPr lang="en-US" altLang="zh-CN" sz="2000" dirty="0"/>
          </a:p>
          <a:p>
            <a:pPr marL="1036955" lvl="1" indent="-386080">
              <a:buFont typeface="+mj-lt"/>
              <a:buAutoNum type="arabicPeriod"/>
            </a:pPr>
            <a:r>
              <a:rPr lang="zh-CN" altLang="en-US" sz="2000" dirty="0"/>
              <a:t>业务逻辑层</a:t>
            </a:r>
            <a:endParaRPr lang="en-US" altLang="zh-CN" sz="2000" dirty="0"/>
          </a:p>
          <a:p>
            <a:pPr marL="1036955" lvl="1" indent="-386080">
              <a:buFont typeface="+mj-lt"/>
              <a:buAutoNum type="arabicPeriod"/>
            </a:pPr>
            <a:r>
              <a:rPr lang="zh-CN" altLang="en-US" sz="2000" dirty="0"/>
              <a:t>数据接口层</a:t>
            </a:r>
            <a:endParaRPr lang="en-US" altLang="zh-CN" sz="2000" dirty="0"/>
          </a:p>
          <a:p>
            <a:pPr marL="1036955" lvl="1" indent="-386080">
              <a:buFont typeface="+mj-lt"/>
              <a:buAutoNum type="arabicPeriod"/>
            </a:pPr>
            <a:r>
              <a:rPr lang="zh-CN" altLang="en-US" sz="2000" dirty="0"/>
              <a:t>数据层</a:t>
            </a:r>
            <a:endParaRPr lang="zh-CN" altLang="en-US" sz="2000" dirty="0"/>
          </a:p>
        </p:txBody>
      </p:sp>
      <p:sp>
        <p:nvSpPr>
          <p:cNvPr id="5" name="日期占位符 4"/>
          <p:cNvSpPr>
            <a:spLocks noGrp="1"/>
          </p:cNvSpPr>
          <p:nvPr>
            <p:ph type="dt" sz="half" idx="10"/>
          </p:nvPr>
        </p:nvSpPr>
        <p:spPr/>
        <p:txBody>
          <a:bodyPr/>
          <a:lstStyle/>
          <a:p>
            <a:fld id="{52C0AE7A-C9B3-47F8-881A-06971637D4B4}" type="datetime1">
              <a:rPr lang="zh-CN" altLang="en-US" smtClean="0"/>
            </a:fld>
            <a:endParaRPr lang="zh-CN" altLang="en-US" dirty="0"/>
          </a:p>
        </p:txBody>
      </p:sp>
      <p:sp>
        <p:nvSpPr>
          <p:cNvPr id="11" name="页脚占位符 10"/>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pic>
        <p:nvPicPr>
          <p:cNvPr id="69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5799" y="3360074"/>
            <a:ext cx="9772024" cy="1154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normAutofit/>
          </a:bodyPr>
          <a:lstStyle/>
          <a:p>
            <a:r>
              <a:rPr lang="zh-CN" altLang="en-US" dirty="0"/>
              <a:t>网上报名系统的体系结构设计</a:t>
            </a:r>
            <a:endParaRPr lang="zh-CN" altLang="en-US" dirty="0"/>
          </a:p>
        </p:txBody>
      </p:sp>
      <p:sp>
        <p:nvSpPr>
          <p:cNvPr id="241667" name="Rectangle 3"/>
          <p:cNvSpPr>
            <a:spLocks noGrp="1" noChangeArrowheads="1"/>
          </p:cNvSpPr>
          <p:nvPr>
            <p:ph idx="1"/>
          </p:nvPr>
        </p:nvSpPr>
        <p:spPr/>
        <p:txBody>
          <a:bodyPr>
            <a:normAutofit/>
          </a:bodyPr>
          <a:lstStyle/>
          <a:p>
            <a:r>
              <a:rPr lang="zh-CN" altLang="en-US" dirty="0"/>
              <a:t>包设计</a:t>
            </a:r>
            <a:endParaRPr lang="zh-CN" altLang="en-US" dirty="0"/>
          </a:p>
          <a:p>
            <a:endParaRPr lang="en-US" altLang="zh-CN" dirty="0"/>
          </a:p>
        </p:txBody>
      </p:sp>
      <p:sp>
        <p:nvSpPr>
          <p:cNvPr id="3" name="日期占位符 2"/>
          <p:cNvSpPr>
            <a:spLocks noGrp="1"/>
          </p:cNvSpPr>
          <p:nvPr>
            <p:ph type="dt" sz="half" idx="10"/>
          </p:nvPr>
        </p:nvSpPr>
        <p:spPr/>
        <p:txBody>
          <a:bodyPr/>
          <a:lstStyle/>
          <a:p>
            <a:fld id="{4A808F33-1D5E-43A2-844F-B4C552C190DE}" type="datetime1">
              <a:rPr lang="zh-CN" altLang="en-US" smtClean="0"/>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pic>
        <p:nvPicPr>
          <p:cNvPr id="6963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22722" y="707408"/>
            <a:ext cx="3021062" cy="4242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a:noFill/>
        </p:spPr>
        <p:txBody>
          <a:bodyPr anchor="ctr">
            <a:normAutofit/>
          </a:bodyPr>
          <a:lstStyle/>
          <a:p>
            <a:pPr algn="l" eaLnBrk="1" hangingPunct="1">
              <a:lnSpc>
                <a:spcPct val="150000"/>
              </a:lnSpc>
              <a:spcBef>
                <a:spcPct val="50000"/>
              </a:spcBef>
            </a:pPr>
            <a:r>
              <a:rPr lang="en-US" altLang="zh-CN" dirty="0"/>
              <a:t> </a:t>
            </a:r>
            <a:r>
              <a:rPr lang="zh-CN" altLang="en-US" dirty="0"/>
              <a:t>面向对象设计的准则</a:t>
            </a:r>
            <a:endParaRPr lang="zh-CN" altLang="en-US" dirty="0"/>
          </a:p>
        </p:txBody>
      </p:sp>
      <p:sp>
        <p:nvSpPr>
          <p:cNvPr id="5122" name="Rectangle 2"/>
          <p:cNvSpPr>
            <a:spLocks noGrp="1" noChangeArrowheads="1"/>
          </p:cNvSpPr>
          <p:nvPr>
            <p:ph idx="1"/>
          </p:nvPr>
        </p:nvSpPr>
        <p:spPr>
          <a:noFill/>
        </p:spPr>
        <p:txBody>
          <a:bodyPr/>
          <a:lstStyle/>
          <a:p>
            <a:pPr indent="-5080" algn="l">
              <a:lnSpc>
                <a:spcPct val="150000"/>
              </a:lnSpc>
              <a:buNone/>
            </a:pPr>
            <a:r>
              <a:rPr lang="zh-CN" altLang="en-US" sz="2400" dirty="0"/>
              <a:t>优秀设计就是使得系统在其整个生命周期中的总开销最小的设计</a:t>
            </a:r>
            <a:r>
              <a:rPr lang="en-US" altLang="zh-CN" sz="2400" dirty="0"/>
              <a:t>,</a:t>
            </a:r>
            <a:r>
              <a:rPr lang="zh-CN" altLang="en-US" sz="2400" dirty="0"/>
              <a:t>  其主要特点就是：</a:t>
            </a:r>
            <a:endParaRPr lang="en-US" altLang="zh-CN" sz="2400" dirty="0"/>
          </a:p>
          <a:p>
            <a:pPr indent="-5080" algn="ctr">
              <a:lnSpc>
                <a:spcPct val="150000"/>
              </a:lnSpc>
              <a:buNone/>
            </a:pPr>
            <a:r>
              <a:rPr lang="zh-CN" altLang="en-US" sz="3600" b="1" dirty="0">
                <a:solidFill>
                  <a:srgbClr val="FF0000"/>
                </a:solidFill>
              </a:rPr>
              <a:t>容 易 维 护</a:t>
            </a:r>
            <a:endParaRPr lang="en-US" altLang="zh-CN" sz="360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 name="日期占位符 2"/>
          <p:cNvSpPr>
            <a:spLocks noGrp="1"/>
          </p:cNvSpPr>
          <p:nvPr>
            <p:ph type="dt" sz="half" idx="10"/>
          </p:nvPr>
        </p:nvSpPr>
        <p:spPr/>
        <p:txBody>
          <a:bodyPr/>
          <a:lstStyle/>
          <a:p>
            <a:fld id="{2C238DEE-B80A-47C1-A043-0D8E4C6FB894}" type="datetime1">
              <a:rPr lang="zh-CN" altLang="en-US" smtClean="0"/>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122">
                                            <p:txEl>
                                              <p:pRg st="0" end="0"/>
                                            </p:txEl>
                                          </p:spTgt>
                                        </p:tgtEl>
                                        <p:attrNameLst>
                                          <p:attrName>style.visibility</p:attrName>
                                        </p:attrNameLst>
                                      </p:cBhvr>
                                      <p:to>
                                        <p:strVal val="visible"/>
                                      </p:to>
                                    </p:set>
                                    <p:animEffect transition="in" filter="barn(outVertical)">
                                      <p:cBhvr>
                                        <p:cTn id="7" dur="500"/>
                                        <p:tgtEl>
                                          <p:spTgt spid="51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5122">
                                            <p:txEl>
                                              <p:pRg st="1" end="1"/>
                                            </p:txEl>
                                          </p:spTgt>
                                        </p:tgtEl>
                                        <p:attrNameLst>
                                          <p:attrName>style.visibility</p:attrName>
                                        </p:attrNameLst>
                                      </p:cBhvr>
                                      <p:to>
                                        <p:strVal val="visible"/>
                                      </p:to>
                                    </p:set>
                                    <p:animEffect transition="in" filter="barn(outVertical)">
                                      <p:cBhvr>
                                        <p:cTn id="12" dur="500"/>
                                        <p:tgtEl>
                                          <p:spTgt spid="51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p:txBody>
          <a:bodyPr>
            <a:normAutofit/>
          </a:bodyPr>
          <a:lstStyle/>
          <a:p>
            <a:r>
              <a:rPr lang="zh-CN" altLang="en-US" dirty="0"/>
              <a:t>网上报名系统的体系结构设计</a:t>
            </a:r>
            <a:endParaRPr lang="zh-CN" altLang="en-US" dirty="0"/>
          </a:p>
        </p:txBody>
      </p:sp>
      <p:sp>
        <p:nvSpPr>
          <p:cNvPr id="11" name="内容占位符 10"/>
          <p:cNvSpPr>
            <a:spLocks noGrp="1"/>
          </p:cNvSpPr>
          <p:nvPr>
            <p:ph idx="1"/>
          </p:nvPr>
        </p:nvSpPr>
        <p:spPr/>
        <p:txBody>
          <a:bodyPr/>
          <a:lstStyle/>
          <a:p>
            <a:r>
              <a:rPr lang="zh-CN" altLang="en-US" dirty="0"/>
              <a:t>表示层</a:t>
            </a:r>
            <a:r>
              <a:rPr lang="zh-CN" altLang="en-US" dirty="0" smtClean="0"/>
              <a:t>：</a:t>
            </a:r>
            <a:endParaRPr lang="en-US" altLang="zh-CN" dirty="0" smtClean="0"/>
          </a:p>
          <a:p>
            <a:r>
              <a:rPr lang="en-US" altLang="zh-CN" dirty="0" smtClean="0"/>
              <a:t>Web</a:t>
            </a:r>
            <a:r>
              <a:rPr lang="zh-CN" altLang="en-US" dirty="0"/>
              <a:t>包存放界面类</a:t>
            </a:r>
            <a:endParaRPr lang="zh-CN" altLang="en-US" dirty="0"/>
          </a:p>
          <a:p>
            <a:endParaRPr lang="zh-CN" altLang="en-US" dirty="0"/>
          </a:p>
        </p:txBody>
      </p:sp>
      <p:sp>
        <p:nvSpPr>
          <p:cNvPr id="3" name="日期占位符 2"/>
          <p:cNvSpPr>
            <a:spLocks noGrp="1"/>
          </p:cNvSpPr>
          <p:nvPr>
            <p:ph type="dt" sz="half" idx="10"/>
          </p:nvPr>
        </p:nvSpPr>
        <p:spPr/>
        <p:txBody>
          <a:bodyPr/>
          <a:lstStyle/>
          <a:p>
            <a:fld id="{8CADE6AB-DB8D-48B6-AFEC-A69D1B14E2DA}" type="datetime1">
              <a:rPr lang="zh-CN" altLang="en-US" smtClean="0"/>
            </a:fld>
            <a:endParaRPr lang="zh-CN" altLang="en-US" dirty="0"/>
          </a:p>
        </p:txBody>
      </p:sp>
      <p:sp>
        <p:nvSpPr>
          <p:cNvPr id="10" name="页脚占位符 9"/>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pic>
        <p:nvPicPr>
          <p:cNvPr id="696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40988" y="1103175"/>
            <a:ext cx="2539972" cy="337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normAutofit/>
          </a:bodyPr>
          <a:lstStyle/>
          <a:p>
            <a:r>
              <a:rPr lang="zh-CN" altLang="en-US" dirty="0"/>
              <a:t>网上报名系统的体系结构设计</a:t>
            </a:r>
            <a:endParaRPr lang="zh-CN" altLang="en-US" dirty="0"/>
          </a:p>
        </p:txBody>
      </p:sp>
      <p:sp>
        <p:nvSpPr>
          <p:cNvPr id="10" name="内容占位符 9"/>
          <p:cNvSpPr>
            <a:spLocks noGrp="1"/>
          </p:cNvSpPr>
          <p:nvPr>
            <p:ph idx="1"/>
          </p:nvPr>
        </p:nvSpPr>
        <p:spPr/>
        <p:txBody>
          <a:bodyPr/>
          <a:lstStyle/>
          <a:p>
            <a:r>
              <a:rPr lang="zh-CN" altLang="en-US" dirty="0"/>
              <a:t>业务逻辑层</a:t>
            </a:r>
            <a:r>
              <a:rPr lang="zh-CN" altLang="en-US" dirty="0" smtClean="0"/>
              <a:t>：</a:t>
            </a:r>
            <a:endParaRPr lang="en-US" altLang="zh-CN" dirty="0" smtClean="0"/>
          </a:p>
          <a:p>
            <a:r>
              <a:rPr lang="en-US" altLang="zh-CN" dirty="0" smtClean="0"/>
              <a:t>Servlet</a:t>
            </a:r>
            <a:r>
              <a:rPr lang="zh-CN" altLang="en-US" dirty="0"/>
              <a:t>包中存放业务逻辑</a:t>
            </a:r>
            <a:r>
              <a:rPr lang="zh-CN" altLang="en-US" dirty="0" smtClean="0"/>
              <a:t>处理</a:t>
            </a:r>
            <a:endParaRPr lang="zh-CN" altLang="en-US" dirty="0"/>
          </a:p>
          <a:p>
            <a:endParaRPr lang="zh-CN" altLang="en-US" dirty="0"/>
          </a:p>
        </p:txBody>
      </p:sp>
      <p:sp>
        <p:nvSpPr>
          <p:cNvPr id="3" name="日期占位符 2"/>
          <p:cNvSpPr>
            <a:spLocks noGrp="1"/>
          </p:cNvSpPr>
          <p:nvPr>
            <p:ph type="dt" sz="half" idx="10"/>
          </p:nvPr>
        </p:nvSpPr>
        <p:spPr/>
        <p:txBody>
          <a:bodyPr/>
          <a:lstStyle/>
          <a:p>
            <a:fld id="{2366C49D-A164-4AE5-9893-CAB6187ACF4C}" type="datetime1">
              <a:rPr lang="zh-CN" altLang="en-US" smtClean="0"/>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pic>
        <p:nvPicPr>
          <p:cNvPr id="706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03620" y="1224809"/>
            <a:ext cx="2857500" cy="2549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p:txBody>
          <a:bodyPr>
            <a:normAutofit/>
          </a:bodyPr>
          <a:lstStyle/>
          <a:p>
            <a:r>
              <a:rPr lang="zh-CN" altLang="en-US" dirty="0"/>
              <a:t>网上报名系统的体系结构设计</a:t>
            </a:r>
            <a:endParaRPr lang="zh-CN" altLang="en-US" dirty="0"/>
          </a:p>
        </p:txBody>
      </p:sp>
      <p:sp>
        <p:nvSpPr>
          <p:cNvPr id="6" name="Rectangle 3"/>
          <p:cNvSpPr>
            <a:spLocks noGrp="1" noChangeArrowheads="1"/>
          </p:cNvSpPr>
          <p:nvPr>
            <p:ph idx="1"/>
          </p:nvPr>
        </p:nvSpPr>
        <p:spPr>
          <a:xfrm>
            <a:off x="402337" y="828913"/>
            <a:ext cx="3849623" cy="3806854"/>
          </a:xfrm>
        </p:spPr>
        <p:txBody>
          <a:bodyPr>
            <a:noAutofit/>
          </a:bodyPr>
          <a:lstStyle/>
          <a:p>
            <a:r>
              <a:rPr lang="zh-CN" altLang="en-US" sz="2400" dirty="0"/>
              <a:t>数据层</a:t>
            </a:r>
            <a:r>
              <a:rPr lang="zh-CN" altLang="en-US" sz="2400" dirty="0" smtClean="0"/>
              <a:t>：</a:t>
            </a:r>
            <a:endParaRPr lang="en-US" altLang="zh-CN" sz="2400" dirty="0" smtClean="0"/>
          </a:p>
          <a:p>
            <a:r>
              <a:rPr lang="zh-CN" altLang="en-US" sz="2400" dirty="0" smtClean="0"/>
              <a:t>包含</a:t>
            </a:r>
            <a:r>
              <a:rPr lang="zh-CN" altLang="en-US" sz="2400" dirty="0"/>
              <a:t>四个包</a:t>
            </a:r>
            <a:r>
              <a:rPr lang="en-US" altLang="zh-CN" sz="2400" dirty="0"/>
              <a:t>factory</a:t>
            </a:r>
            <a:r>
              <a:rPr lang="zh-CN" altLang="en-US" sz="2400" dirty="0"/>
              <a:t>、</a:t>
            </a:r>
            <a:r>
              <a:rPr lang="en-US" altLang="zh-CN" sz="2400" dirty="0" err="1"/>
              <a:t>dbutil</a:t>
            </a:r>
            <a:r>
              <a:rPr lang="zh-CN" altLang="en-US" sz="2400" dirty="0"/>
              <a:t>、</a:t>
            </a:r>
            <a:r>
              <a:rPr lang="en-US" altLang="zh-CN" sz="2400" dirty="0" err="1"/>
              <a:t>dao</a:t>
            </a:r>
            <a:r>
              <a:rPr lang="zh-CN" altLang="en-US" sz="2400" dirty="0"/>
              <a:t>、</a:t>
            </a:r>
            <a:r>
              <a:rPr lang="en-US" altLang="zh-CN" sz="2400" dirty="0" err="1"/>
              <a:t>daoimpl</a:t>
            </a:r>
            <a:r>
              <a:rPr lang="zh-CN" altLang="en-US" sz="2400" dirty="0"/>
              <a:t>。</a:t>
            </a:r>
            <a:endParaRPr lang="zh-CN" altLang="en-US" sz="2400" dirty="0"/>
          </a:p>
          <a:p>
            <a:pPr lvl="1"/>
            <a:r>
              <a:rPr lang="en-US" altLang="zh-CN" sz="1800" dirty="0" smtClean="0"/>
              <a:t>factory</a:t>
            </a:r>
            <a:r>
              <a:rPr lang="zh-CN" altLang="en-US" sz="1800" dirty="0"/>
              <a:t>包：生成</a:t>
            </a:r>
            <a:r>
              <a:rPr lang="en-US" altLang="zh-CN" sz="1800" dirty="0" err="1"/>
              <a:t>dao</a:t>
            </a:r>
            <a:r>
              <a:rPr lang="zh-CN" altLang="en-US" sz="1800" dirty="0"/>
              <a:t>接口对象。</a:t>
            </a:r>
            <a:endParaRPr lang="en-US" altLang="zh-CN" sz="1800" dirty="0"/>
          </a:p>
          <a:p>
            <a:pPr lvl="1"/>
            <a:r>
              <a:rPr lang="en-US" altLang="zh-CN" sz="1800" dirty="0" err="1"/>
              <a:t>dbutil</a:t>
            </a:r>
            <a:r>
              <a:rPr lang="zh-CN" altLang="en-US" sz="1800" dirty="0"/>
              <a:t>包：连接数据库。</a:t>
            </a:r>
            <a:endParaRPr lang="en-US" altLang="zh-CN" sz="1800" dirty="0"/>
          </a:p>
          <a:p>
            <a:pPr lvl="1"/>
            <a:r>
              <a:rPr lang="en-US" altLang="zh-CN" sz="1800" dirty="0" err="1"/>
              <a:t>dao</a:t>
            </a:r>
            <a:r>
              <a:rPr lang="zh-CN" altLang="en-US" sz="1800" dirty="0"/>
              <a:t>包：接口类，封装了数据库对象的</a:t>
            </a:r>
            <a:r>
              <a:rPr lang="en-US" altLang="zh-CN" sz="1800" dirty="0"/>
              <a:t>crud</a:t>
            </a:r>
            <a:r>
              <a:rPr lang="zh-CN" altLang="en-US" sz="1800" dirty="0"/>
              <a:t>。</a:t>
            </a:r>
            <a:endParaRPr lang="en-US" altLang="zh-CN" sz="1800" dirty="0"/>
          </a:p>
          <a:p>
            <a:pPr lvl="1"/>
            <a:r>
              <a:rPr lang="en-US" altLang="zh-CN" sz="1800" dirty="0" err="1"/>
              <a:t>daoimpl</a:t>
            </a:r>
            <a:r>
              <a:rPr lang="zh-CN" altLang="en-US" sz="1800" dirty="0"/>
              <a:t>包：实现类，实现了</a:t>
            </a:r>
            <a:r>
              <a:rPr lang="en-US" altLang="zh-CN" sz="1800" dirty="0" err="1"/>
              <a:t>dao</a:t>
            </a:r>
            <a:r>
              <a:rPr lang="zh-CN" altLang="en-US" sz="1800" dirty="0"/>
              <a:t>接口。</a:t>
            </a:r>
            <a:endParaRPr lang="en-US" altLang="zh-CN" sz="1800" dirty="0"/>
          </a:p>
        </p:txBody>
      </p:sp>
      <p:sp>
        <p:nvSpPr>
          <p:cNvPr id="3" name="日期占位符 2"/>
          <p:cNvSpPr>
            <a:spLocks noGrp="1"/>
          </p:cNvSpPr>
          <p:nvPr>
            <p:ph type="dt" sz="half" idx="10"/>
          </p:nvPr>
        </p:nvSpPr>
        <p:spPr/>
        <p:txBody>
          <a:bodyPr/>
          <a:lstStyle/>
          <a:p>
            <a:fld id="{12C9CD6D-E09F-4DBB-8F56-9FF6C6A6F9C9}"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pic>
        <p:nvPicPr>
          <p:cNvPr id="737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54037" y="407046"/>
            <a:ext cx="2376266" cy="4548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010" y="1061165"/>
            <a:ext cx="2148430" cy="3435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normAutofit/>
          </a:bodyPr>
          <a:lstStyle/>
          <a:p>
            <a:r>
              <a:rPr lang="zh-CN" altLang="en-US" dirty="0"/>
              <a:t>网上报名系统的体系结构设计</a:t>
            </a:r>
            <a:endParaRPr lang="zh-CN" altLang="en-US" dirty="0"/>
          </a:p>
        </p:txBody>
      </p:sp>
      <p:sp>
        <p:nvSpPr>
          <p:cNvPr id="10" name="内容占位符 9"/>
          <p:cNvSpPr>
            <a:spLocks noGrp="1"/>
          </p:cNvSpPr>
          <p:nvPr>
            <p:ph idx="1"/>
          </p:nvPr>
        </p:nvSpPr>
        <p:spPr/>
        <p:txBody>
          <a:bodyPr/>
          <a:lstStyle/>
          <a:p>
            <a:r>
              <a:rPr lang="zh-CN" altLang="en-US" dirty="0"/>
              <a:t>数据层</a:t>
            </a:r>
            <a:r>
              <a:rPr lang="zh-CN" altLang="en-US" dirty="0" smtClean="0"/>
              <a:t>：</a:t>
            </a:r>
            <a:endParaRPr lang="en-US" altLang="zh-CN" dirty="0" smtClean="0"/>
          </a:p>
          <a:p>
            <a:r>
              <a:rPr lang="en-US" altLang="zh-CN" dirty="0" smtClean="0"/>
              <a:t>bean</a:t>
            </a:r>
            <a:r>
              <a:rPr lang="zh-CN" altLang="en-US" dirty="0"/>
              <a:t>包中存放实体类</a:t>
            </a:r>
            <a:endParaRPr lang="zh-CN" altLang="en-US" dirty="0"/>
          </a:p>
          <a:p>
            <a:endParaRPr lang="zh-CN" altLang="en-US" dirty="0"/>
          </a:p>
        </p:txBody>
      </p:sp>
      <p:sp>
        <p:nvSpPr>
          <p:cNvPr id="3" name="日期占位符 2"/>
          <p:cNvSpPr>
            <a:spLocks noGrp="1"/>
          </p:cNvSpPr>
          <p:nvPr>
            <p:ph type="dt" sz="half" idx="10"/>
          </p:nvPr>
        </p:nvSpPr>
        <p:spPr/>
        <p:txBody>
          <a:bodyPr/>
          <a:lstStyle/>
          <a:p>
            <a:fld id="{873792F2-CEA5-498A-B0F3-23E7C11ED4AB}" type="datetime1">
              <a:rPr lang="zh-CN" altLang="en-US" smtClean="0"/>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pic>
        <p:nvPicPr>
          <p:cNvPr id="727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23934" y="1072178"/>
            <a:ext cx="2334360" cy="2779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2" name="Text Box 4"/>
          <p:cNvSpPr txBox="1">
            <a:spLocks noChangeArrowheads="1"/>
          </p:cNvSpPr>
          <p:nvPr/>
        </p:nvSpPr>
        <p:spPr bwMode="auto">
          <a:xfrm>
            <a:off x="563291" y="1005840"/>
            <a:ext cx="3440430" cy="1794510"/>
          </a:xfrm>
          <a:prstGeom prst="rect">
            <a:avLst/>
          </a:prstGeom>
          <a:noFill/>
          <a:ln w="9525" algn="ctr">
            <a:noFill/>
            <a:miter lim="800000"/>
          </a:ln>
          <a:effectLst/>
        </p:spPr>
        <p:txBody>
          <a:bodyPr lIns="67839" tIns="33920" rIns="67839" bIns="33920"/>
          <a:lstStyle/>
          <a:p>
            <a:pPr marL="254635" indent="-254635" defTabSz="678815">
              <a:spcBef>
                <a:spcPct val="20000"/>
              </a:spcBef>
              <a:buClr>
                <a:srgbClr val="003366"/>
              </a:buClr>
              <a:buFontTx/>
              <a:buChar char="•"/>
            </a:pPr>
            <a:r>
              <a:rPr lang="en-US" altLang="zh-CN" sz="2400" dirty="0">
                <a:solidFill>
                  <a:schemeClr val="tx2">
                    <a:lumMod val="90000"/>
                    <a:lumOff val="10000"/>
                  </a:schemeClr>
                </a:solidFill>
                <a:latin typeface="+mj-ea"/>
                <a:ea typeface="+mj-ea"/>
              </a:rPr>
              <a:t>bean</a:t>
            </a:r>
            <a:r>
              <a:rPr lang="zh-CN" altLang="en-US" sz="2400" dirty="0">
                <a:solidFill>
                  <a:schemeClr val="tx2">
                    <a:lumMod val="90000"/>
                    <a:lumOff val="10000"/>
                  </a:schemeClr>
                </a:solidFill>
                <a:latin typeface="+mj-ea"/>
                <a:ea typeface="+mj-ea"/>
              </a:rPr>
              <a:t>包</a:t>
            </a:r>
            <a:endParaRPr lang="zh-CN" altLang="en-US" sz="2400" dirty="0">
              <a:solidFill>
                <a:schemeClr val="tx2">
                  <a:lumMod val="90000"/>
                  <a:lumOff val="10000"/>
                </a:schemeClr>
              </a:solidFill>
              <a:latin typeface="+mj-ea"/>
              <a:ea typeface="+mj-ea"/>
            </a:endParaRPr>
          </a:p>
          <a:p>
            <a:pPr marL="254635" indent="-254635" defTabSz="678815">
              <a:spcBef>
                <a:spcPct val="20000"/>
              </a:spcBef>
              <a:buClr>
                <a:srgbClr val="003366"/>
              </a:buClr>
              <a:buFontTx/>
              <a:buChar char="•"/>
            </a:pPr>
            <a:r>
              <a:rPr lang="zh-CN" altLang="en-US" sz="2400" dirty="0">
                <a:solidFill>
                  <a:schemeClr val="tx2">
                    <a:lumMod val="90000"/>
                    <a:lumOff val="10000"/>
                  </a:schemeClr>
                </a:solidFill>
                <a:latin typeface="+mj-ea"/>
                <a:ea typeface="+mj-ea"/>
              </a:rPr>
              <a:t>类设计</a:t>
            </a:r>
            <a:r>
              <a:rPr lang="en-US" altLang="zh-CN" sz="2400" dirty="0">
                <a:solidFill>
                  <a:schemeClr val="tx2">
                    <a:lumMod val="90000"/>
                    <a:lumOff val="10000"/>
                  </a:schemeClr>
                </a:solidFill>
                <a:latin typeface="+mj-ea"/>
                <a:ea typeface="+mj-ea"/>
              </a:rPr>
              <a:t>——</a:t>
            </a:r>
            <a:r>
              <a:rPr lang="zh-CN" altLang="en-US" sz="2400" dirty="0">
                <a:solidFill>
                  <a:schemeClr val="tx2">
                    <a:lumMod val="90000"/>
                    <a:lumOff val="10000"/>
                  </a:schemeClr>
                </a:solidFill>
                <a:latin typeface="+mj-ea"/>
                <a:ea typeface="+mj-ea"/>
              </a:rPr>
              <a:t>主要是</a:t>
            </a:r>
            <a:r>
              <a:rPr lang="en-US" altLang="zh-CN" sz="2400" dirty="0">
                <a:solidFill>
                  <a:schemeClr val="tx2">
                    <a:lumMod val="90000"/>
                    <a:lumOff val="10000"/>
                  </a:schemeClr>
                </a:solidFill>
                <a:latin typeface="+mj-ea"/>
                <a:ea typeface="+mj-ea"/>
              </a:rPr>
              <a:t>DAO</a:t>
            </a:r>
            <a:r>
              <a:rPr lang="zh-CN" altLang="en-US" sz="2400" dirty="0">
                <a:solidFill>
                  <a:schemeClr val="tx2">
                    <a:lumMod val="90000"/>
                    <a:lumOff val="10000"/>
                  </a:schemeClr>
                </a:solidFill>
                <a:latin typeface="+mj-ea"/>
                <a:ea typeface="+mj-ea"/>
              </a:rPr>
              <a:t>实现类设计</a:t>
            </a:r>
            <a:endParaRPr lang="zh-CN" altLang="en-US" sz="2400" dirty="0">
              <a:solidFill>
                <a:schemeClr val="tx2">
                  <a:lumMod val="90000"/>
                  <a:lumOff val="10000"/>
                </a:schemeClr>
              </a:solidFill>
              <a:latin typeface="+mj-ea"/>
              <a:ea typeface="+mj-ea"/>
            </a:endParaRPr>
          </a:p>
        </p:txBody>
      </p:sp>
      <p:pic>
        <p:nvPicPr>
          <p:cNvPr id="25613" name="Picture 1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75416" y="540103"/>
            <a:ext cx="4951925" cy="431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标题 6"/>
          <p:cNvSpPr>
            <a:spLocks noGrp="1"/>
          </p:cNvSpPr>
          <p:nvPr>
            <p:ph type="title"/>
          </p:nvPr>
        </p:nvSpPr>
        <p:spPr/>
        <p:txBody>
          <a:bodyPr/>
          <a:lstStyle/>
          <a:p>
            <a:r>
              <a:rPr lang="zh-CN" altLang="en-US" dirty="0"/>
              <a:t>网上报名系统的体系结构设计</a:t>
            </a:r>
            <a:endParaRPr lang="zh-CN" altLang="en-US" dirty="0"/>
          </a:p>
        </p:txBody>
      </p:sp>
      <p:sp>
        <p:nvSpPr>
          <p:cNvPr id="2" name="日期占位符 1"/>
          <p:cNvSpPr>
            <a:spLocks noGrp="1"/>
          </p:cNvSpPr>
          <p:nvPr>
            <p:ph type="dt" sz="half" idx="10"/>
          </p:nvPr>
        </p:nvSpPr>
        <p:spPr/>
        <p:txBody>
          <a:bodyPr/>
          <a:lstStyle/>
          <a:p>
            <a:fld id="{4E415447-DB13-457E-AF32-6496E68ECEF8}" type="datetime1">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smtClean="0"/>
              <a:t>软件工程</a:t>
            </a: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747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90650" y="145852"/>
            <a:ext cx="3111103" cy="5235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8662" y="-452460"/>
            <a:ext cx="3148013" cy="8878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fld id="{BD74D96C-E124-4B62-B059-CB9CEA675351}" type="datetime1">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smtClean="0"/>
              <a:t>软件工程</a:t>
            </a:r>
            <a:endParaRPr lang="zh-CN" alt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4"/>
          <p:cNvSpPr txBox="1">
            <a:spLocks noChangeArrowheads="1"/>
          </p:cNvSpPr>
          <p:nvPr/>
        </p:nvSpPr>
        <p:spPr bwMode="auto">
          <a:xfrm>
            <a:off x="868370" y="983826"/>
            <a:ext cx="1415058" cy="491226"/>
          </a:xfrm>
          <a:prstGeom prst="rect">
            <a:avLst/>
          </a:prstGeom>
          <a:noFill/>
          <a:ln w="9525" algn="ctr">
            <a:noFill/>
            <a:miter lim="800000"/>
          </a:ln>
          <a:effectLst/>
        </p:spPr>
        <p:txBody>
          <a:bodyPr lIns="67839" tIns="33920" rIns="67839" bIns="33920"/>
          <a:lstStyle/>
          <a:p>
            <a:pPr marL="254635" indent="-254635" defTabSz="678815">
              <a:spcBef>
                <a:spcPct val="20000"/>
              </a:spcBef>
              <a:buClr>
                <a:srgbClr val="003366"/>
              </a:buClr>
              <a:buFontTx/>
              <a:buChar char="•"/>
            </a:pPr>
            <a:r>
              <a:rPr lang="en-US" altLang="zh-CN" sz="2400" dirty="0" err="1">
                <a:solidFill>
                  <a:schemeClr val="bg2">
                    <a:lumMod val="50000"/>
                  </a:schemeClr>
                </a:solidFill>
                <a:latin typeface="Arial" panose="020B0604020202020204" pitchFamily="34" charset="0"/>
                <a:ea typeface="华文细黑" panose="02010600040101010101" pitchFamily="2" charset="-122"/>
              </a:rPr>
              <a:t>dao</a:t>
            </a:r>
            <a:r>
              <a:rPr lang="zh-CN" altLang="en-US" sz="2400" dirty="0">
                <a:solidFill>
                  <a:schemeClr val="bg2">
                    <a:lumMod val="50000"/>
                  </a:schemeClr>
                </a:solidFill>
                <a:latin typeface="Arial" panose="020B0604020202020204" pitchFamily="34" charset="0"/>
                <a:ea typeface="华文细黑" panose="02010600040101010101" pitchFamily="2" charset="-122"/>
              </a:rPr>
              <a:t>包</a:t>
            </a:r>
            <a:endParaRPr lang="zh-CN" altLang="en-US" sz="2400" dirty="0">
              <a:solidFill>
                <a:schemeClr val="bg2">
                  <a:lumMod val="50000"/>
                </a:schemeClr>
              </a:solidFill>
              <a:latin typeface="Arial" panose="020B0604020202020204" pitchFamily="34" charset="0"/>
              <a:ea typeface="华文细黑" panose="02010600040101010101" pitchFamily="2" charset="-122"/>
            </a:endParaRPr>
          </a:p>
          <a:p>
            <a:pPr marL="254635" indent="-254635" defTabSz="678815">
              <a:spcBef>
                <a:spcPct val="20000"/>
              </a:spcBef>
              <a:buClr>
                <a:srgbClr val="003366"/>
              </a:buClr>
              <a:buFontTx/>
              <a:buChar char="•"/>
            </a:pPr>
            <a:endParaRPr lang="en-US" altLang="zh-CN" sz="2400" dirty="0">
              <a:solidFill>
                <a:schemeClr val="bg2">
                  <a:lumMod val="50000"/>
                </a:schemeClr>
              </a:solidFill>
              <a:latin typeface="Arial" panose="020B0604020202020204" pitchFamily="34" charset="0"/>
              <a:ea typeface="华文细黑" panose="02010600040101010101" pitchFamily="2" charset="-122"/>
            </a:endParaRPr>
          </a:p>
        </p:txBody>
      </p:sp>
      <p:pic>
        <p:nvPicPr>
          <p:cNvPr id="26642" name="Picture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88150" y="1869723"/>
            <a:ext cx="2162717" cy="2313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43"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265" y="1956507"/>
            <a:ext cx="1982885" cy="2266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44"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1048" y="1916211"/>
            <a:ext cx="2079589" cy="2207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45"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3753" y="1936050"/>
            <a:ext cx="2061402" cy="215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4"/>
          <p:cNvSpPr>
            <a:spLocks noGrp="1"/>
          </p:cNvSpPr>
          <p:nvPr>
            <p:ph type="title"/>
          </p:nvPr>
        </p:nvSpPr>
        <p:spPr/>
        <p:txBody>
          <a:bodyPr/>
          <a:lstStyle/>
          <a:p>
            <a:r>
              <a:rPr lang="zh-CN" altLang="en-US" dirty="0"/>
              <a:t>网上报名系统的体系结构设计</a:t>
            </a:r>
            <a:endParaRPr lang="zh-CN" altLang="en-US" dirty="0"/>
          </a:p>
        </p:txBody>
      </p:sp>
      <p:sp>
        <p:nvSpPr>
          <p:cNvPr id="2" name="日期占位符 1"/>
          <p:cNvSpPr>
            <a:spLocks noGrp="1"/>
          </p:cNvSpPr>
          <p:nvPr>
            <p:ph type="dt" sz="half" idx="10"/>
          </p:nvPr>
        </p:nvSpPr>
        <p:spPr/>
        <p:txBody>
          <a:bodyPr/>
          <a:lstStyle/>
          <a:p>
            <a:fld id="{50CDF2A6-4E1D-43B5-8455-3FBDAF6CD45B}" type="datetime1">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smtClean="0"/>
              <a:t>软件工程</a:t>
            </a: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38" name="Picture 1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4988" y="1550699"/>
            <a:ext cx="2562996" cy="27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40"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3097" y="1605434"/>
            <a:ext cx="2493761" cy="259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4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9175" y="1670660"/>
            <a:ext cx="2623600" cy="237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Box 4"/>
          <p:cNvSpPr txBox="1">
            <a:spLocks noChangeArrowheads="1"/>
          </p:cNvSpPr>
          <p:nvPr/>
        </p:nvSpPr>
        <p:spPr bwMode="auto">
          <a:xfrm>
            <a:off x="868370" y="971560"/>
            <a:ext cx="1415058" cy="491226"/>
          </a:xfrm>
          <a:prstGeom prst="rect">
            <a:avLst/>
          </a:prstGeom>
          <a:noFill/>
          <a:ln w="9525" algn="ctr">
            <a:noFill/>
            <a:miter lim="800000"/>
          </a:ln>
          <a:effectLst/>
        </p:spPr>
        <p:txBody>
          <a:bodyPr lIns="67839" tIns="33920" rIns="67839" bIns="33920"/>
          <a:lstStyle/>
          <a:p>
            <a:pPr marL="254635" indent="-254635" defTabSz="678815">
              <a:spcBef>
                <a:spcPct val="20000"/>
              </a:spcBef>
              <a:buClr>
                <a:srgbClr val="003366"/>
              </a:buClr>
              <a:buFontTx/>
              <a:buChar char="•"/>
            </a:pPr>
            <a:r>
              <a:rPr lang="en-US" altLang="zh-CN" sz="2400" dirty="0" err="1">
                <a:solidFill>
                  <a:schemeClr val="bg2">
                    <a:lumMod val="50000"/>
                  </a:schemeClr>
                </a:solidFill>
                <a:latin typeface="Arial" panose="020B0604020202020204" pitchFamily="34" charset="0"/>
                <a:ea typeface="华文细黑" panose="02010600040101010101" pitchFamily="2" charset="-122"/>
              </a:rPr>
              <a:t>dao</a:t>
            </a:r>
            <a:r>
              <a:rPr lang="zh-CN" altLang="en-US" sz="2400" dirty="0">
                <a:solidFill>
                  <a:schemeClr val="bg2">
                    <a:lumMod val="50000"/>
                  </a:schemeClr>
                </a:solidFill>
                <a:latin typeface="Arial" panose="020B0604020202020204" pitchFamily="34" charset="0"/>
                <a:ea typeface="华文细黑" panose="02010600040101010101" pitchFamily="2" charset="-122"/>
              </a:rPr>
              <a:t>包</a:t>
            </a:r>
            <a:endParaRPr lang="zh-CN" altLang="en-US" sz="2400" dirty="0">
              <a:solidFill>
                <a:schemeClr val="bg2">
                  <a:lumMod val="50000"/>
                </a:schemeClr>
              </a:solidFill>
              <a:latin typeface="Arial" panose="020B0604020202020204" pitchFamily="34" charset="0"/>
              <a:ea typeface="华文细黑" panose="02010600040101010101" pitchFamily="2" charset="-122"/>
            </a:endParaRPr>
          </a:p>
          <a:p>
            <a:pPr marL="254635" indent="-254635" defTabSz="678815">
              <a:spcBef>
                <a:spcPct val="20000"/>
              </a:spcBef>
              <a:buClr>
                <a:srgbClr val="003366"/>
              </a:buClr>
              <a:buFontTx/>
              <a:buChar char="•"/>
            </a:pPr>
            <a:endParaRPr lang="en-US" altLang="zh-CN" sz="2400" dirty="0">
              <a:solidFill>
                <a:schemeClr val="bg2">
                  <a:lumMod val="50000"/>
                </a:schemeClr>
              </a:solidFill>
              <a:latin typeface="Arial" panose="020B0604020202020204" pitchFamily="34" charset="0"/>
              <a:ea typeface="华文细黑" panose="02010600040101010101" pitchFamily="2" charset="-122"/>
            </a:endParaRPr>
          </a:p>
        </p:txBody>
      </p:sp>
      <p:sp>
        <p:nvSpPr>
          <p:cNvPr id="5" name="标题 4"/>
          <p:cNvSpPr>
            <a:spLocks noGrp="1"/>
          </p:cNvSpPr>
          <p:nvPr>
            <p:ph type="title"/>
          </p:nvPr>
        </p:nvSpPr>
        <p:spPr/>
        <p:txBody>
          <a:bodyPr/>
          <a:lstStyle/>
          <a:p>
            <a:r>
              <a:rPr lang="zh-CN" altLang="en-US" dirty="0"/>
              <a:t>网上报名系统的体系结构设计</a:t>
            </a:r>
            <a:endParaRPr lang="zh-CN" altLang="en-US" dirty="0"/>
          </a:p>
        </p:txBody>
      </p:sp>
      <p:sp>
        <p:nvSpPr>
          <p:cNvPr id="2" name="日期占位符 1"/>
          <p:cNvSpPr>
            <a:spLocks noGrp="1"/>
          </p:cNvSpPr>
          <p:nvPr>
            <p:ph type="dt" sz="half" idx="10"/>
          </p:nvPr>
        </p:nvSpPr>
        <p:spPr/>
        <p:txBody>
          <a:bodyPr/>
          <a:lstStyle/>
          <a:p>
            <a:fld id="{6908DD88-E9E3-4597-BCE8-3CAC16BEF7C7}" type="datetime1">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smtClean="0"/>
              <a:t>软件工程</a:t>
            </a: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42" name="Rectangle 6"/>
          <p:cNvSpPr>
            <a:spLocks noGrp="1" noChangeArrowheads="1"/>
          </p:cNvSpPr>
          <p:nvPr>
            <p:ph type="title"/>
          </p:nvPr>
        </p:nvSpPr>
        <p:spPr/>
        <p:txBody>
          <a:bodyPr/>
          <a:lstStyle/>
          <a:p>
            <a:r>
              <a:rPr lang="zh-CN" altLang="en-US" dirty="0"/>
              <a:t>注意</a:t>
            </a:r>
            <a:endParaRPr lang="zh-CN" altLang="en-US" dirty="0"/>
          </a:p>
        </p:txBody>
      </p:sp>
      <p:sp>
        <p:nvSpPr>
          <p:cNvPr id="347143" name="Rectangle 7"/>
          <p:cNvSpPr>
            <a:spLocks noGrp="1" noChangeArrowheads="1"/>
          </p:cNvSpPr>
          <p:nvPr>
            <p:ph idx="1"/>
          </p:nvPr>
        </p:nvSpPr>
        <p:spPr>
          <a:xfrm>
            <a:off x="768097" y="1405889"/>
            <a:ext cx="7832833" cy="3326131"/>
          </a:xfrm>
        </p:spPr>
        <p:txBody>
          <a:bodyPr/>
          <a:lstStyle/>
          <a:p>
            <a:r>
              <a:rPr lang="zh-CN" altLang="en-US" dirty="0"/>
              <a:t>类的设计相对比较复杂，对大家的要求是要能看懂设计图，理解设计原则。</a:t>
            </a:r>
            <a:endParaRPr lang="zh-CN" altLang="en-US" dirty="0"/>
          </a:p>
          <a:p>
            <a:r>
              <a:rPr lang="zh-CN" altLang="en-US" dirty="0"/>
              <a:t>在进行编码时，能够按照所给的类图实现编码。</a:t>
            </a:r>
            <a:endParaRPr lang="zh-CN" altLang="en-US" dirty="0"/>
          </a:p>
          <a:p>
            <a:endParaRPr lang="en-US" altLang="zh-CN" dirty="0"/>
          </a:p>
        </p:txBody>
      </p:sp>
      <p:sp>
        <p:nvSpPr>
          <p:cNvPr id="2" name="日期占位符 1"/>
          <p:cNvSpPr>
            <a:spLocks noGrp="1"/>
          </p:cNvSpPr>
          <p:nvPr>
            <p:ph type="dt" sz="half" idx="10"/>
          </p:nvPr>
        </p:nvSpPr>
        <p:spPr/>
        <p:txBody>
          <a:bodyPr/>
          <a:lstStyle/>
          <a:p>
            <a:fld id="{5D3613A7-4EB4-4873-B57E-AB9B7C378518}"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p:cNvPicPr>
            <a:picLocks noChangeAspect="1" noChangeArrowheads="1"/>
          </p:cNvPicPr>
          <p:nvPr/>
        </p:nvPicPr>
        <p:blipFill rotWithShape="1">
          <a:blip r:embed="rId1" cstate="print"/>
          <a:srcRect t="8858" b="6775"/>
          <a:stretch>
            <a:fillRect/>
          </a:stretch>
        </p:blipFill>
        <p:spPr bwMode="auto">
          <a:xfrm>
            <a:off x="1141651" y="775235"/>
            <a:ext cx="685867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p:cNvSpPr/>
          <p:nvPr/>
        </p:nvSpPr>
        <p:spPr>
          <a:xfrm>
            <a:off x="4141853" y="2461584"/>
            <a:ext cx="5000124" cy="1526456"/>
          </a:xfrm>
          <a:prstGeom prst="rect">
            <a:avLst/>
          </a:prstGeom>
          <a:solidFill>
            <a:schemeClr val="accent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5" name="矩形"/>
          <p:cNvSpPr/>
          <p:nvPr/>
        </p:nvSpPr>
        <p:spPr>
          <a:xfrm>
            <a:off x="0" y="2451460"/>
            <a:ext cx="4143875" cy="152645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6" name="矩形"/>
          <p:cNvSpPr/>
          <p:nvPr/>
        </p:nvSpPr>
        <p:spPr>
          <a:xfrm>
            <a:off x="1142325" y="2431210"/>
            <a:ext cx="6858675" cy="20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7" name="矩形"/>
          <p:cNvSpPr/>
          <p:nvPr/>
        </p:nvSpPr>
        <p:spPr>
          <a:xfrm>
            <a:off x="1142325" y="3977915"/>
            <a:ext cx="6858675" cy="20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10" name="文本"/>
          <p:cNvSpPr/>
          <p:nvPr/>
        </p:nvSpPr>
        <p:spPr>
          <a:xfrm>
            <a:off x="4182098" y="3014633"/>
            <a:ext cx="4904027" cy="400110"/>
          </a:xfrm>
          <a:prstGeom prst="rect">
            <a:avLst/>
          </a:prstGeom>
        </p:spPr>
        <p:txBody>
          <a:bodyPr wrap="square">
            <a:spAutoFit/>
          </a:bodyPr>
          <a:lstStyle/>
          <a:p>
            <a:pPr algn="ctr"/>
            <a:r>
              <a:rPr lang="zh-CN" altLang="en-US" sz="2000" b="1" spc="169" dirty="0" smtClean="0">
                <a:solidFill>
                  <a:schemeClr val="bg1"/>
                </a:solidFill>
                <a:latin typeface="+mj-ea"/>
                <a:ea typeface="+mj-ea"/>
                <a:sym typeface="+mn-ea"/>
              </a:rPr>
              <a:t>软件设计原理</a:t>
            </a:r>
            <a:endParaRPr lang="zh-CN" altLang="en-US" sz="2000" b="1" spc="169" dirty="0">
              <a:solidFill>
                <a:schemeClr val="bg1"/>
              </a:solidFill>
              <a:latin typeface="+mj-ea"/>
              <a:ea typeface="+mj-ea"/>
              <a:sym typeface="+mn-ea"/>
            </a:endParaRPr>
          </a:p>
        </p:txBody>
      </p:sp>
      <p:sp>
        <p:nvSpPr>
          <p:cNvPr id="4" name="日期占位符 3"/>
          <p:cNvSpPr>
            <a:spLocks noGrp="1"/>
          </p:cNvSpPr>
          <p:nvPr>
            <p:ph type="dt" sz="half" idx="10"/>
          </p:nvPr>
        </p:nvSpPr>
        <p:spPr/>
        <p:txBody>
          <a:bodyPr/>
          <a:lstStyle/>
          <a:p>
            <a:fld id="{277212FC-A803-404E-BE8E-D883681EC440}" type="datetime1">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
        <p:nvSpPr>
          <p:cNvPr id="11" name="灯片编号占位符 10"/>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p:stCondLst>
                              <p:cond delay="2000"/>
                            </p:stCondLst>
                            <p:childTnLst>
                              <p:par>
                                <p:cTn id="24" presetID="16" presetClass="entr" presetSubtype="37"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outVertic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数据模型</a:t>
            </a:r>
            <a:r>
              <a:rPr lang="zh-CN" altLang="en-US" dirty="0"/>
              <a:t>设计</a:t>
            </a:r>
            <a:endParaRPr lang="zh-CN" altLang="en-US" dirty="0"/>
          </a:p>
        </p:txBody>
      </p:sp>
      <p:sp>
        <p:nvSpPr>
          <p:cNvPr id="4" name="内容占位符 3"/>
          <p:cNvSpPr>
            <a:spLocks noGrp="1"/>
          </p:cNvSpPr>
          <p:nvPr>
            <p:ph idx="1"/>
          </p:nvPr>
        </p:nvSpPr>
        <p:spPr>
          <a:xfrm>
            <a:off x="768097" y="1088019"/>
            <a:ext cx="7832833" cy="3574551"/>
          </a:xfrm>
        </p:spPr>
        <p:txBody>
          <a:bodyPr>
            <a:normAutofit/>
          </a:bodyPr>
          <a:lstStyle/>
          <a:p>
            <a:pPr>
              <a:lnSpc>
                <a:spcPct val="120000"/>
              </a:lnSpc>
              <a:spcBef>
                <a:spcPts val="600"/>
              </a:spcBef>
            </a:pPr>
            <a:r>
              <a:rPr lang="zh-CN" altLang="en-US" sz="2400" dirty="0"/>
              <a:t>在设计阶段要对存储的数据及其结构进行设计。</a:t>
            </a:r>
            <a:endParaRPr lang="en-US" altLang="zh-CN" sz="2400" dirty="0"/>
          </a:p>
          <a:p>
            <a:pPr>
              <a:lnSpc>
                <a:spcPct val="120000"/>
              </a:lnSpc>
              <a:spcBef>
                <a:spcPts val="600"/>
              </a:spcBef>
            </a:pPr>
            <a:r>
              <a:rPr lang="zh-CN" altLang="en-US" sz="2400" dirty="0"/>
              <a:t>首先在高层（用户的角度）建立数据模型，然后逐步将这个数据模型变为将来进行编码的模型。</a:t>
            </a:r>
            <a:endParaRPr lang="en-US" altLang="zh-CN" sz="2400" dirty="0"/>
          </a:p>
          <a:p>
            <a:pPr>
              <a:lnSpc>
                <a:spcPct val="120000"/>
              </a:lnSpc>
              <a:spcBef>
                <a:spcPts val="600"/>
              </a:spcBef>
            </a:pPr>
            <a:r>
              <a:rPr lang="zh-CN" altLang="en-US" sz="2400" dirty="0"/>
              <a:t>数据模型是系统内部的静态数据结构，包括：数据对象、数据属性和关系。（与领域类图对应</a:t>
            </a:r>
            <a:r>
              <a:rPr lang="zh-CN" altLang="en-US" sz="2400" dirty="0" smtClean="0"/>
              <a:t>）</a:t>
            </a:r>
            <a:endParaRPr lang="en-US" altLang="zh-CN" sz="240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5" name="日期占位符 4"/>
          <p:cNvSpPr>
            <a:spLocks noGrp="1"/>
          </p:cNvSpPr>
          <p:nvPr>
            <p:ph type="dt" sz="half" idx="10"/>
          </p:nvPr>
        </p:nvSpPr>
        <p:spPr/>
        <p:txBody>
          <a:bodyPr/>
          <a:lstStyle/>
          <a:p>
            <a:fld id="{0D6734AA-2C99-4ADC-BC9C-B8397234D11C}"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up)">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软件设计的基本原理和相关概念</a:t>
            </a:r>
            <a:endParaRPr lang="zh-CN" altLang="en-US" dirty="0"/>
          </a:p>
        </p:txBody>
      </p:sp>
      <p:sp>
        <p:nvSpPr>
          <p:cNvPr id="20484" name="Rectangle 3"/>
          <p:cNvSpPr>
            <a:spLocks noGrp="1" noChangeArrowheads="1"/>
          </p:cNvSpPr>
          <p:nvPr>
            <p:ph idx="1"/>
          </p:nvPr>
        </p:nvSpPr>
        <p:spPr/>
        <p:txBody>
          <a:bodyPr>
            <a:noAutofit/>
          </a:bodyPr>
          <a:lstStyle/>
          <a:p>
            <a:pPr>
              <a:lnSpc>
                <a:spcPct val="100000"/>
              </a:lnSpc>
              <a:spcBef>
                <a:spcPts val="600"/>
              </a:spcBef>
            </a:pPr>
            <a:r>
              <a:rPr lang="zh-CN" altLang="en-US" sz="2400" dirty="0">
                <a:solidFill>
                  <a:srgbClr val="FF0000"/>
                </a:solidFill>
                <a:latin typeface="+mn-ea"/>
                <a:hlinkClick r:id="" action="ppaction://noaction"/>
              </a:rPr>
              <a:t>模块化</a:t>
            </a:r>
            <a:r>
              <a:rPr lang="zh-CN" altLang="en-US" sz="2400" dirty="0">
                <a:solidFill>
                  <a:srgbClr val="FF0000"/>
                </a:solidFill>
                <a:latin typeface="+mn-ea"/>
              </a:rPr>
              <a:t>：</a:t>
            </a:r>
            <a:r>
              <a:rPr lang="zh-CN" altLang="en-US" sz="2400" dirty="0"/>
              <a:t>软件系统越来越复杂，需要将其划分为若干部分分而治之。</a:t>
            </a:r>
            <a:endParaRPr lang="zh-CN" altLang="en-US" sz="2400" dirty="0">
              <a:latin typeface="+mn-ea"/>
            </a:endParaRPr>
          </a:p>
          <a:p>
            <a:pPr eaLnBrk="1" hangingPunct="1">
              <a:lnSpc>
                <a:spcPct val="100000"/>
              </a:lnSpc>
              <a:spcBef>
                <a:spcPts val="600"/>
              </a:spcBef>
            </a:pPr>
            <a:r>
              <a:rPr lang="zh-CN" altLang="en-US" sz="2400" dirty="0">
                <a:solidFill>
                  <a:srgbClr val="FF0000"/>
                </a:solidFill>
                <a:latin typeface="+mn-ea"/>
                <a:hlinkClick r:id="" action="ppaction://noaction"/>
              </a:rPr>
              <a:t>抽象</a:t>
            </a:r>
            <a:r>
              <a:rPr lang="zh-CN" altLang="en-US" sz="2400" dirty="0">
                <a:solidFill>
                  <a:srgbClr val="FF0000"/>
                </a:solidFill>
                <a:latin typeface="+mn-ea"/>
              </a:rPr>
              <a:t>：</a:t>
            </a:r>
            <a:r>
              <a:rPr lang="zh-CN" altLang="en-US" sz="2400" dirty="0">
                <a:latin typeface="+mn-ea"/>
              </a:rPr>
              <a:t>为了降低问题的复杂度，以得到问题领域中较为简单的概念。</a:t>
            </a:r>
            <a:endParaRPr lang="en-US" altLang="zh-CN" sz="2400" dirty="0">
              <a:latin typeface="+mn-ea"/>
            </a:endParaRPr>
          </a:p>
          <a:p>
            <a:pPr eaLnBrk="1" hangingPunct="1">
              <a:lnSpc>
                <a:spcPct val="100000"/>
              </a:lnSpc>
              <a:spcBef>
                <a:spcPts val="600"/>
              </a:spcBef>
            </a:pPr>
            <a:r>
              <a:rPr lang="zh-CN" altLang="en-US" sz="2400" dirty="0">
                <a:solidFill>
                  <a:srgbClr val="FF0000"/>
                </a:solidFill>
                <a:latin typeface="+mn-ea"/>
                <a:hlinkClick r:id="" action="ppaction://noaction"/>
              </a:rPr>
              <a:t>信息隐蔽和局部化</a:t>
            </a:r>
            <a:r>
              <a:rPr lang="zh-CN" altLang="en-US" sz="2400" dirty="0">
                <a:solidFill>
                  <a:srgbClr val="FF0000"/>
                </a:solidFill>
                <a:latin typeface="+mn-ea"/>
              </a:rPr>
              <a:t>：</a:t>
            </a:r>
            <a:r>
              <a:rPr lang="zh-CN" altLang="en-US" sz="2400" dirty="0">
                <a:latin typeface="+mn-ea"/>
              </a:rPr>
              <a:t>为了避免某个模块的行为干扰同一系统中的其他模块，把必要的信息隐藏起来。</a:t>
            </a:r>
            <a:endParaRPr lang="zh-CN" altLang="en-US" sz="2400" dirty="0">
              <a:latin typeface="+mn-ea"/>
            </a:endParaRPr>
          </a:p>
          <a:p>
            <a:pPr eaLnBrk="1" hangingPunct="1">
              <a:lnSpc>
                <a:spcPct val="100000"/>
              </a:lnSpc>
              <a:spcBef>
                <a:spcPts val="600"/>
              </a:spcBef>
            </a:pPr>
            <a:r>
              <a:rPr lang="zh-CN" altLang="en-US" sz="2400" dirty="0">
                <a:solidFill>
                  <a:srgbClr val="FF0000"/>
                </a:solidFill>
                <a:latin typeface="+mn-ea"/>
                <a:hlinkClick r:id="" action="ppaction://noaction"/>
              </a:rPr>
              <a:t>模块独立</a:t>
            </a:r>
            <a:r>
              <a:rPr lang="zh-CN" altLang="en-US" sz="2400" dirty="0">
                <a:solidFill>
                  <a:srgbClr val="FF0000"/>
                </a:solidFill>
                <a:latin typeface="+mn-ea"/>
              </a:rPr>
              <a:t>：</a:t>
            </a:r>
            <a:r>
              <a:rPr lang="zh-CN" altLang="en-US" sz="2400" dirty="0">
                <a:latin typeface="+mn-ea"/>
              </a:rPr>
              <a:t>每个模块只完成特定的单一功能，不同模块之间的联系尽可能少，尽可能减少公共变量和数据结构，有助于系统维护及软件的复用。</a:t>
            </a:r>
            <a:endParaRPr lang="zh-CN" altLang="en-US" sz="2400" dirty="0">
              <a:latin typeface="+mn-ea"/>
            </a:endParaRPr>
          </a:p>
        </p:txBody>
      </p:sp>
      <p:sp>
        <p:nvSpPr>
          <p:cNvPr id="3" name="日期占位符 2"/>
          <p:cNvSpPr>
            <a:spLocks noGrp="1"/>
          </p:cNvSpPr>
          <p:nvPr>
            <p:ph type="dt" sz="half" idx="10"/>
          </p:nvPr>
        </p:nvSpPr>
        <p:spPr/>
        <p:txBody>
          <a:bodyPr/>
          <a:lstStyle/>
          <a:p>
            <a:fld id="{30F876E0-F85B-4323-A267-22E3F257639A}" type="datetime1">
              <a:rPr lang="zh-CN" altLang="en-US" smtClean="0"/>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048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80907DD-1CD0-4955-A6E4-ED3A4D8F5677}" type="slidenum">
              <a:rPr lang="en-US" altLang="zh-CN" smtClean="0">
                <a:solidFill>
                  <a:schemeClr val="bg1"/>
                </a:solidFill>
              </a:rPr>
            </a:fld>
            <a:endParaRPr lang="en-US" altLang="zh-CN">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animEffect transition="in" filter="wipe(up)">
                                      <p:cBhvr>
                                        <p:cTn id="7" dur="500"/>
                                        <p:tgtEl>
                                          <p:spTgt spid="204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484">
                                            <p:txEl>
                                              <p:pRg st="1" end="1"/>
                                            </p:txEl>
                                          </p:spTgt>
                                        </p:tgtEl>
                                        <p:attrNameLst>
                                          <p:attrName>style.visibility</p:attrName>
                                        </p:attrNameLst>
                                      </p:cBhvr>
                                      <p:to>
                                        <p:strVal val="visible"/>
                                      </p:to>
                                    </p:set>
                                    <p:animEffect transition="in" filter="wipe(up)">
                                      <p:cBhvr>
                                        <p:cTn id="12" dur="500"/>
                                        <p:tgtEl>
                                          <p:spTgt spid="204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484">
                                            <p:txEl>
                                              <p:pRg st="2" end="2"/>
                                            </p:txEl>
                                          </p:spTgt>
                                        </p:tgtEl>
                                        <p:attrNameLst>
                                          <p:attrName>style.visibility</p:attrName>
                                        </p:attrNameLst>
                                      </p:cBhvr>
                                      <p:to>
                                        <p:strVal val="visible"/>
                                      </p:to>
                                    </p:set>
                                    <p:animEffect transition="in" filter="wipe(up)">
                                      <p:cBhvr>
                                        <p:cTn id="17" dur="500"/>
                                        <p:tgtEl>
                                          <p:spTgt spid="204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484">
                                            <p:txEl>
                                              <p:pRg st="3" end="3"/>
                                            </p:txEl>
                                          </p:spTgt>
                                        </p:tgtEl>
                                        <p:attrNameLst>
                                          <p:attrName>style.visibility</p:attrName>
                                        </p:attrNameLst>
                                      </p:cBhvr>
                                      <p:to>
                                        <p:strVal val="visible"/>
                                      </p:to>
                                    </p:set>
                                    <p:animEffect transition="in" filter="wipe(up)">
                                      <p:cBhvr>
                                        <p:cTn id="22" dur="500"/>
                                        <p:tgtEl>
                                          <p:spTgt spid="2048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1 </a:t>
            </a:r>
            <a:r>
              <a:rPr lang="zh-CN" altLang="en-US" dirty="0" smtClean="0"/>
              <a:t>模块化</a:t>
            </a:r>
            <a:endParaRPr lang="zh-CN" altLang="en-US" dirty="0"/>
          </a:p>
        </p:txBody>
      </p:sp>
      <p:sp>
        <p:nvSpPr>
          <p:cNvPr id="2" name="文本占位符 1"/>
          <p:cNvSpPr>
            <a:spLocks noGrp="1"/>
          </p:cNvSpPr>
          <p:nvPr>
            <p:ph idx="1"/>
          </p:nvPr>
        </p:nvSpPr>
        <p:spPr>
          <a:xfrm>
            <a:off x="768097" y="875739"/>
            <a:ext cx="8090153" cy="3806854"/>
          </a:xfrm>
        </p:spPr>
        <p:txBody>
          <a:bodyPr>
            <a:noAutofit/>
          </a:bodyPr>
          <a:lstStyle/>
          <a:p>
            <a:pPr>
              <a:lnSpc>
                <a:spcPct val="110000"/>
              </a:lnSpc>
            </a:pPr>
            <a:r>
              <a:rPr lang="zh-CN" altLang="en-US" sz="2400" dirty="0">
                <a:solidFill>
                  <a:srgbClr val="FF0000"/>
                </a:solidFill>
              </a:rPr>
              <a:t>模块</a:t>
            </a:r>
            <a:r>
              <a:rPr lang="zh-CN" altLang="en-US" sz="2400" dirty="0"/>
              <a:t>是相对独立的程序体，是数据说明、可执行语句等程序对象（如类、过程、函数、子程序、宏等）的集合</a:t>
            </a:r>
            <a:r>
              <a:rPr lang="zh-CN" altLang="en-US" sz="2400" dirty="0">
                <a:latin typeface="+mn-ea"/>
              </a:rPr>
              <a:t> 。</a:t>
            </a:r>
            <a:endParaRPr lang="en-US" altLang="zh-CN" sz="2400" dirty="0">
              <a:latin typeface="+mn-ea"/>
            </a:endParaRPr>
          </a:p>
          <a:p>
            <a:pPr>
              <a:lnSpc>
                <a:spcPct val="110000"/>
              </a:lnSpc>
            </a:pPr>
            <a:r>
              <a:rPr lang="zh-CN" altLang="en-US" sz="2400" dirty="0">
                <a:latin typeface="+mn-ea"/>
              </a:rPr>
              <a:t>面向对象软件开发模式，很自然地支持模块的设计原理：</a:t>
            </a:r>
            <a:r>
              <a:rPr lang="zh-CN" altLang="en-US" sz="2400" dirty="0">
                <a:solidFill>
                  <a:srgbClr val="FF0000"/>
                </a:solidFill>
                <a:latin typeface="+mn-ea"/>
              </a:rPr>
              <a:t>对象就是模块</a:t>
            </a:r>
            <a:r>
              <a:rPr lang="zh-CN" altLang="en-US" sz="2400" dirty="0">
                <a:latin typeface="+mn-ea"/>
              </a:rPr>
              <a:t>。</a:t>
            </a:r>
            <a:endParaRPr lang="en-US" altLang="zh-CN" sz="2400" dirty="0">
              <a:latin typeface="+mn-ea"/>
            </a:endParaRPr>
          </a:p>
          <a:p>
            <a:pPr>
              <a:lnSpc>
                <a:spcPct val="110000"/>
              </a:lnSpc>
            </a:pPr>
            <a:r>
              <a:rPr lang="zh-CN" altLang="en-US" sz="2400" dirty="0">
                <a:solidFill>
                  <a:srgbClr val="FF0000"/>
                </a:solidFill>
                <a:latin typeface="+mn-ea"/>
              </a:rPr>
              <a:t>模块化</a:t>
            </a:r>
            <a:r>
              <a:rPr lang="zh-CN" altLang="en-US" sz="2400" dirty="0">
                <a:latin typeface="+mn-ea"/>
              </a:rPr>
              <a:t>就是把程序划分成若干个模块，每个模块完成一个子功能，把这些模块集中起来组成一个整体，可以完成指定的功能，满足问题的要求。</a:t>
            </a:r>
            <a:endParaRPr lang="en-US" altLang="zh-CN" sz="2400" dirty="0">
              <a:latin typeface="+mn-ea"/>
            </a:endParaRPr>
          </a:p>
          <a:p>
            <a:pPr>
              <a:lnSpc>
                <a:spcPct val="110000"/>
              </a:lnSpc>
            </a:pPr>
            <a:r>
              <a:rPr lang="zh-CN" altLang="en-US" sz="2400" dirty="0">
                <a:latin typeface="+mn-ea"/>
              </a:rPr>
              <a:t>模块之间既相互独立，又相互关联。 </a:t>
            </a:r>
            <a:endParaRPr lang="zh-CN" altLang="en-US" sz="2400" dirty="0">
              <a:latin typeface="+mn-ea"/>
            </a:endParaRPr>
          </a:p>
        </p:txBody>
      </p:sp>
      <p:sp>
        <p:nvSpPr>
          <p:cNvPr id="3" name="日期占位符 2"/>
          <p:cNvSpPr>
            <a:spLocks noGrp="1"/>
          </p:cNvSpPr>
          <p:nvPr>
            <p:ph type="dt" sz="half" idx="10"/>
          </p:nvPr>
        </p:nvSpPr>
        <p:spPr/>
        <p:txBody>
          <a:bodyPr/>
          <a:lstStyle/>
          <a:p>
            <a:fld id="{E0843159-75DA-4D38-9E48-8298D213FB1D}"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150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B17405D-3D51-4C00-8C9F-E49E0B3886B8}" type="slidenum">
              <a:rPr lang="en-US" altLang="zh-CN" smtClean="0">
                <a:solidFill>
                  <a:schemeClr val="bg1"/>
                </a:solidFill>
              </a:rPr>
            </a:fld>
            <a:endParaRPr lang="en-US" altLang="zh-CN">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模块化的</a:t>
            </a:r>
            <a:r>
              <a:rPr lang="zh-CN" altLang="en-US" dirty="0" smtClean="0"/>
              <a:t>优点</a:t>
            </a:r>
            <a:endParaRPr lang="zh-CN" altLang="en-US" dirty="0"/>
          </a:p>
        </p:txBody>
      </p:sp>
      <p:sp>
        <p:nvSpPr>
          <p:cNvPr id="2" name="文本占位符 1"/>
          <p:cNvSpPr>
            <a:spLocks noGrp="1"/>
          </p:cNvSpPr>
          <p:nvPr>
            <p:ph idx="1"/>
          </p:nvPr>
        </p:nvSpPr>
        <p:spPr>
          <a:xfrm>
            <a:off x="768097" y="926757"/>
            <a:ext cx="7832833" cy="3805264"/>
          </a:xfrm>
        </p:spPr>
        <p:txBody>
          <a:bodyPr>
            <a:normAutofit fontScale="92500"/>
          </a:bodyPr>
          <a:lstStyle/>
          <a:p>
            <a:pPr marL="386080" indent="-386080">
              <a:lnSpc>
                <a:spcPct val="120000"/>
              </a:lnSpc>
              <a:spcBef>
                <a:spcPts val="900"/>
              </a:spcBef>
              <a:buFont typeface="+mj-lt"/>
              <a:buAutoNum type="arabicPeriod"/>
            </a:pPr>
            <a:r>
              <a:rPr lang="zh-CN" altLang="en-US" sz="2400" dirty="0">
                <a:latin typeface="+mn-ea"/>
              </a:rPr>
              <a:t>可以使软件结构清晰，不仅容易设计也容易阅读和理解。</a:t>
            </a:r>
            <a:endParaRPr lang="zh-CN" altLang="en-US" sz="2400" dirty="0">
              <a:latin typeface="+mn-ea"/>
            </a:endParaRPr>
          </a:p>
          <a:p>
            <a:pPr marL="386080" indent="-386080">
              <a:lnSpc>
                <a:spcPct val="120000"/>
              </a:lnSpc>
              <a:spcBef>
                <a:spcPts val="900"/>
              </a:spcBef>
              <a:buFont typeface="+mj-lt"/>
              <a:buAutoNum type="arabicPeriod"/>
            </a:pPr>
            <a:r>
              <a:rPr lang="zh-CN" altLang="en-US" sz="2400" dirty="0">
                <a:latin typeface="+mn-ea"/>
              </a:rPr>
              <a:t>可以使软件容易测试和调试，因而有助于提高软件的可靠性。把每一个模块要解决的问题局限在有限的范围，减少出错机会。</a:t>
            </a:r>
            <a:endParaRPr lang="en-US" altLang="zh-CN" sz="2400" dirty="0">
              <a:latin typeface="+mn-ea"/>
            </a:endParaRPr>
          </a:p>
          <a:p>
            <a:pPr marL="386080" indent="-386080">
              <a:lnSpc>
                <a:spcPct val="120000"/>
              </a:lnSpc>
              <a:spcBef>
                <a:spcPts val="900"/>
              </a:spcBef>
              <a:buFont typeface="+mj-lt"/>
              <a:buAutoNum type="arabicPeriod"/>
            </a:pPr>
            <a:r>
              <a:rPr lang="zh-CN" altLang="en-US" sz="2400" dirty="0">
                <a:latin typeface="+mn-ea"/>
              </a:rPr>
              <a:t>一个模块可被重复</a:t>
            </a:r>
            <a:r>
              <a:rPr lang="zh-CN" altLang="en-US" sz="2400" dirty="0" smtClean="0">
                <a:latin typeface="+mn-ea"/>
              </a:rPr>
              <a:t>使用，提高</a:t>
            </a:r>
            <a:r>
              <a:rPr lang="zh-CN" altLang="en-US" sz="2400" dirty="0">
                <a:latin typeface="+mn-ea"/>
              </a:rPr>
              <a:t>软件产品的复用率。</a:t>
            </a:r>
            <a:endParaRPr lang="zh-CN" altLang="en-US" sz="2400" dirty="0">
              <a:latin typeface="+mn-ea"/>
            </a:endParaRPr>
          </a:p>
          <a:p>
            <a:pPr marL="386080" indent="-386080">
              <a:lnSpc>
                <a:spcPct val="120000"/>
              </a:lnSpc>
              <a:spcBef>
                <a:spcPts val="900"/>
              </a:spcBef>
              <a:buFont typeface="+mj-lt"/>
              <a:buAutoNum type="arabicPeriod"/>
            </a:pPr>
            <a:r>
              <a:rPr lang="zh-CN" altLang="en-US" sz="2400" dirty="0">
                <a:latin typeface="+mn-ea"/>
              </a:rPr>
              <a:t>能够提高软件的</a:t>
            </a:r>
            <a:r>
              <a:rPr lang="zh-CN" altLang="en-US" sz="2400" dirty="0" smtClean="0">
                <a:latin typeface="+mn-ea"/>
              </a:rPr>
              <a:t>可修改性，便于</a:t>
            </a:r>
            <a:r>
              <a:rPr lang="zh-CN" altLang="en-US" sz="2400" dirty="0">
                <a:latin typeface="+mn-ea"/>
              </a:rPr>
              <a:t>对特定的模块进行优化</a:t>
            </a:r>
            <a:r>
              <a:rPr lang="zh-CN" altLang="en-US" sz="2400" dirty="0" smtClean="0">
                <a:latin typeface="+mn-ea"/>
              </a:rPr>
              <a:t>处理。</a:t>
            </a:r>
            <a:endParaRPr lang="zh-CN" altLang="en-US" sz="2400" dirty="0">
              <a:latin typeface="+mn-ea"/>
            </a:endParaRPr>
          </a:p>
          <a:p>
            <a:pPr marL="386080" indent="-386080">
              <a:lnSpc>
                <a:spcPct val="120000"/>
              </a:lnSpc>
              <a:spcBef>
                <a:spcPts val="900"/>
              </a:spcBef>
              <a:buFont typeface="+mj-lt"/>
              <a:buAutoNum type="arabicPeriod"/>
            </a:pPr>
            <a:r>
              <a:rPr lang="zh-CN" altLang="en-US" sz="2400" dirty="0">
                <a:latin typeface="+mn-ea"/>
              </a:rPr>
              <a:t>有助于软件开发工程的组织</a:t>
            </a:r>
            <a:r>
              <a:rPr lang="zh-CN" altLang="en-US" sz="2400" dirty="0" smtClean="0">
                <a:latin typeface="+mn-ea"/>
              </a:rPr>
              <a:t>管理，</a:t>
            </a:r>
            <a:r>
              <a:rPr lang="zh-CN" altLang="en-US" sz="2400" dirty="0">
                <a:latin typeface="黑体" panose="02010609060101010101" charset="-122"/>
                <a:ea typeface="黑体" panose="02010609060101010101" charset="-122"/>
              </a:rPr>
              <a:t>利于估计工作量和开发成本。</a:t>
            </a:r>
            <a:endParaRPr lang="zh-CN" altLang="en-US" sz="2400" dirty="0">
              <a:latin typeface="黑体" panose="02010609060101010101" charset="-122"/>
              <a:ea typeface="黑体" panose="02010609060101010101" charset="-122"/>
            </a:endParaRPr>
          </a:p>
          <a:p>
            <a:pPr marL="386080" indent="-386080">
              <a:lnSpc>
                <a:spcPct val="120000"/>
              </a:lnSpc>
              <a:spcBef>
                <a:spcPts val="900"/>
              </a:spcBef>
              <a:buFont typeface="+mj-lt"/>
              <a:buAutoNum type="arabicPeriod"/>
            </a:pPr>
            <a:endParaRPr lang="zh-CN" altLang="en-US" sz="2400" dirty="0">
              <a:latin typeface="+mn-ea"/>
            </a:endParaRPr>
          </a:p>
        </p:txBody>
      </p:sp>
      <p:sp>
        <p:nvSpPr>
          <p:cNvPr id="3" name="日期占位符 2"/>
          <p:cNvSpPr>
            <a:spLocks noGrp="1"/>
          </p:cNvSpPr>
          <p:nvPr>
            <p:ph type="dt" sz="half" idx="10"/>
          </p:nvPr>
        </p:nvSpPr>
        <p:spPr/>
        <p:txBody>
          <a:bodyPr/>
          <a:lstStyle/>
          <a:p>
            <a:fld id="{CF10E4EA-F2D4-4E7A-A8AF-51000914F498}"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3554"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DF644E0-FCD2-4097-9E19-A99A08761112}" type="slidenum">
              <a:rPr lang="en-US" altLang="zh-CN" smtClean="0">
                <a:solidFill>
                  <a:schemeClr val="bg1"/>
                </a:solidFill>
              </a:rPr>
            </a:fld>
            <a:endParaRPr lang="en-US" altLang="zh-CN"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up)">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up)">
                                      <p:cBhvr>
                                        <p:cTn id="16" dur="500"/>
                                        <p:tgtEl>
                                          <p:spTgt spid="2">
                                            <p:txEl>
                                              <p:pRg st="2" end="2"/>
                                            </p:txEl>
                                          </p:spTgt>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wipe(up)">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wipe(up)">
                                      <p:cBhvr>
                                        <p:cTn id="25"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通过模块化降低开发复杂度 </a:t>
            </a:r>
            <a:endParaRPr lang="zh-CN" altLang="en-US" dirty="0"/>
          </a:p>
        </p:txBody>
      </p:sp>
      <p:sp>
        <p:nvSpPr>
          <p:cNvPr id="2" name="文本占位符 1"/>
          <p:cNvSpPr>
            <a:spLocks noGrp="1"/>
          </p:cNvSpPr>
          <p:nvPr>
            <p:ph idx="1"/>
          </p:nvPr>
        </p:nvSpPr>
        <p:spPr>
          <a:xfrm>
            <a:off x="768097" y="801597"/>
            <a:ext cx="7832833" cy="3806854"/>
          </a:xfrm>
        </p:spPr>
        <p:txBody>
          <a:bodyPr>
            <a:noAutofit/>
          </a:bodyPr>
          <a:lstStyle/>
          <a:p>
            <a:pPr>
              <a:spcBef>
                <a:spcPts val="600"/>
              </a:spcBef>
            </a:pPr>
            <a:r>
              <a:rPr lang="zh-CN" altLang="en-US" sz="2400" dirty="0"/>
              <a:t>假设：</a:t>
            </a:r>
            <a:endParaRPr lang="en-US" altLang="zh-CN" sz="2400" dirty="0"/>
          </a:p>
          <a:p>
            <a:pPr marL="257175" lvl="1" indent="0">
              <a:spcBef>
                <a:spcPts val="600"/>
              </a:spcBef>
              <a:buNone/>
            </a:pPr>
            <a:r>
              <a:rPr lang="en-US" altLang="zh-CN" sz="2000" dirty="0"/>
              <a:t>C(x)</a:t>
            </a:r>
            <a:r>
              <a:rPr lang="zh-CN" altLang="en-US" sz="2000" dirty="0"/>
              <a:t>：问题</a:t>
            </a:r>
            <a:r>
              <a:rPr lang="en-US" altLang="zh-CN" sz="2000" dirty="0"/>
              <a:t>x</a:t>
            </a:r>
            <a:r>
              <a:rPr lang="zh-CN" altLang="en-US" sz="2000" dirty="0"/>
              <a:t>的复杂性</a:t>
            </a:r>
            <a:endParaRPr lang="zh-CN" altLang="en-US" sz="2000" dirty="0"/>
          </a:p>
          <a:p>
            <a:pPr marL="257175" lvl="1" indent="0">
              <a:spcBef>
                <a:spcPts val="600"/>
              </a:spcBef>
              <a:buNone/>
            </a:pPr>
            <a:r>
              <a:rPr lang="en-US" altLang="zh-CN" sz="2000" dirty="0"/>
              <a:t>E(x)</a:t>
            </a:r>
            <a:r>
              <a:rPr lang="zh-CN" altLang="en-US" sz="2000" dirty="0"/>
              <a:t>：解决问题</a:t>
            </a:r>
            <a:r>
              <a:rPr lang="en-US" altLang="zh-CN" sz="2000" dirty="0"/>
              <a:t>x</a:t>
            </a:r>
            <a:r>
              <a:rPr lang="zh-CN" altLang="en-US" sz="2000" dirty="0"/>
              <a:t>所需工作量</a:t>
            </a:r>
            <a:endParaRPr lang="zh-CN" altLang="en-US" sz="2000" dirty="0"/>
          </a:p>
          <a:p>
            <a:pPr marL="257175" lvl="1" indent="0">
              <a:spcBef>
                <a:spcPts val="600"/>
              </a:spcBef>
              <a:buNone/>
            </a:pPr>
            <a:r>
              <a:rPr lang="zh-CN" altLang="en-US" sz="2000" dirty="0"/>
              <a:t>对于两个问题</a:t>
            </a:r>
            <a:r>
              <a:rPr lang="en-US" altLang="zh-CN" sz="2000" dirty="0"/>
              <a:t>p1 </a:t>
            </a:r>
            <a:r>
              <a:rPr lang="zh-CN" altLang="en-US" sz="2000" dirty="0"/>
              <a:t>和</a:t>
            </a:r>
            <a:r>
              <a:rPr lang="en-US" altLang="zh-CN" sz="2000" dirty="0"/>
              <a:t>p2</a:t>
            </a:r>
            <a:r>
              <a:rPr lang="zh-CN" altLang="en-US" sz="2000" dirty="0"/>
              <a:t>：</a:t>
            </a:r>
            <a:endParaRPr lang="zh-CN" altLang="en-US" sz="2000" dirty="0"/>
          </a:p>
          <a:p>
            <a:pPr marL="257175" lvl="1" indent="0">
              <a:spcBef>
                <a:spcPts val="600"/>
              </a:spcBef>
              <a:buNone/>
            </a:pPr>
            <a:r>
              <a:rPr lang="en-US" altLang="zh-CN" sz="2000" dirty="0"/>
              <a:t>1) </a:t>
            </a:r>
            <a:r>
              <a:rPr lang="zh-CN" altLang="en-US" sz="2000" dirty="0"/>
              <a:t>如果</a:t>
            </a:r>
            <a:r>
              <a:rPr lang="en-US" altLang="zh-CN" sz="2000" dirty="0"/>
              <a:t>C(p1)&gt;C(p2) </a:t>
            </a:r>
            <a:r>
              <a:rPr lang="zh-CN" altLang="en-US" sz="2000" dirty="0"/>
              <a:t>那么 </a:t>
            </a:r>
            <a:r>
              <a:rPr lang="en-US" altLang="zh-CN" sz="2000" dirty="0"/>
              <a:t>E(p1)&gt;E(p2)	</a:t>
            </a:r>
            <a:endParaRPr lang="en-US" altLang="zh-CN" sz="2000" dirty="0"/>
          </a:p>
          <a:p>
            <a:pPr marL="257175" lvl="1" indent="0" algn="ctr">
              <a:spcBef>
                <a:spcPts val="600"/>
              </a:spcBef>
              <a:buNone/>
            </a:pPr>
            <a:r>
              <a:rPr lang="zh-CN" altLang="en-US" dirty="0">
                <a:solidFill>
                  <a:srgbClr val="FF0000"/>
                </a:solidFill>
              </a:rPr>
              <a:t>问题越复杂解决问题所需要的花费更多</a:t>
            </a:r>
            <a:endParaRPr lang="zh-CN" altLang="en-US" dirty="0">
              <a:solidFill>
                <a:srgbClr val="FF0000"/>
              </a:solidFill>
            </a:endParaRPr>
          </a:p>
          <a:p>
            <a:pPr marL="257175" lvl="1" indent="0">
              <a:spcBef>
                <a:spcPts val="600"/>
              </a:spcBef>
              <a:buNone/>
            </a:pPr>
            <a:r>
              <a:rPr lang="en-US" altLang="zh-CN" sz="2000" dirty="0"/>
              <a:t>2) C(p1+p2)&gt;C(p1)+C(p2)</a:t>
            </a:r>
            <a:r>
              <a:rPr lang="zh-CN" altLang="en-US" sz="2000" dirty="0"/>
              <a:t>因此</a:t>
            </a:r>
            <a:r>
              <a:rPr lang="en-US" altLang="zh-CN" sz="2000" dirty="0"/>
              <a:t>E(p1</a:t>
            </a:r>
            <a:r>
              <a:rPr lang="zh-CN" altLang="en-US" sz="2000" dirty="0"/>
              <a:t>＋</a:t>
            </a:r>
            <a:r>
              <a:rPr lang="en-US" altLang="zh-CN" sz="2000" dirty="0"/>
              <a:t>p2)&gt;E(p1)+E(p2)</a:t>
            </a:r>
            <a:endParaRPr lang="en-US" altLang="zh-CN" sz="2000" dirty="0"/>
          </a:p>
          <a:p>
            <a:pPr marL="0" indent="0" algn="ctr">
              <a:spcBef>
                <a:spcPts val="600"/>
              </a:spcBef>
              <a:buNone/>
            </a:pPr>
            <a:r>
              <a:rPr lang="zh-CN" altLang="en-US" sz="2400" dirty="0">
                <a:solidFill>
                  <a:srgbClr val="FF0000"/>
                </a:solidFill>
              </a:rPr>
              <a:t>将复杂问题分解成可以多个子问题分别解决会更加容易</a:t>
            </a:r>
            <a:r>
              <a:rPr lang="en-US" altLang="zh-CN" sz="2400" dirty="0">
                <a:solidFill>
                  <a:srgbClr val="FF0000"/>
                </a:solidFill>
              </a:rPr>
              <a:t>(</a:t>
            </a:r>
            <a:r>
              <a:rPr lang="zh-CN" altLang="en-US" sz="2400" dirty="0">
                <a:solidFill>
                  <a:srgbClr val="FF0000"/>
                </a:solidFill>
              </a:rPr>
              <a:t>模块化思想的依据</a:t>
            </a:r>
            <a:r>
              <a:rPr lang="en-US" altLang="zh-CN" sz="2400" dirty="0">
                <a:solidFill>
                  <a:srgbClr val="FF0000"/>
                </a:solidFill>
              </a:rPr>
              <a:t>)</a:t>
            </a:r>
            <a:endParaRPr lang="en-US" altLang="zh-CN" sz="2400" dirty="0">
              <a:solidFill>
                <a:srgbClr val="FF0000"/>
              </a:solidFill>
            </a:endParaRPr>
          </a:p>
        </p:txBody>
      </p:sp>
      <p:sp>
        <p:nvSpPr>
          <p:cNvPr id="3" name="日期占位符 2"/>
          <p:cNvSpPr>
            <a:spLocks noGrp="1"/>
          </p:cNvSpPr>
          <p:nvPr>
            <p:ph type="dt" sz="half" idx="10"/>
          </p:nvPr>
        </p:nvSpPr>
        <p:spPr/>
        <p:txBody>
          <a:bodyPr/>
          <a:lstStyle/>
          <a:p>
            <a:fld id="{9FDB163C-21A3-4AE6-94A2-DEFE52D25A0A}"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up)">
                                      <p:cBhvr>
                                        <p:cTn id="10" dur="500"/>
                                        <p:tgtEl>
                                          <p:spTgt spid="2">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up)">
                                      <p:cBhvr>
                                        <p:cTn id="13" dur="500"/>
                                        <p:tgtEl>
                                          <p:spTgt spid="2">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up)">
                                      <p:cBhvr>
                                        <p:cTn id="16" dur="500"/>
                                        <p:tgtEl>
                                          <p:spTgt spid="2">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wipe(up)">
                                      <p:cBhvr>
                                        <p:cTn id="19" dur="500"/>
                                        <p:tgtEl>
                                          <p:spTgt spid="2">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wipe(up)">
                                      <p:cBhvr>
                                        <p:cTn id="22" dur="500"/>
                                        <p:tgtEl>
                                          <p:spTgt spid="2">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wipe(up)">
                                      <p:cBhvr>
                                        <p:cTn id="25" dur="500"/>
                                        <p:tgtEl>
                                          <p:spTgt spid="2">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wipe(up)">
                                      <p:cBhvr>
                                        <p:cTn id="3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文本框 2"/>
          <p:cNvSpPr txBox="1"/>
          <p:nvPr/>
        </p:nvSpPr>
        <p:spPr>
          <a:xfrm>
            <a:off x="476483" y="1412324"/>
            <a:ext cx="2896912" cy="2554545"/>
          </a:xfrm>
          <a:prstGeom prst="rect">
            <a:avLst/>
          </a:prstGeom>
          <a:noFill/>
        </p:spPr>
        <p:txBody>
          <a:bodyPr wrap="square" rtlCol="0">
            <a:spAutoFit/>
          </a:bodyPr>
          <a:lstStyle/>
          <a:p>
            <a:pPr marL="257175" indent="-257175" algn="just">
              <a:buFont typeface="Arial" panose="020B0604020202020204" pitchFamily="34" charset="0"/>
              <a:buChar char="•"/>
            </a:pPr>
            <a:r>
              <a:rPr lang="zh-CN" altLang="en-US" sz="2000" dirty="0">
                <a:latin typeface="+mj-ea"/>
                <a:ea typeface="+mj-ea"/>
              </a:rPr>
              <a:t>模块数增加时，模块间的关系也随之增加，接口和集成的工作量也随之增加。</a:t>
            </a:r>
            <a:endParaRPr lang="en-US" altLang="zh-CN" sz="2000" dirty="0">
              <a:latin typeface="+mj-ea"/>
              <a:ea typeface="+mj-ea"/>
            </a:endParaRPr>
          </a:p>
          <a:p>
            <a:pPr algn="just"/>
            <a:endParaRPr lang="en-US" altLang="zh-CN" sz="2000" dirty="0">
              <a:latin typeface="+mj-ea"/>
              <a:ea typeface="+mj-ea"/>
            </a:endParaRPr>
          </a:p>
          <a:p>
            <a:pPr algn="just"/>
            <a:endParaRPr lang="en-US" altLang="zh-CN" sz="2000" dirty="0">
              <a:latin typeface="+mj-ea"/>
              <a:ea typeface="+mj-ea"/>
            </a:endParaRPr>
          </a:p>
          <a:p>
            <a:pPr marL="257175" indent="-257175" algn="just">
              <a:buFont typeface="Arial" panose="020B0604020202020204" pitchFamily="34" charset="0"/>
              <a:buChar char="•"/>
            </a:pPr>
            <a:r>
              <a:rPr lang="zh-CN" altLang="en-US" sz="2000" dirty="0" smtClean="0">
                <a:solidFill>
                  <a:srgbClr val="FF0000"/>
                </a:solidFill>
                <a:latin typeface="+mj-ea"/>
                <a:ea typeface="+mj-ea"/>
              </a:rPr>
              <a:t>结论</a:t>
            </a:r>
            <a:r>
              <a:rPr lang="zh-CN" altLang="en-US" sz="2000" dirty="0">
                <a:solidFill>
                  <a:srgbClr val="FF0000"/>
                </a:solidFill>
                <a:latin typeface="+mj-ea"/>
                <a:ea typeface="+mj-ea"/>
              </a:rPr>
              <a:t>：寻找最佳模块化程度平衡点。</a:t>
            </a:r>
            <a:endParaRPr lang="zh-CN" altLang="en-US" sz="2000" dirty="0">
              <a:solidFill>
                <a:srgbClr val="FF0000"/>
              </a:solidFill>
              <a:latin typeface="+mj-ea"/>
              <a:ea typeface="+mj-ea"/>
            </a:endParaRPr>
          </a:p>
        </p:txBody>
      </p:sp>
      <p:sp>
        <p:nvSpPr>
          <p:cNvPr id="6" name="标题 5"/>
          <p:cNvSpPr>
            <a:spLocks noGrp="1"/>
          </p:cNvSpPr>
          <p:nvPr>
            <p:ph type="title"/>
          </p:nvPr>
        </p:nvSpPr>
        <p:spPr/>
        <p:txBody>
          <a:bodyPr/>
          <a:lstStyle/>
          <a:p>
            <a:r>
              <a:rPr lang="zh-CN" altLang="en-US" dirty="0"/>
              <a:t>最适当的模块数目 </a:t>
            </a:r>
            <a:endParaRPr lang="zh-CN" altLang="en-US" dirty="0"/>
          </a:p>
        </p:txBody>
      </p:sp>
      <p:pic>
        <p:nvPicPr>
          <p:cNvPr id="27652" name="Picture 4" descr="1"/>
          <p:cNvPicPr>
            <a:picLocks noGrp="1" noChangeAspect="1" noChangeArrowheads="1"/>
          </p:cNvPicPr>
          <p:nvPr>
            <p:ph idx="1"/>
          </p:nvPr>
        </p:nvPicPr>
        <p:blipFill rotWithShape="1">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b="10561"/>
          <a:stretch>
            <a:fillRect/>
          </a:stretch>
        </p:blipFill>
        <p:spPr>
          <a:xfrm>
            <a:off x="3685271" y="1090337"/>
            <a:ext cx="4999240" cy="2801180"/>
          </a:xfrm>
          <a:prstGeom prst="rect">
            <a:avLst/>
          </a:prstGeom>
          <a:noFill/>
        </p:spPr>
      </p:pic>
      <p:sp>
        <p:nvSpPr>
          <p:cNvPr id="4" name="日期占位符 3"/>
          <p:cNvSpPr>
            <a:spLocks noGrp="1"/>
          </p:cNvSpPr>
          <p:nvPr>
            <p:ph type="dt" sz="half" idx="10"/>
          </p:nvPr>
        </p:nvSpPr>
        <p:spPr/>
        <p:txBody>
          <a:bodyPr/>
          <a:lstStyle/>
          <a:p>
            <a:fld id="{F75ED701-5A16-47DE-9390-C5F3675C539E}"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22530"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6E3F3E1-372A-48C9-BC31-211F2F2F457F}" type="slidenum">
              <a:rPr lang="en-US" altLang="zh-CN" smtClean="0">
                <a:solidFill>
                  <a:schemeClr val="bg1"/>
                </a:solidFill>
              </a:rPr>
            </a:fld>
            <a:endParaRPr lang="en-US" altLang="zh-CN">
              <a:solidFill>
                <a:schemeClr val="bg1"/>
              </a:solidFill>
            </a:endParaRPr>
          </a:p>
        </p:txBody>
      </p:sp>
      <p:sp>
        <p:nvSpPr>
          <p:cNvPr id="2" name="文本框 1"/>
          <p:cNvSpPr txBox="1"/>
          <p:nvPr/>
        </p:nvSpPr>
        <p:spPr>
          <a:xfrm>
            <a:off x="5082775" y="3849476"/>
            <a:ext cx="2031325" cy="369332"/>
          </a:xfrm>
          <a:prstGeom prst="rect">
            <a:avLst/>
          </a:prstGeom>
          <a:noFill/>
        </p:spPr>
        <p:txBody>
          <a:bodyPr wrap="none" rtlCol="0">
            <a:spAutoFit/>
          </a:bodyPr>
          <a:lstStyle/>
          <a:p>
            <a:r>
              <a:rPr lang="zh-CN" altLang="en-US" dirty="0" smtClean="0"/>
              <a:t>模块化和软件成本</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randombar(horizontal)">
                                      <p:cBhvr>
                                        <p:cTn id="7"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模块化</a:t>
            </a:r>
            <a:r>
              <a:rPr lang="en-US" altLang="zh-CN" dirty="0"/>
              <a:t>——</a:t>
            </a:r>
            <a:r>
              <a:rPr lang="zh-CN" altLang="en-US" dirty="0"/>
              <a:t>逐步求精的</a:t>
            </a:r>
            <a:r>
              <a:rPr lang="zh-CN" altLang="en-US" dirty="0" smtClean="0"/>
              <a:t>思想</a:t>
            </a:r>
            <a:endParaRPr lang="zh-CN" altLang="en-US" dirty="0"/>
          </a:p>
        </p:txBody>
      </p:sp>
      <p:sp>
        <p:nvSpPr>
          <p:cNvPr id="3" name="文本占位符 2"/>
          <p:cNvSpPr>
            <a:spLocks noGrp="1"/>
          </p:cNvSpPr>
          <p:nvPr>
            <p:ph idx="1"/>
          </p:nvPr>
        </p:nvSpPr>
        <p:spPr/>
        <p:txBody>
          <a:bodyPr>
            <a:normAutofit/>
          </a:bodyPr>
          <a:lstStyle/>
          <a:p>
            <a:pPr>
              <a:lnSpc>
                <a:spcPct val="120000"/>
              </a:lnSpc>
              <a:spcBef>
                <a:spcPts val="900"/>
              </a:spcBef>
            </a:pPr>
            <a:r>
              <a:rPr lang="zh-CN" altLang="en-US" sz="2400" dirty="0"/>
              <a:t>逐步求精是自顶向下、逐层分解、分而治之来解决复杂问题的思想方法。</a:t>
            </a:r>
            <a:endParaRPr lang="en-US" altLang="zh-CN" sz="2400" dirty="0"/>
          </a:p>
          <a:p>
            <a:pPr>
              <a:lnSpc>
                <a:spcPct val="120000"/>
              </a:lnSpc>
              <a:spcBef>
                <a:spcPts val="900"/>
              </a:spcBef>
            </a:pPr>
            <a:r>
              <a:rPr lang="zh-CN" altLang="en-US" sz="2400" dirty="0"/>
              <a:t>求精的每一步都是用更为详细的描述代替上一层次的抽象描述。细化的本质是分解，表现就是分层。</a:t>
            </a:r>
            <a:endParaRPr lang="en-US" altLang="zh-CN" sz="2400" dirty="0"/>
          </a:p>
          <a:p>
            <a:pPr>
              <a:lnSpc>
                <a:spcPct val="120000"/>
              </a:lnSpc>
              <a:spcBef>
                <a:spcPts val="900"/>
              </a:spcBef>
            </a:pPr>
            <a:r>
              <a:rPr lang="zh-CN" altLang="en-US" sz="2400" dirty="0"/>
              <a:t>在整个设计过程中，用模块组成系统的层次结构，采用模块化层层分解，每层具有不同详细程度的各种描述，下层是对上层的细化，上层是对下层的抽象。</a:t>
            </a:r>
            <a:endParaRPr lang="zh-CN" altLang="en-US" sz="2400" dirty="0"/>
          </a:p>
        </p:txBody>
      </p:sp>
      <p:sp>
        <p:nvSpPr>
          <p:cNvPr id="5" name="日期占位符 4"/>
          <p:cNvSpPr>
            <a:spLocks noGrp="1"/>
          </p:cNvSpPr>
          <p:nvPr>
            <p:ph type="dt" sz="half" idx="10"/>
          </p:nvPr>
        </p:nvSpPr>
        <p:spPr/>
        <p:txBody>
          <a:bodyPr/>
          <a:lstStyle/>
          <a:p>
            <a:fld id="{3BCBF343-2970-49BD-9CE6-258EE8452FF7}"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软件开发的求精过程</a:t>
            </a:r>
            <a:endParaRPr lang="zh-CN" altLang="en-US" dirty="0"/>
          </a:p>
        </p:txBody>
      </p:sp>
      <p:sp>
        <p:nvSpPr>
          <p:cNvPr id="2" name="内容占位符 1"/>
          <p:cNvSpPr>
            <a:spLocks noGrp="1"/>
          </p:cNvSpPr>
          <p:nvPr>
            <p:ph idx="1"/>
          </p:nvPr>
        </p:nvSpPr>
        <p:spPr/>
        <p:txBody>
          <a:bodyPr>
            <a:normAutofit/>
          </a:bodyPr>
          <a:lstStyle/>
          <a:p>
            <a:pPr algn="just">
              <a:lnSpc>
                <a:spcPct val="120000"/>
              </a:lnSpc>
            </a:pPr>
            <a:r>
              <a:rPr lang="zh-CN" altLang="en-US" sz="2400" dirty="0">
                <a:latin typeface="+mn-ea"/>
              </a:rPr>
              <a:t>面向企业级的应用软件开发就是将“客观世界”表达在“计算机世界”里的处理过程，这个过程就是由“抽象”到“具体”的求精过程。</a:t>
            </a:r>
            <a:endParaRPr lang="en-US" altLang="zh-CN" sz="2400" dirty="0">
              <a:latin typeface="+mn-ea"/>
            </a:endParaRPr>
          </a:p>
          <a:p>
            <a:pPr algn="just">
              <a:lnSpc>
                <a:spcPct val="120000"/>
              </a:lnSpc>
            </a:pPr>
            <a:r>
              <a:rPr lang="zh-CN" altLang="en-US" sz="2400" dirty="0">
                <a:latin typeface="+mn-ea"/>
              </a:rPr>
              <a:t>软件的最高级抽象用面向问题域的语言叙述“问题”，通常就是用自然语言概括“问题域”。</a:t>
            </a:r>
            <a:endParaRPr lang="en-US" altLang="zh-CN" sz="2400" dirty="0">
              <a:latin typeface="+mn-ea"/>
            </a:endParaRPr>
          </a:p>
          <a:p>
            <a:pPr algn="just">
              <a:lnSpc>
                <a:spcPct val="120000"/>
              </a:lnSpc>
            </a:pPr>
            <a:r>
              <a:rPr lang="zh-CN" altLang="en-US" sz="2400" dirty="0">
                <a:latin typeface="+mn-ea"/>
              </a:rPr>
              <a:t>具体化就是计算机语言编制的程序。</a:t>
            </a:r>
            <a:endParaRPr lang="en-US" altLang="zh-CN" sz="2400" dirty="0">
              <a:latin typeface="+mn-ea"/>
            </a:endParaRPr>
          </a:p>
          <a:p>
            <a:pPr algn="just">
              <a:lnSpc>
                <a:spcPct val="120000"/>
              </a:lnSpc>
            </a:pPr>
            <a:r>
              <a:rPr lang="zh-CN" altLang="en-US" sz="2400" dirty="0">
                <a:latin typeface="+mn-ea"/>
              </a:rPr>
              <a:t>抽象和具体化（细化）是互补的。</a:t>
            </a:r>
            <a:endParaRPr lang="en-US" altLang="zh-CN" sz="2400" dirty="0">
              <a:latin typeface="+mn-ea"/>
            </a:endParaRPr>
          </a:p>
        </p:txBody>
      </p:sp>
      <p:sp>
        <p:nvSpPr>
          <p:cNvPr id="5" name="日期占位符 4"/>
          <p:cNvSpPr>
            <a:spLocks noGrp="1"/>
          </p:cNvSpPr>
          <p:nvPr>
            <p:ph type="dt" sz="half" idx="10"/>
          </p:nvPr>
        </p:nvSpPr>
        <p:spPr/>
        <p:txBody>
          <a:bodyPr/>
          <a:lstStyle/>
          <a:p>
            <a:fld id="{0D997DBB-2359-4D9F-B1E7-63B1FBF58405}"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2 </a:t>
            </a:r>
            <a:r>
              <a:rPr lang="zh-CN" altLang="en-US" dirty="0" smtClean="0"/>
              <a:t>抽象</a:t>
            </a:r>
            <a:endParaRPr lang="zh-CN" altLang="en-US" dirty="0"/>
          </a:p>
        </p:txBody>
      </p:sp>
      <p:sp>
        <p:nvSpPr>
          <p:cNvPr id="3" name="文本占位符 2"/>
          <p:cNvSpPr>
            <a:spLocks noGrp="1"/>
          </p:cNvSpPr>
          <p:nvPr>
            <p:ph idx="1"/>
          </p:nvPr>
        </p:nvSpPr>
        <p:spPr/>
        <p:txBody>
          <a:bodyPr>
            <a:noAutofit/>
          </a:bodyPr>
          <a:lstStyle/>
          <a:p>
            <a:pPr>
              <a:lnSpc>
                <a:spcPct val="120000"/>
              </a:lnSpc>
              <a:spcBef>
                <a:spcPts val="450"/>
              </a:spcBef>
            </a:pPr>
            <a:r>
              <a:rPr lang="zh-CN" altLang="en-US" sz="2000" dirty="0">
                <a:latin typeface="+mn-ea"/>
              </a:rPr>
              <a:t>抽象就是抽出事物的本质特性而暂时不考虑它们的细节。</a:t>
            </a:r>
            <a:endParaRPr lang="zh-CN" altLang="en-US" sz="2000" dirty="0">
              <a:latin typeface="+mn-ea"/>
            </a:endParaRPr>
          </a:p>
          <a:p>
            <a:pPr>
              <a:lnSpc>
                <a:spcPct val="120000"/>
              </a:lnSpc>
              <a:spcBef>
                <a:spcPts val="450"/>
              </a:spcBef>
            </a:pPr>
            <a:r>
              <a:rPr lang="zh-CN" altLang="en-US" sz="2000" dirty="0"/>
              <a:t>抽象的过程是从特殊到一般的过程，上层概念是下层概念的抽象，下层概念是上层概念的精化和细化。</a:t>
            </a:r>
            <a:endParaRPr lang="zh-CN" altLang="en-US" sz="2000" dirty="0"/>
          </a:p>
          <a:p>
            <a:pPr>
              <a:lnSpc>
                <a:spcPct val="120000"/>
              </a:lnSpc>
              <a:spcBef>
                <a:spcPts val="450"/>
              </a:spcBef>
            </a:pPr>
            <a:r>
              <a:rPr lang="zh-CN" altLang="en-US" sz="2000" dirty="0"/>
              <a:t>软件开发过程的每一步都是对较高一级抽象的解作一次具体化的描述。</a:t>
            </a:r>
            <a:endParaRPr lang="en-US" altLang="zh-CN" sz="2000" dirty="0"/>
          </a:p>
          <a:p>
            <a:pPr>
              <a:lnSpc>
                <a:spcPct val="120000"/>
              </a:lnSpc>
              <a:spcBef>
                <a:spcPts val="450"/>
              </a:spcBef>
            </a:pPr>
            <a:r>
              <a:rPr lang="zh-CN" altLang="en-US" sz="2000" dirty="0">
                <a:latin typeface="+mn-ea"/>
              </a:rPr>
              <a:t>面向对象方法支持</a:t>
            </a:r>
            <a:r>
              <a:rPr lang="zh-CN" altLang="en-US" sz="2000" dirty="0">
                <a:solidFill>
                  <a:srgbClr val="FF0000"/>
                </a:solidFill>
                <a:latin typeface="+mn-ea"/>
              </a:rPr>
              <a:t>过程和数据抽象</a:t>
            </a:r>
            <a:r>
              <a:rPr lang="zh-CN" altLang="en-US" sz="2000" dirty="0">
                <a:latin typeface="+mn-ea"/>
              </a:rPr>
              <a:t>。</a:t>
            </a:r>
            <a:r>
              <a:rPr lang="zh-CN" altLang="en-US" sz="2000" dirty="0"/>
              <a:t>过程抽象是从功能角度的抽象。</a:t>
            </a:r>
            <a:r>
              <a:rPr lang="zh-CN" altLang="en-US" sz="2000" dirty="0">
                <a:latin typeface="+mn-ea"/>
              </a:rPr>
              <a:t>类是一种数据的抽象。</a:t>
            </a:r>
            <a:endParaRPr lang="en-US" altLang="zh-CN" sz="2000" dirty="0">
              <a:latin typeface="+mn-ea"/>
            </a:endParaRPr>
          </a:p>
          <a:p>
            <a:pPr>
              <a:lnSpc>
                <a:spcPct val="120000"/>
              </a:lnSpc>
              <a:spcBef>
                <a:spcPts val="450"/>
              </a:spcBef>
            </a:pPr>
            <a:r>
              <a:rPr lang="zh-CN" altLang="en-US" sz="2000" dirty="0"/>
              <a:t>概要设计中的功能模块就是一个抽象化的功能黑盒子。</a:t>
            </a:r>
            <a:endParaRPr lang="en-US" altLang="zh-CN" sz="2000" dirty="0"/>
          </a:p>
        </p:txBody>
      </p:sp>
      <p:sp>
        <p:nvSpPr>
          <p:cNvPr id="2" name="日期占位符 1"/>
          <p:cNvSpPr>
            <a:spLocks noGrp="1"/>
          </p:cNvSpPr>
          <p:nvPr>
            <p:ph type="dt" sz="half" idx="10"/>
          </p:nvPr>
        </p:nvSpPr>
        <p:spPr/>
        <p:txBody>
          <a:bodyPr/>
          <a:lstStyle/>
          <a:p>
            <a:fld id="{C6D2033F-BC6E-4094-BBC5-463EFC29FD48}"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4578"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E5A6B50-74CD-4A8E-AC7F-00387EFEA5FE}" type="slidenum">
              <a:rPr lang="en-US" altLang="zh-CN" smtClean="0">
                <a:solidFill>
                  <a:schemeClr val="bg1"/>
                </a:solidFill>
              </a:rPr>
            </a:fld>
            <a:endParaRPr lang="en-US" altLang="zh-CN">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图片 6"/>
          <p:cNvPicPr>
            <a:picLocks noChangeAspect="1"/>
          </p:cNvPicPr>
          <p:nvPr/>
        </p:nvPicPr>
        <p:blipFill rotWithShape="1">
          <a:blip r:embed="rId1" cstate="print">
            <a:extLst>
              <a:ext uri="{28A0092B-C50C-407E-A947-70E740481C1C}">
                <a14:useLocalDpi xmlns:a14="http://schemas.microsoft.com/office/drawing/2010/main" val="0"/>
              </a:ext>
            </a:extLst>
          </a:blip>
          <a:srcRect b="178"/>
          <a:stretch>
            <a:fillRect/>
          </a:stretch>
        </p:blipFill>
        <p:spPr bwMode="auto">
          <a:xfrm>
            <a:off x="4915095" y="0"/>
            <a:ext cx="3530203" cy="513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9" name="矩形 8"/>
          <p:cNvSpPr>
            <a:spLocks noChangeArrowheads="1"/>
          </p:cNvSpPr>
          <p:nvPr/>
        </p:nvSpPr>
        <p:spPr bwMode="auto">
          <a:xfrm>
            <a:off x="638116" y="1050218"/>
            <a:ext cx="435762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mj-ea"/>
                <a:ea typeface="+mj-ea"/>
                <a:cs typeface="Times New Roman" panose="02020603050405020304" pitchFamily="18" charset="0"/>
              </a:rPr>
              <a:t>       </a:t>
            </a:r>
            <a:r>
              <a:rPr lang="zh-CN" altLang="en-US" sz="2400" dirty="0" smtClean="0">
                <a:latin typeface="+mj-ea"/>
                <a:ea typeface="+mj-ea"/>
                <a:cs typeface="Times New Roman" panose="02020603050405020304" pitchFamily="18" charset="0"/>
              </a:rPr>
              <a:t>右</a:t>
            </a:r>
            <a:r>
              <a:rPr lang="zh-CN" altLang="en-US" sz="2400" dirty="0">
                <a:latin typeface="+mj-ea"/>
                <a:ea typeface="+mj-ea"/>
                <a:cs typeface="Times New Roman" panose="02020603050405020304" pitchFamily="18" charset="0"/>
              </a:rPr>
              <a:t>图为</a:t>
            </a:r>
            <a:r>
              <a:rPr lang="zh-CN" altLang="zh-CN" sz="2400" dirty="0">
                <a:latin typeface="+mj-ea"/>
                <a:ea typeface="+mj-ea"/>
                <a:cs typeface="Times New Roman" panose="02020603050405020304" pitchFamily="18" charset="0"/>
              </a:rPr>
              <a:t>一个人们在日常生活中熟悉的设计类继承</a:t>
            </a:r>
            <a:r>
              <a:rPr lang="zh-CN" altLang="en-US" sz="2400" dirty="0">
                <a:latin typeface="+mj-ea"/>
                <a:ea typeface="+mj-ea"/>
                <a:cs typeface="Times New Roman" panose="02020603050405020304" pitchFamily="18" charset="0"/>
              </a:rPr>
              <a:t>的</a:t>
            </a:r>
            <a:r>
              <a:rPr lang="zh-CN" altLang="zh-CN" sz="2400" dirty="0">
                <a:latin typeface="+mj-ea"/>
                <a:ea typeface="+mj-ea"/>
                <a:cs typeface="Times New Roman" panose="02020603050405020304" pitchFamily="18" charset="0"/>
              </a:rPr>
              <a:t>例子，说明上述从具体到抽象，再到具体的过程。</a:t>
            </a:r>
            <a:endParaRPr lang="zh-CN" altLang="en-US" sz="2400" dirty="0">
              <a:latin typeface="+mj-ea"/>
              <a:ea typeface="+mj-ea"/>
            </a:endParaRPr>
          </a:p>
        </p:txBody>
      </p:sp>
      <p:sp>
        <p:nvSpPr>
          <p:cNvPr id="157700" name="矩形 9"/>
          <p:cNvSpPr>
            <a:spLocks noChangeArrowheads="1"/>
          </p:cNvSpPr>
          <p:nvPr/>
        </p:nvSpPr>
        <p:spPr bwMode="auto">
          <a:xfrm>
            <a:off x="1094321" y="2841183"/>
            <a:ext cx="331041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AutoNum type="alphaLcParenBoth"/>
            </a:pPr>
            <a:r>
              <a:rPr lang="zh-CN" altLang="zh-CN" sz="2400" dirty="0">
                <a:latin typeface="+mj-ea"/>
                <a:ea typeface="+mj-ea"/>
                <a:cs typeface="Times New Roman" panose="02020603050405020304" pitchFamily="18" charset="0"/>
              </a:rPr>
              <a:t>先创建一些具体类；</a:t>
            </a:r>
            <a:endParaRPr lang="en-US" altLang="zh-CN" sz="2400" dirty="0">
              <a:latin typeface="+mj-ea"/>
              <a:ea typeface="+mj-ea"/>
              <a:cs typeface="Times New Roman" panose="02020603050405020304" pitchFamily="18" charset="0"/>
            </a:endParaRPr>
          </a:p>
          <a:p>
            <a:pPr eaLnBrk="1" hangingPunct="1">
              <a:buFontTx/>
              <a:buAutoNum type="alphaLcParenBoth"/>
            </a:pPr>
            <a:r>
              <a:rPr lang="zh-CN" altLang="zh-CN" sz="2400" dirty="0">
                <a:latin typeface="+mj-ea"/>
                <a:ea typeface="+mj-ea"/>
                <a:cs typeface="Times New Roman" panose="02020603050405020304" pitchFamily="18" charset="0"/>
              </a:rPr>
              <a:t>归纳出抽象类；</a:t>
            </a:r>
            <a:r>
              <a:rPr lang="en-US" altLang="zh-CN" sz="2400" dirty="0">
                <a:latin typeface="+mj-ea"/>
                <a:ea typeface="+mj-ea"/>
                <a:cs typeface="Times New Roman" panose="02020603050405020304" pitchFamily="18" charset="0"/>
              </a:rPr>
              <a:t> </a:t>
            </a:r>
            <a:endParaRPr lang="en-US" altLang="zh-CN" sz="2400" dirty="0">
              <a:latin typeface="+mj-ea"/>
              <a:ea typeface="+mj-ea"/>
              <a:cs typeface="Times New Roman" panose="02020603050405020304" pitchFamily="18" charset="0"/>
            </a:endParaRPr>
          </a:p>
          <a:p>
            <a:pPr eaLnBrk="1" hangingPunct="1">
              <a:buFontTx/>
              <a:buAutoNum type="alphaLcParenBoth"/>
            </a:pPr>
            <a:r>
              <a:rPr lang="zh-CN" altLang="zh-CN" sz="2400" dirty="0">
                <a:latin typeface="+mj-ea"/>
                <a:ea typeface="+mj-ea"/>
                <a:cs typeface="Times New Roman" panose="02020603050405020304" pitchFamily="18" charset="0"/>
              </a:rPr>
              <a:t>进一步具体化；</a:t>
            </a:r>
            <a:endParaRPr lang="en-US" altLang="zh-CN" sz="2400" dirty="0">
              <a:latin typeface="+mj-ea"/>
              <a:ea typeface="+mj-ea"/>
              <a:cs typeface="Times New Roman" panose="02020603050405020304" pitchFamily="18" charset="0"/>
            </a:endParaRPr>
          </a:p>
          <a:p>
            <a:pPr eaLnBrk="1" hangingPunct="1">
              <a:buFontTx/>
              <a:buAutoNum type="alphaLcParenBoth"/>
            </a:pPr>
            <a:r>
              <a:rPr lang="zh-CN" altLang="zh-CN" sz="2400" dirty="0">
                <a:latin typeface="+mj-ea"/>
                <a:ea typeface="+mj-ea"/>
                <a:cs typeface="Times New Roman" panose="02020603050405020304" pitchFamily="18" charset="0"/>
              </a:rPr>
              <a:t>再次归纳</a:t>
            </a:r>
            <a:endParaRPr lang="zh-CN" altLang="en-US" sz="2400" dirty="0">
              <a:latin typeface="+mj-ea"/>
              <a:ea typeface="+mj-ea"/>
            </a:endParaRPr>
          </a:p>
        </p:txBody>
      </p:sp>
      <p:sp>
        <p:nvSpPr>
          <p:cNvPr id="3" name="标题 2"/>
          <p:cNvSpPr>
            <a:spLocks noGrp="1"/>
          </p:cNvSpPr>
          <p:nvPr>
            <p:ph type="title"/>
          </p:nvPr>
        </p:nvSpPr>
        <p:spPr/>
        <p:txBody>
          <a:bodyPr/>
          <a:lstStyle/>
          <a:p>
            <a:r>
              <a:rPr lang="zh-CN" altLang="en-US" dirty="0" smtClean="0"/>
              <a:t>设计类的继承</a:t>
            </a:r>
            <a:endParaRPr lang="zh-CN" altLang="en-US" dirty="0"/>
          </a:p>
        </p:txBody>
      </p:sp>
      <p:sp>
        <p:nvSpPr>
          <p:cNvPr id="5" name="日期占位符 4"/>
          <p:cNvSpPr>
            <a:spLocks noGrp="1"/>
          </p:cNvSpPr>
          <p:nvPr>
            <p:ph type="dt" sz="half" idx="10"/>
          </p:nvPr>
        </p:nvSpPr>
        <p:spPr/>
        <p:txBody>
          <a:bodyPr/>
          <a:lstStyle/>
          <a:p>
            <a:fld id="{55C2D0E6-A9BB-434D-9C40-63EAF4E2F719}"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7" name="灯片编号占位符 6"/>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过程抽象</a:t>
            </a:r>
            <a:r>
              <a:rPr lang="zh-CN" altLang="en-US" dirty="0" smtClean="0"/>
              <a:t>举例</a:t>
            </a:r>
            <a:endParaRPr lang="zh-CN" altLang="en-US" dirty="0"/>
          </a:p>
        </p:txBody>
      </p:sp>
      <p:sp>
        <p:nvSpPr>
          <p:cNvPr id="3" name="文本占位符 2"/>
          <p:cNvSpPr>
            <a:spLocks noGrp="1"/>
          </p:cNvSpPr>
          <p:nvPr>
            <p:ph idx="1"/>
          </p:nvPr>
        </p:nvSpPr>
        <p:spPr/>
        <p:txBody>
          <a:bodyPr>
            <a:normAutofit/>
          </a:bodyPr>
          <a:lstStyle/>
          <a:p>
            <a:pPr>
              <a:lnSpc>
                <a:spcPct val="120000"/>
              </a:lnSpc>
              <a:spcBef>
                <a:spcPts val="900"/>
              </a:spcBef>
            </a:pPr>
            <a:r>
              <a:rPr lang="zh-CN" altLang="zh-CN" sz="2400" dirty="0">
                <a:solidFill>
                  <a:srgbClr val="FF0000"/>
                </a:solidFill>
                <a:latin typeface="+mn-ea"/>
              </a:rPr>
              <a:t>过程抽象：把用文字形成的功能描述演变成代码</a:t>
            </a:r>
            <a:r>
              <a:rPr lang="zh-CN" altLang="en-US" sz="2400" dirty="0">
                <a:solidFill>
                  <a:srgbClr val="FF0000"/>
                </a:solidFill>
                <a:latin typeface="+mn-ea"/>
              </a:rPr>
              <a:t>。</a:t>
            </a:r>
            <a:endParaRPr lang="zh-CN" altLang="en-US" sz="2400" dirty="0">
              <a:solidFill>
                <a:srgbClr val="FF0000"/>
              </a:solidFill>
              <a:latin typeface="+mn-ea"/>
            </a:endParaRPr>
          </a:p>
          <a:p>
            <a:pPr>
              <a:lnSpc>
                <a:spcPct val="120000"/>
              </a:lnSpc>
              <a:spcBef>
                <a:spcPts val="900"/>
              </a:spcBef>
            </a:pPr>
            <a:r>
              <a:rPr lang="zh-CN" altLang="zh-CN" sz="2400" dirty="0"/>
              <a:t>用户到储蓄所提取存款。</a:t>
            </a:r>
            <a:endParaRPr lang="en-US" altLang="zh-CN" sz="2400" dirty="0"/>
          </a:p>
          <a:p>
            <a:pPr>
              <a:lnSpc>
                <a:spcPct val="120000"/>
              </a:lnSpc>
              <a:spcBef>
                <a:spcPts val="900"/>
              </a:spcBef>
              <a:buNone/>
            </a:pPr>
            <a:r>
              <a:rPr lang="zh-CN" altLang="en-US" sz="2400" dirty="0"/>
              <a:t>① 抽象</a:t>
            </a:r>
            <a:r>
              <a:rPr lang="en-US" altLang="zh-CN" sz="2400" dirty="0"/>
              <a:t>Ⅰ</a:t>
            </a:r>
            <a:endParaRPr lang="en-US" altLang="zh-CN" sz="2400" dirty="0"/>
          </a:p>
          <a:p>
            <a:pPr>
              <a:lnSpc>
                <a:spcPct val="120000"/>
              </a:lnSpc>
              <a:spcBef>
                <a:spcPts val="900"/>
              </a:spcBef>
            </a:pPr>
            <a:r>
              <a:rPr lang="zh-CN" altLang="en-US" sz="2400" dirty="0"/>
              <a:t>用户手工填写用户名及提取金额，由操作员输入用户名和金额，系统进行身份验证和余额验证，两个条件通过执行提取现金操作，否则提示错误信息，操作成功账户余额被更新，并显示和打印本次提款的结果。</a:t>
            </a:r>
            <a:endParaRPr lang="zh-CN" altLang="en-US" sz="2400" dirty="0"/>
          </a:p>
        </p:txBody>
      </p:sp>
      <p:sp>
        <p:nvSpPr>
          <p:cNvPr id="5" name="日期占位符 4"/>
          <p:cNvSpPr>
            <a:spLocks noGrp="1"/>
          </p:cNvSpPr>
          <p:nvPr>
            <p:ph type="dt" sz="half" idx="10"/>
          </p:nvPr>
        </p:nvSpPr>
        <p:spPr/>
        <p:txBody>
          <a:bodyPr/>
          <a:lstStyle/>
          <a:p>
            <a:fld id="{90BCB5B6-7B02-4945-9B38-5A1C41FD5AFB}"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数据库结构设计</a:t>
            </a:r>
            <a:endParaRPr lang="zh-CN" altLang="en-US" dirty="0"/>
          </a:p>
        </p:txBody>
      </p:sp>
      <p:sp>
        <p:nvSpPr>
          <p:cNvPr id="4" name="日期占位符 3"/>
          <p:cNvSpPr>
            <a:spLocks noGrp="1"/>
          </p:cNvSpPr>
          <p:nvPr>
            <p:ph type="dt" sz="half" idx="10"/>
          </p:nvPr>
        </p:nvSpPr>
        <p:spPr/>
        <p:txBody>
          <a:bodyPr/>
          <a:lstStyle/>
          <a:p>
            <a:fld id="{87A6A4D9-6108-44AE-88D9-74138F02C318}"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graphicFrame>
        <p:nvGraphicFramePr>
          <p:cNvPr id="7" name="图示 6"/>
          <p:cNvGraphicFramePr/>
          <p:nvPr/>
        </p:nvGraphicFramePr>
        <p:xfrm>
          <a:off x="231153" y="905863"/>
          <a:ext cx="2438400" cy="363940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8" name="图示 7"/>
          <p:cNvGraphicFramePr/>
          <p:nvPr/>
        </p:nvGraphicFramePr>
        <p:xfrm>
          <a:off x="2955402" y="553866"/>
          <a:ext cx="5791200" cy="43434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过程抽象</a:t>
            </a:r>
            <a:r>
              <a:rPr lang="zh-CN" altLang="en-US" dirty="0" smtClean="0"/>
              <a:t>举例</a:t>
            </a:r>
            <a:endParaRPr lang="zh-CN" altLang="en-US" dirty="0"/>
          </a:p>
        </p:txBody>
      </p:sp>
      <p:sp>
        <p:nvSpPr>
          <p:cNvPr id="3" name="文本占位符 2"/>
          <p:cNvSpPr>
            <a:spLocks noGrp="1"/>
          </p:cNvSpPr>
          <p:nvPr>
            <p:ph idx="1"/>
          </p:nvPr>
        </p:nvSpPr>
        <p:spPr>
          <a:xfrm>
            <a:off x="768097" y="838668"/>
            <a:ext cx="7832833" cy="3806854"/>
          </a:xfrm>
        </p:spPr>
        <p:txBody>
          <a:bodyPr>
            <a:noAutofit/>
          </a:bodyPr>
          <a:lstStyle/>
          <a:p>
            <a:pPr>
              <a:lnSpc>
                <a:spcPct val="100000"/>
              </a:lnSpc>
              <a:spcBef>
                <a:spcPts val="600"/>
              </a:spcBef>
            </a:pPr>
            <a:r>
              <a:rPr lang="zh-CN" altLang="zh-CN" sz="2400" dirty="0"/>
              <a:t>用户到储蓄所提取存款。</a:t>
            </a:r>
            <a:endParaRPr lang="en-US" altLang="zh-CN" sz="2400" dirty="0"/>
          </a:p>
          <a:p>
            <a:pPr>
              <a:lnSpc>
                <a:spcPct val="100000"/>
              </a:lnSpc>
              <a:spcBef>
                <a:spcPts val="600"/>
              </a:spcBef>
              <a:buNone/>
            </a:pPr>
            <a:r>
              <a:rPr lang="zh-CN" altLang="zh-CN" sz="2400" dirty="0" smtClean="0"/>
              <a:t>②</a:t>
            </a:r>
            <a:r>
              <a:rPr lang="en-US" altLang="zh-CN" sz="2400" dirty="0" smtClean="0"/>
              <a:t> </a:t>
            </a:r>
            <a:r>
              <a:rPr lang="zh-CN" altLang="zh-CN" sz="2400" dirty="0" smtClean="0"/>
              <a:t>抽象</a:t>
            </a:r>
            <a:r>
              <a:rPr lang="zh-CN" altLang="zh-CN" sz="2400" dirty="0"/>
              <a:t>Ⅱ</a:t>
            </a:r>
            <a:endParaRPr lang="zh-CN" altLang="zh-CN" sz="2400" dirty="0"/>
          </a:p>
          <a:p>
            <a:pPr>
              <a:lnSpc>
                <a:spcPct val="100000"/>
              </a:lnSpc>
              <a:spcBef>
                <a:spcPts val="600"/>
              </a:spcBef>
              <a:buNone/>
            </a:pPr>
            <a:r>
              <a:rPr lang="en-US" altLang="zh-CN" sz="2400" dirty="0"/>
              <a:t>    </a:t>
            </a:r>
            <a:r>
              <a:rPr lang="zh-CN" altLang="zh-CN" sz="2400" dirty="0"/>
              <a:t>取款业务的后台操作Drawing_Operation：</a:t>
            </a:r>
            <a:endParaRPr lang="zh-CN" altLang="zh-CN" sz="2400" dirty="0"/>
          </a:p>
          <a:p>
            <a:pPr lvl="1">
              <a:lnSpc>
                <a:spcPct val="100000"/>
              </a:lnSpc>
              <a:spcBef>
                <a:spcPts val="600"/>
              </a:spcBef>
              <a:buNone/>
            </a:pPr>
            <a:r>
              <a:rPr lang="zh-CN" altLang="zh-CN" sz="1600" dirty="0"/>
              <a:t>begin</a:t>
            </a:r>
            <a:endParaRPr lang="zh-CN" altLang="zh-CN" sz="1600" dirty="0"/>
          </a:p>
          <a:p>
            <a:pPr lvl="2">
              <a:lnSpc>
                <a:spcPct val="100000"/>
              </a:lnSpc>
              <a:spcBef>
                <a:spcPts val="600"/>
              </a:spcBef>
              <a:buNone/>
            </a:pPr>
            <a:r>
              <a:rPr lang="zh-CN" altLang="zh-CN" sz="1600" dirty="0"/>
              <a:t>–	响应前台页面请求，获取前台数据；</a:t>
            </a:r>
            <a:endParaRPr lang="zh-CN" altLang="zh-CN" sz="1600" dirty="0"/>
          </a:p>
          <a:p>
            <a:pPr lvl="2">
              <a:lnSpc>
                <a:spcPct val="100000"/>
              </a:lnSpc>
              <a:spcBef>
                <a:spcPts val="600"/>
              </a:spcBef>
              <a:buNone/>
            </a:pPr>
            <a:r>
              <a:rPr lang="zh-CN" altLang="zh-CN" sz="1600" dirty="0"/>
              <a:t>–	连接数据资源；</a:t>
            </a:r>
            <a:endParaRPr lang="zh-CN" altLang="zh-CN" sz="1600" dirty="0"/>
          </a:p>
          <a:p>
            <a:pPr lvl="2">
              <a:lnSpc>
                <a:spcPct val="100000"/>
              </a:lnSpc>
              <a:spcBef>
                <a:spcPts val="600"/>
              </a:spcBef>
              <a:buNone/>
            </a:pPr>
            <a:r>
              <a:rPr lang="zh-CN" altLang="zh-CN" sz="1600" dirty="0"/>
              <a:t>–	验证用户身份</a:t>
            </a:r>
            <a:endParaRPr lang="zh-CN" altLang="zh-CN" sz="1600" dirty="0"/>
          </a:p>
          <a:p>
            <a:pPr lvl="2">
              <a:lnSpc>
                <a:spcPct val="100000"/>
              </a:lnSpc>
              <a:spcBef>
                <a:spcPts val="600"/>
              </a:spcBef>
              <a:buNone/>
            </a:pPr>
            <a:r>
              <a:rPr lang="zh-CN" altLang="zh-CN" sz="1600" dirty="0"/>
              <a:t>–	验证储户余额；</a:t>
            </a:r>
            <a:endParaRPr lang="zh-CN" altLang="zh-CN" sz="1600" dirty="0"/>
          </a:p>
          <a:p>
            <a:pPr lvl="2">
              <a:lnSpc>
                <a:spcPct val="100000"/>
              </a:lnSpc>
              <a:spcBef>
                <a:spcPts val="600"/>
              </a:spcBef>
              <a:buNone/>
            </a:pPr>
            <a:r>
              <a:rPr lang="zh-CN" altLang="zh-CN" sz="1600" dirty="0"/>
              <a:t>–	更新储户余额；</a:t>
            </a:r>
            <a:endParaRPr lang="zh-CN" altLang="zh-CN" sz="1600" dirty="0"/>
          </a:p>
          <a:p>
            <a:pPr lvl="2">
              <a:lnSpc>
                <a:spcPct val="100000"/>
              </a:lnSpc>
              <a:spcBef>
                <a:spcPts val="600"/>
              </a:spcBef>
              <a:buNone/>
            </a:pPr>
            <a:r>
              <a:rPr lang="zh-CN" altLang="zh-CN" sz="1600" dirty="0"/>
              <a:t>–	导航到下个页面显示更新的数据；</a:t>
            </a:r>
            <a:endParaRPr lang="zh-CN" altLang="zh-CN" sz="1600" dirty="0"/>
          </a:p>
          <a:p>
            <a:pPr lvl="1">
              <a:lnSpc>
                <a:spcPct val="100000"/>
              </a:lnSpc>
              <a:spcBef>
                <a:spcPts val="600"/>
              </a:spcBef>
              <a:buNone/>
            </a:pPr>
            <a:r>
              <a:rPr lang="zh-CN" altLang="zh-CN" sz="1600" dirty="0"/>
              <a:t>end</a:t>
            </a:r>
            <a:endParaRPr lang="zh-CN" altLang="zh-CN" sz="1600" dirty="0"/>
          </a:p>
        </p:txBody>
      </p:sp>
      <p:sp>
        <p:nvSpPr>
          <p:cNvPr id="5" name="日期占位符 4"/>
          <p:cNvSpPr>
            <a:spLocks noGrp="1"/>
          </p:cNvSpPr>
          <p:nvPr>
            <p:ph type="dt" sz="half" idx="10"/>
          </p:nvPr>
        </p:nvSpPr>
        <p:spPr/>
        <p:txBody>
          <a:bodyPr/>
          <a:lstStyle/>
          <a:p>
            <a:fld id="{20C86A54-FF6F-401A-8EBF-A249751B9F3F}"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过程抽象</a:t>
            </a:r>
            <a:r>
              <a:rPr lang="zh-CN" altLang="en-US" dirty="0" smtClean="0"/>
              <a:t>举例</a:t>
            </a:r>
            <a:endParaRPr lang="zh-CN" altLang="en-US" dirty="0"/>
          </a:p>
        </p:txBody>
      </p:sp>
      <p:sp>
        <p:nvSpPr>
          <p:cNvPr id="3" name="文本占位符 2"/>
          <p:cNvSpPr>
            <a:spLocks noGrp="1"/>
          </p:cNvSpPr>
          <p:nvPr>
            <p:ph idx="1"/>
          </p:nvPr>
        </p:nvSpPr>
        <p:spPr>
          <a:xfrm>
            <a:off x="819500" y="828913"/>
            <a:ext cx="7832833" cy="4113790"/>
          </a:xfrm>
        </p:spPr>
        <p:txBody>
          <a:bodyPr>
            <a:normAutofit fontScale="92500" lnSpcReduction="20000"/>
          </a:bodyPr>
          <a:lstStyle/>
          <a:p>
            <a:pPr>
              <a:lnSpc>
                <a:spcPct val="100000"/>
              </a:lnSpc>
              <a:spcBef>
                <a:spcPts val="450"/>
              </a:spcBef>
            </a:pPr>
            <a:r>
              <a:rPr lang="zh-CN" altLang="zh-CN" sz="2200" dirty="0"/>
              <a:t>用户到储蓄所提取存款。</a:t>
            </a:r>
            <a:endParaRPr lang="en-US" altLang="zh-CN" sz="2200" dirty="0"/>
          </a:p>
          <a:p>
            <a:pPr>
              <a:lnSpc>
                <a:spcPct val="100000"/>
              </a:lnSpc>
              <a:spcBef>
                <a:spcPts val="450"/>
              </a:spcBef>
              <a:buNone/>
            </a:pPr>
            <a:r>
              <a:rPr lang="zh-CN" altLang="zh-CN" sz="2200" dirty="0" smtClean="0"/>
              <a:t>③</a:t>
            </a:r>
            <a:r>
              <a:rPr lang="en-US" altLang="zh-CN" sz="2200" dirty="0" smtClean="0"/>
              <a:t> </a:t>
            </a:r>
            <a:r>
              <a:rPr lang="zh-CN" altLang="zh-CN" sz="2200" dirty="0" smtClean="0"/>
              <a:t>抽象</a:t>
            </a:r>
            <a:r>
              <a:rPr lang="zh-CN" altLang="zh-CN" sz="2200" dirty="0"/>
              <a:t>Ⅲ</a:t>
            </a:r>
            <a:endParaRPr lang="zh-CN" altLang="zh-CN" sz="2200" dirty="0"/>
          </a:p>
          <a:p>
            <a:pPr lvl="1">
              <a:lnSpc>
                <a:spcPct val="100000"/>
              </a:lnSpc>
              <a:spcBef>
                <a:spcPts val="450"/>
              </a:spcBef>
              <a:buNone/>
            </a:pPr>
            <a:r>
              <a:rPr lang="zh-CN" altLang="zh-CN" sz="1100" dirty="0"/>
              <a:t> </a:t>
            </a:r>
            <a:r>
              <a:rPr lang="zh-CN" altLang="zh-CN" sz="1700" dirty="0"/>
              <a:t>PROCEDURE Drawing_Operation</a:t>
            </a:r>
            <a:endParaRPr lang="zh-CN" altLang="zh-CN" sz="1700" dirty="0"/>
          </a:p>
          <a:p>
            <a:pPr lvl="1">
              <a:lnSpc>
                <a:spcPct val="100000"/>
              </a:lnSpc>
              <a:spcBef>
                <a:spcPts val="450"/>
              </a:spcBef>
              <a:buNone/>
            </a:pPr>
            <a:r>
              <a:rPr lang="en-US" altLang="zh-CN" sz="1700" dirty="0"/>
              <a:t>b</a:t>
            </a:r>
            <a:r>
              <a:rPr lang="zh-CN" altLang="zh-CN" sz="1700" dirty="0"/>
              <a:t>egin</a:t>
            </a:r>
            <a:endParaRPr lang="zh-CN" altLang="en-US" sz="1700" dirty="0"/>
          </a:p>
          <a:p>
            <a:pPr lvl="2">
              <a:lnSpc>
                <a:spcPct val="100000"/>
              </a:lnSpc>
              <a:spcBef>
                <a:spcPts val="450"/>
              </a:spcBef>
              <a:buNone/>
            </a:pPr>
            <a:r>
              <a:rPr lang="zh-CN" altLang="zh-CN" sz="1700" dirty="0"/>
              <a:t>响应Http请求，用内置对象request获取前台表达参数；</a:t>
            </a:r>
            <a:endParaRPr lang="zh-CN" altLang="zh-CN" sz="1700" dirty="0"/>
          </a:p>
          <a:p>
            <a:pPr lvl="2">
              <a:lnSpc>
                <a:spcPct val="100000"/>
              </a:lnSpc>
              <a:spcBef>
                <a:spcPts val="450"/>
              </a:spcBef>
              <a:buNone/>
            </a:pPr>
            <a:r>
              <a:rPr lang="zh-CN" altLang="zh-CN" sz="1700" dirty="0"/>
              <a:t>用户身份id=request.getParameter(“id");</a:t>
            </a:r>
            <a:endParaRPr lang="zh-CN" altLang="zh-CN" sz="1700" dirty="0"/>
          </a:p>
          <a:p>
            <a:pPr lvl="2">
              <a:lnSpc>
                <a:spcPct val="100000"/>
              </a:lnSpc>
              <a:spcBef>
                <a:spcPts val="450"/>
              </a:spcBef>
              <a:buNone/>
            </a:pPr>
            <a:r>
              <a:rPr lang="zh-CN" altLang="zh-CN" sz="1700" dirty="0"/>
              <a:t>取款额amount=request.getParameter(“amount");</a:t>
            </a:r>
            <a:endParaRPr lang="zh-CN" altLang="zh-CN" sz="1700" dirty="0"/>
          </a:p>
          <a:p>
            <a:pPr lvl="2">
              <a:lnSpc>
                <a:spcPct val="100000"/>
              </a:lnSpc>
              <a:spcBef>
                <a:spcPts val="450"/>
              </a:spcBef>
              <a:buNone/>
            </a:pPr>
            <a:r>
              <a:rPr lang="zh-CN" altLang="zh-CN" sz="1700" dirty="0"/>
              <a:t>连接数据资源，获得数据库连接对象Connection；</a:t>
            </a:r>
            <a:endParaRPr lang="zh-CN" altLang="en-US" sz="1700" dirty="0"/>
          </a:p>
          <a:p>
            <a:pPr lvl="2">
              <a:lnSpc>
                <a:spcPct val="100000"/>
              </a:lnSpc>
              <a:spcBef>
                <a:spcPts val="450"/>
              </a:spcBef>
              <a:buNone/>
            </a:pPr>
            <a:r>
              <a:rPr lang="zh-CN" altLang="zh-CN" sz="1700" dirty="0"/>
              <a:t> {  用Connection 对象Qurey 用户id</a:t>
            </a:r>
            <a:endParaRPr lang="zh-CN" altLang="en-US" sz="1700" dirty="0"/>
          </a:p>
          <a:p>
            <a:pPr lvl="2">
              <a:lnSpc>
                <a:spcPct val="100000"/>
              </a:lnSpc>
              <a:spcBef>
                <a:spcPts val="450"/>
              </a:spcBef>
              <a:buNone/>
            </a:pPr>
            <a:r>
              <a:rPr lang="zh-CN" altLang="zh-CN" sz="1700" dirty="0"/>
              <a:t> </a:t>
            </a:r>
            <a:r>
              <a:rPr lang="en-US" altLang="zh-CN" sz="1700" dirty="0"/>
              <a:t>   </a:t>
            </a:r>
            <a:r>
              <a:rPr lang="zh-CN" altLang="zh-CN" sz="1700" dirty="0"/>
              <a:t>IF id 不存在=true  then 提示错误信息 else</a:t>
            </a:r>
            <a:endParaRPr lang="zh-CN" altLang="zh-CN" sz="1700" dirty="0"/>
          </a:p>
          <a:p>
            <a:pPr lvl="2">
              <a:lnSpc>
                <a:spcPct val="100000"/>
              </a:lnSpc>
              <a:spcBef>
                <a:spcPts val="450"/>
              </a:spcBef>
              <a:buNone/>
            </a:pPr>
            <a:r>
              <a:rPr lang="zh-CN" altLang="zh-CN" sz="1700" dirty="0"/>
              <a:t> </a:t>
            </a:r>
            <a:r>
              <a:rPr lang="en-US" altLang="zh-CN" sz="1700" dirty="0"/>
              <a:t>  </a:t>
            </a:r>
            <a:r>
              <a:rPr lang="zh-CN" altLang="zh-CN" sz="1700" dirty="0"/>
              <a:t>{用Connection 对象Qurey 用户Balance</a:t>
            </a:r>
            <a:endParaRPr lang="zh-CN" altLang="en-US" sz="1700" dirty="0"/>
          </a:p>
          <a:p>
            <a:pPr lvl="2">
              <a:lnSpc>
                <a:spcPct val="100000"/>
              </a:lnSpc>
              <a:spcBef>
                <a:spcPts val="450"/>
              </a:spcBef>
              <a:buNone/>
            </a:pPr>
            <a:r>
              <a:rPr lang="en-US" altLang="zh-CN" sz="1700" dirty="0"/>
              <a:t>       </a:t>
            </a:r>
            <a:r>
              <a:rPr lang="zh-CN" altLang="zh-CN" sz="1700" dirty="0"/>
              <a:t>IF amount&gt;Balance then 提示余额不够；</a:t>
            </a:r>
            <a:endParaRPr lang="zh-CN" altLang="zh-CN" sz="1700" dirty="0"/>
          </a:p>
          <a:p>
            <a:pPr lvl="2">
              <a:lnSpc>
                <a:spcPct val="100000"/>
              </a:lnSpc>
              <a:spcBef>
                <a:spcPts val="450"/>
              </a:spcBef>
              <a:buNone/>
            </a:pPr>
            <a:r>
              <a:rPr lang="en-US" altLang="zh-CN" sz="1700" dirty="0"/>
              <a:t>       </a:t>
            </a:r>
            <a:r>
              <a:rPr lang="zh-CN" altLang="zh-CN" sz="1700" dirty="0"/>
              <a:t>else{ 取款操作，更新账户余额；}</a:t>
            </a:r>
            <a:endParaRPr lang="zh-CN" altLang="zh-CN" sz="1700" dirty="0"/>
          </a:p>
          <a:p>
            <a:pPr lvl="2">
              <a:lnSpc>
                <a:spcPct val="100000"/>
              </a:lnSpc>
              <a:spcBef>
                <a:spcPts val="450"/>
              </a:spcBef>
              <a:buNone/>
            </a:pPr>
            <a:r>
              <a:rPr lang="zh-CN" altLang="zh-CN" sz="1700" dirty="0"/>
              <a:t>} 显示或打印取款操作的结果；</a:t>
            </a:r>
            <a:endParaRPr lang="zh-CN" altLang="zh-CN" sz="1700" dirty="0"/>
          </a:p>
          <a:p>
            <a:pPr lvl="1">
              <a:lnSpc>
                <a:spcPct val="100000"/>
              </a:lnSpc>
              <a:spcBef>
                <a:spcPts val="450"/>
              </a:spcBef>
              <a:buNone/>
            </a:pPr>
            <a:r>
              <a:rPr lang="zh-CN" altLang="zh-CN" sz="1700" dirty="0"/>
              <a:t>end</a:t>
            </a:r>
            <a:endParaRPr lang="zh-CN" altLang="zh-CN" sz="1700" dirty="0"/>
          </a:p>
        </p:txBody>
      </p:sp>
      <p:sp>
        <p:nvSpPr>
          <p:cNvPr id="5" name="日期占位符 4"/>
          <p:cNvSpPr>
            <a:spLocks noGrp="1"/>
          </p:cNvSpPr>
          <p:nvPr>
            <p:ph type="dt" sz="half" idx="10"/>
          </p:nvPr>
        </p:nvSpPr>
        <p:spPr/>
        <p:txBody>
          <a:bodyPr/>
          <a:lstStyle/>
          <a:p>
            <a:fld id="{95205EC5-35FB-44ED-AC2B-83DE0D430BEE}"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smtClean="0"/>
              <a:t>数据抽象例</a:t>
            </a:r>
            <a:endParaRPr lang="zh-CN" altLang="en-US" dirty="0"/>
          </a:p>
        </p:txBody>
      </p:sp>
      <p:sp>
        <p:nvSpPr>
          <p:cNvPr id="3" name="文本占位符 2"/>
          <p:cNvSpPr>
            <a:spLocks noGrp="1"/>
          </p:cNvSpPr>
          <p:nvPr>
            <p:ph idx="1"/>
          </p:nvPr>
        </p:nvSpPr>
        <p:spPr/>
        <p:txBody>
          <a:bodyPr>
            <a:normAutofit/>
          </a:bodyPr>
          <a:lstStyle/>
          <a:p>
            <a:pPr>
              <a:lnSpc>
                <a:spcPct val="120000"/>
              </a:lnSpc>
              <a:spcBef>
                <a:spcPts val="900"/>
              </a:spcBef>
            </a:pPr>
            <a:r>
              <a:rPr lang="zh-CN" altLang="en-US" sz="2400" dirty="0">
                <a:solidFill>
                  <a:srgbClr val="FF0000"/>
                </a:solidFill>
              </a:rPr>
              <a:t>数据抽象：文字表达的数据结构演变成数据库表和存储过程。数据抽象与过程抽象一样，能使设计者按不同的详细程度表示数据对象。 </a:t>
            </a:r>
            <a:endParaRPr lang="zh-CN" altLang="en-US" sz="2400" dirty="0">
              <a:solidFill>
                <a:srgbClr val="FF0000"/>
              </a:solidFill>
            </a:endParaRPr>
          </a:p>
          <a:p>
            <a:pPr>
              <a:lnSpc>
                <a:spcPct val="120000"/>
              </a:lnSpc>
              <a:spcBef>
                <a:spcPts val="900"/>
              </a:spcBef>
            </a:pPr>
            <a:r>
              <a:rPr lang="zh-CN" altLang="en-US" sz="2400" dirty="0">
                <a:solidFill>
                  <a:srgbClr val="000000"/>
                </a:solidFill>
                <a:latin typeface="Times New Roman" panose="02020603050405020304" pitchFamily="18" charset="0"/>
                <a:cs typeface="Times New Roman" panose="02020603050405020304" pitchFamily="18" charset="0"/>
              </a:rPr>
              <a:t>如定义一个储户的账户信息的数据对象。</a:t>
            </a:r>
            <a:r>
              <a:rPr lang="zh-CN" altLang="en-US" sz="2400" dirty="0"/>
              <a:t> </a:t>
            </a:r>
            <a:endParaRPr lang="zh-CN" altLang="en-US" sz="2400" dirty="0"/>
          </a:p>
          <a:p>
            <a:pPr>
              <a:lnSpc>
                <a:spcPct val="120000"/>
              </a:lnSpc>
              <a:spcBef>
                <a:spcPts val="900"/>
              </a:spcBef>
              <a:buNone/>
            </a:pPr>
            <a:r>
              <a:rPr lang="zh-CN" altLang="zh-CN" sz="2400" dirty="0" smtClean="0"/>
              <a:t>①</a:t>
            </a:r>
            <a:r>
              <a:rPr lang="en-US" altLang="zh-CN" sz="2400" dirty="0" smtClean="0"/>
              <a:t> </a:t>
            </a:r>
            <a:r>
              <a:rPr lang="zh-CN" altLang="zh-CN" sz="2400" dirty="0" smtClean="0"/>
              <a:t>抽象</a:t>
            </a:r>
            <a:r>
              <a:rPr lang="zh-CN" altLang="zh-CN" sz="2400" dirty="0"/>
              <a:t>Ⅰ</a:t>
            </a:r>
            <a:endParaRPr lang="zh-CN" altLang="zh-CN" sz="2400" dirty="0"/>
          </a:p>
          <a:p>
            <a:pPr>
              <a:lnSpc>
                <a:spcPct val="120000"/>
              </a:lnSpc>
              <a:spcBef>
                <a:spcPts val="900"/>
              </a:spcBef>
              <a:buNone/>
            </a:pPr>
            <a:r>
              <a:rPr lang="zh-CN" altLang="zh-CN" sz="2400" dirty="0"/>
              <a:t> </a:t>
            </a:r>
            <a:r>
              <a:rPr lang="en-US" altLang="zh-CN" sz="2400" dirty="0"/>
              <a:t> </a:t>
            </a:r>
            <a:r>
              <a:rPr lang="zh-CN" altLang="zh-CN" sz="2400" dirty="0"/>
              <a:t>账户信息＝储户身份号+姓名+余额+更新纪录(类型+日期+数额+操作员)</a:t>
            </a:r>
            <a:r>
              <a:rPr lang="zh-CN" altLang="en-US" sz="2400" dirty="0"/>
              <a:t>。</a:t>
            </a:r>
            <a:endParaRPr lang="zh-CN" altLang="zh-CN" sz="2400" dirty="0"/>
          </a:p>
          <a:p>
            <a:pPr>
              <a:lnSpc>
                <a:spcPct val="120000"/>
              </a:lnSpc>
              <a:spcBef>
                <a:spcPts val="900"/>
              </a:spcBef>
              <a:buNone/>
            </a:pPr>
            <a:endParaRPr lang="zh-CN" altLang="zh-CN" sz="1800" dirty="0"/>
          </a:p>
        </p:txBody>
      </p:sp>
      <p:sp>
        <p:nvSpPr>
          <p:cNvPr id="5" name="日期占位符 4"/>
          <p:cNvSpPr>
            <a:spLocks noGrp="1"/>
          </p:cNvSpPr>
          <p:nvPr>
            <p:ph type="dt" sz="half" idx="10"/>
          </p:nvPr>
        </p:nvSpPr>
        <p:spPr/>
        <p:txBody>
          <a:bodyPr/>
          <a:lstStyle/>
          <a:p>
            <a:fld id="{F48C5325-AC42-4503-80ED-19F2A31F132B}"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数据抽象</a:t>
            </a:r>
            <a:r>
              <a:rPr lang="zh-CN" altLang="en-US" dirty="0" smtClean="0"/>
              <a:t>举例</a:t>
            </a:r>
            <a:endParaRPr lang="zh-CN" altLang="en-US" dirty="0"/>
          </a:p>
        </p:txBody>
      </p:sp>
      <p:sp>
        <p:nvSpPr>
          <p:cNvPr id="3" name="文本占位符 2"/>
          <p:cNvSpPr>
            <a:spLocks noGrp="1"/>
          </p:cNvSpPr>
          <p:nvPr>
            <p:ph idx="1"/>
          </p:nvPr>
        </p:nvSpPr>
        <p:spPr>
          <a:xfrm>
            <a:off x="768097" y="813954"/>
            <a:ext cx="7832833" cy="3806854"/>
          </a:xfrm>
        </p:spPr>
        <p:txBody>
          <a:bodyPr>
            <a:noAutofit/>
          </a:bodyPr>
          <a:lstStyle/>
          <a:p>
            <a:pPr>
              <a:lnSpc>
                <a:spcPct val="100000"/>
              </a:lnSpc>
              <a:spcBef>
                <a:spcPts val="0"/>
              </a:spcBef>
              <a:buNone/>
            </a:pPr>
            <a:r>
              <a:rPr lang="zh-CN" altLang="en-US" sz="2000" dirty="0" smtClean="0"/>
              <a:t>② 抽象</a:t>
            </a:r>
            <a:r>
              <a:rPr lang="en-US" altLang="zh-CN" sz="2000" dirty="0" smtClean="0"/>
              <a:t>Ⅱ</a:t>
            </a:r>
            <a:endParaRPr lang="en-US" altLang="zh-CN" sz="2000" dirty="0" smtClean="0"/>
          </a:p>
          <a:p>
            <a:pPr lvl="1">
              <a:lnSpc>
                <a:spcPct val="100000"/>
              </a:lnSpc>
              <a:spcBef>
                <a:spcPts val="0"/>
              </a:spcBef>
              <a:buNone/>
            </a:pPr>
            <a:r>
              <a:rPr lang="en-US" altLang="zh-CN" sz="2000" dirty="0" smtClean="0"/>
              <a:t>TYPE account IS STRUCTURE DEFINED</a:t>
            </a:r>
            <a:endParaRPr lang="en-US" altLang="zh-CN" sz="2000" dirty="0" smtClean="0"/>
          </a:p>
          <a:p>
            <a:pPr lvl="2">
              <a:lnSpc>
                <a:spcPct val="100000"/>
              </a:lnSpc>
              <a:spcBef>
                <a:spcPts val="0"/>
              </a:spcBef>
              <a:buNone/>
            </a:pPr>
            <a:r>
              <a:rPr lang="en-US" altLang="zh-CN" dirty="0" smtClean="0"/>
              <a:t>identity IS INTEGER LENTH(12);</a:t>
            </a:r>
            <a:endParaRPr lang="en-US" altLang="zh-CN" dirty="0" smtClean="0"/>
          </a:p>
          <a:p>
            <a:pPr lvl="2">
              <a:lnSpc>
                <a:spcPct val="100000"/>
              </a:lnSpc>
              <a:spcBef>
                <a:spcPts val="0"/>
              </a:spcBef>
              <a:buNone/>
            </a:pPr>
            <a:r>
              <a:rPr lang="en-US" altLang="zh-CN" dirty="0" smtClean="0"/>
              <a:t>name IS STRING LENTH(12);</a:t>
            </a:r>
            <a:endParaRPr lang="en-US" altLang="zh-CN" dirty="0" smtClean="0"/>
          </a:p>
          <a:p>
            <a:pPr lvl="2">
              <a:lnSpc>
                <a:spcPct val="100000"/>
              </a:lnSpc>
              <a:spcBef>
                <a:spcPts val="0"/>
              </a:spcBef>
              <a:buNone/>
            </a:pPr>
            <a:r>
              <a:rPr lang="en-US" altLang="zh-CN" dirty="0" smtClean="0"/>
              <a:t>balance IS FLOAT LENTH(12);</a:t>
            </a:r>
            <a:endParaRPr lang="en-US" altLang="zh-CN" dirty="0" smtClean="0"/>
          </a:p>
          <a:p>
            <a:pPr lvl="2">
              <a:lnSpc>
                <a:spcPct val="100000"/>
              </a:lnSpc>
              <a:spcBef>
                <a:spcPts val="0"/>
              </a:spcBef>
              <a:buNone/>
            </a:pPr>
            <a:r>
              <a:rPr lang="en-US" altLang="zh-CN" dirty="0" err="1" smtClean="0"/>
              <a:t>update_type</a:t>
            </a:r>
            <a:r>
              <a:rPr lang="en-US" altLang="zh-CN" dirty="0" smtClean="0"/>
              <a:t> IS STRING LENTH(8);</a:t>
            </a:r>
            <a:endParaRPr lang="en-US" altLang="zh-CN" dirty="0" smtClean="0"/>
          </a:p>
          <a:p>
            <a:pPr lvl="2">
              <a:lnSpc>
                <a:spcPct val="100000"/>
              </a:lnSpc>
              <a:spcBef>
                <a:spcPts val="0"/>
              </a:spcBef>
              <a:buNone/>
            </a:pPr>
            <a:r>
              <a:rPr lang="en-US" altLang="zh-CN" dirty="0" err="1" smtClean="0"/>
              <a:t>update_date</a:t>
            </a:r>
            <a:r>
              <a:rPr lang="en-US" altLang="zh-CN" dirty="0" smtClean="0"/>
              <a:t> IS DATE;</a:t>
            </a:r>
            <a:endParaRPr lang="en-US" altLang="zh-CN" dirty="0" smtClean="0"/>
          </a:p>
          <a:p>
            <a:pPr lvl="2">
              <a:lnSpc>
                <a:spcPct val="100000"/>
              </a:lnSpc>
              <a:spcBef>
                <a:spcPts val="0"/>
              </a:spcBef>
              <a:buNone/>
            </a:pPr>
            <a:r>
              <a:rPr lang="en-US" altLang="zh-CN" dirty="0" smtClean="0"/>
              <a:t>update_ amount IS STRING LENTH(10);</a:t>
            </a:r>
            <a:endParaRPr lang="en-US" altLang="zh-CN" dirty="0" smtClean="0"/>
          </a:p>
          <a:p>
            <a:pPr lvl="2">
              <a:lnSpc>
                <a:spcPct val="100000"/>
              </a:lnSpc>
              <a:spcBef>
                <a:spcPts val="0"/>
              </a:spcBef>
              <a:buNone/>
            </a:pPr>
            <a:r>
              <a:rPr lang="en-US" altLang="zh-CN" dirty="0" smtClean="0"/>
              <a:t>operator IS INTEGER LENTH(12);</a:t>
            </a:r>
            <a:endParaRPr lang="en-US" altLang="zh-CN" dirty="0" smtClean="0"/>
          </a:p>
          <a:p>
            <a:pPr lvl="1">
              <a:lnSpc>
                <a:spcPct val="100000"/>
              </a:lnSpc>
              <a:spcBef>
                <a:spcPts val="0"/>
              </a:spcBef>
              <a:buNone/>
            </a:pPr>
            <a:r>
              <a:rPr lang="en-US" altLang="zh-CN" sz="2000" dirty="0" smtClean="0"/>
              <a:t>END account TYPE;</a:t>
            </a:r>
            <a:endParaRPr lang="en-US" altLang="zh-CN" sz="2000" dirty="0" smtClean="0"/>
          </a:p>
          <a:p>
            <a:pPr>
              <a:lnSpc>
                <a:spcPct val="100000"/>
              </a:lnSpc>
              <a:spcBef>
                <a:spcPts val="0"/>
              </a:spcBef>
              <a:buNone/>
            </a:pPr>
            <a:r>
              <a:rPr lang="en-US" altLang="zh-CN" sz="2000" dirty="0" smtClean="0"/>
              <a:t>③  </a:t>
            </a:r>
            <a:r>
              <a:rPr lang="zh-CN" altLang="en-US" sz="2000" dirty="0" smtClean="0"/>
              <a:t>抽象</a:t>
            </a:r>
            <a:r>
              <a:rPr lang="en-US" altLang="zh-CN" sz="2000" dirty="0"/>
              <a:t>Ⅲ</a:t>
            </a:r>
            <a:endParaRPr lang="en-US" altLang="zh-CN" sz="2000" dirty="0"/>
          </a:p>
          <a:p>
            <a:pPr>
              <a:lnSpc>
                <a:spcPct val="100000"/>
              </a:lnSpc>
              <a:spcBef>
                <a:spcPts val="0"/>
              </a:spcBef>
              <a:buNone/>
            </a:pPr>
            <a:r>
              <a:rPr lang="en-US" altLang="zh-CN" sz="1400" dirty="0"/>
              <a:t>   </a:t>
            </a:r>
            <a:r>
              <a:rPr lang="en-US" altLang="zh-CN" sz="1400" dirty="0" smtClean="0"/>
              <a:t>  </a:t>
            </a:r>
            <a:r>
              <a:rPr lang="zh-CN" altLang="en-US" sz="1800" dirty="0"/>
              <a:t>具体的数据库表设计和定义此类数据对象的一组操作。</a:t>
            </a:r>
            <a:endParaRPr lang="zh-CN" altLang="zh-CN" sz="1800" dirty="0"/>
          </a:p>
          <a:p>
            <a:pPr>
              <a:lnSpc>
                <a:spcPct val="100000"/>
              </a:lnSpc>
              <a:spcBef>
                <a:spcPts val="0"/>
              </a:spcBef>
              <a:buNone/>
            </a:pPr>
            <a:endParaRPr lang="zh-CN" altLang="zh-CN" sz="1800" dirty="0"/>
          </a:p>
        </p:txBody>
      </p:sp>
      <p:sp>
        <p:nvSpPr>
          <p:cNvPr id="5" name="日期占位符 4"/>
          <p:cNvSpPr>
            <a:spLocks noGrp="1"/>
          </p:cNvSpPr>
          <p:nvPr>
            <p:ph type="dt" sz="half" idx="10"/>
          </p:nvPr>
        </p:nvSpPr>
        <p:spPr/>
        <p:txBody>
          <a:bodyPr/>
          <a:lstStyle/>
          <a:p>
            <a:fld id="{B6AF63BD-D146-4595-8AFC-0362B8B81701}"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nvPr>
        </p:nvSpPr>
        <p:spPr/>
        <p:txBody>
          <a:bodyPr/>
          <a:lstStyle/>
          <a:p>
            <a:r>
              <a:rPr lang="en-US" altLang="zh-CN" dirty="0"/>
              <a:t>3 </a:t>
            </a:r>
            <a:r>
              <a:rPr lang="zh-CN" altLang="en-US" dirty="0"/>
              <a:t>信息隐蔽和</a:t>
            </a:r>
            <a:r>
              <a:rPr lang="zh-CN" altLang="en-US" dirty="0" smtClean="0"/>
              <a:t>局部化</a:t>
            </a:r>
            <a:endParaRPr lang="zh-CN" altLang="en-US" dirty="0"/>
          </a:p>
        </p:txBody>
      </p:sp>
      <p:sp>
        <p:nvSpPr>
          <p:cNvPr id="2" name="文本占位符 1"/>
          <p:cNvSpPr>
            <a:spLocks noGrp="1"/>
          </p:cNvSpPr>
          <p:nvPr>
            <p:ph idx="1"/>
          </p:nvPr>
        </p:nvSpPr>
        <p:spPr/>
        <p:txBody>
          <a:bodyPr>
            <a:normAutofit lnSpcReduction="10000"/>
          </a:bodyPr>
          <a:lstStyle/>
          <a:p>
            <a:pPr>
              <a:lnSpc>
                <a:spcPct val="130000"/>
              </a:lnSpc>
              <a:spcBef>
                <a:spcPts val="450"/>
              </a:spcBef>
            </a:pPr>
            <a:r>
              <a:rPr lang="zh-CN" altLang="en-US" sz="2400" dirty="0" smtClean="0">
                <a:latin typeface="+mn-ea"/>
              </a:rPr>
              <a:t>每个模块都尽量对其他模块隐藏自己的内部实现细节。</a:t>
            </a:r>
            <a:endParaRPr lang="zh-CN" altLang="en-US" sz="2400" dirty="0" smtClean="0">
              <a:latin typeface="+mn-ea"/>
            </a:endParaRPr>
          </a:p>
          <a:p>
            <a:pPr lvl="1">
              <a:lnSpc>
                <a:spcPct val="130000"/>
              </a:lnSpc>
              <a:spcBef>
                <a:spcPts val="450"/>
              </a:spcBef>
            </a:pPr>
            <a:r>
              <a:rPr lang="zh-CN" altLang="en-US" sz="2000" dirty="0" smtClean="0">
                <a:latin typeface="+mn-ea"/>
              </a:rPr>
              <a:t>模块</a:t>
            </a:r>
            <a:r>
              <a:rPr lang="zh-CN" altLang="en-US" sz="2000" dirty="0">
                <a:latin typeface="+mn-ea"/>
              </a:rPr>
              <a:t>内部的数据和过程不允许其它不需要这些信息的模块使用。</a:t>
            </a:r>
            <a:endParaRPr lang="zh-CN" altLang="en-US" sz="2000" dirty="0">
              <a:latin typeface="+mn-ea"/>
            </a:endParaRPr>
          </a:p>
          <a:p>
            <a:pPr lvl="1">
              <a:lnSpc>
                <a:spcPct val="130000"/>
              </a:lnSpc>
              <a:spcBef>
                <a:spcPts val="450"/>
              </a:spcBef>
            </a:pPr>
            <a:r>
              <a:rPr lang="zh-CN" altLang="en-US" sz="2000" dirty="0">
                <a:latin typeface="+mn-ea"/>
              </a:rPr>
              <a:t>定义和实施对模块的过程细节和局部数据结构的存取限制。</a:t>
            </a:r>
            <a:endParaRPr lang="zh-CN" altLang="en-US" sz="2000" dirty="0">
              <a:latin typeface="+mn-ea"/>
            </a:endParaRPr>
          </a:p>
          <a:p>
            <a:pPr lvl="1">
              <a:lnSpc>
                <a:spcPct val="130000"/>
              </a:lnSpc>
              <a:spcBef>
                <a:spcPts val="450"/>
              </a:spcBef>
            </a:pPr>
            <a:r>
              <a:rPr lang="zh-CN" altLang="en-US" sz="2000" dirty="0">
                <a:latin typeface="+mn-ea"/>
              </a:rPr>
              <a:t>对象的封装性实现支持了信息隐藏。</a:t>
            </a:r>
            <a:endParaRPr lang="zh-CN" altLang="en-US" sz="2000" dirty="0">
              <a:latin typeface="+mn-ea"/>
            </a:endParaRPr>
          </a:p>
          <a:p>
            <a:pPr lvl="1">
              <a:lnSpc>
                <a:spcPct val="130000"/>
              </a:lnSpc>
              <a:spcBef>
                <a:spcPts val="450"/>
              </a:spcBef>
            </a:pPr>
            <a:r>
              <a:rPr lang="zh-CN" altLang="en-US" sz="2000" dirty="0">
                <a:latin typeface="+mn-ea"/>
              </a:rPr>
              <a:t>典型的信息隐藏：面向对象的访问控制符。</a:t>
            </a:r>
            <a:endParaRPr lang="zh-CN" altLang="en-US" sz="2000" dirty="0">
              <a:latin typeface="+mn-ea"/>
            </a:endParaRPr>
          </a:p>
          <a:p>
            <a:pPr>
              <a:lnSpc>
                <a:spcPct val="130000"/>
              </a:lnSpc>
              <a:spcBef>
                <a:spcPts val="450"/>
              </a:spcBef>
            </a:pPr>
            <a:r>
              <a:rPr lang="zh-CN" altLang="en-US" sz="2400" dirty="0">
                <a:latin typeface="+mn-ea"/>
              </a:rPr>
              <a:t>信息隐藏是实现</a:t>
            </a:r>
            <a:r>
              <a:rPr lang="zh-CN" altLang="en-US" sz="2400" dirty="0" smtClean="0">
                <a:solidFill>
                  <a:srgbClr val="FF0000"/>
                </a:solidFill>
                <a:latin typeface="+mn-ea"/>
              </a:rPr>
              <a:t>抽象</a:t>
            </a:r>
            <a:r>
              <a:rPr lang="zh-CN" altLang="en-US" sz="2400" dirty="0">
                <a:solidFill>
                  <a:srgbClr val="FF0000"/>
                </a:solidFill>
                <a:latin typeface="+mn-ea"/>
              </a:rPr>
              <a:t>、</a:t>
            </a:r>
            <a:r>
              <a:rPr lang="zh-CN" altLang="en-US" sz="2400" dirty="0" smtClean="0">
                <a:solidFill>
                  <a:srgbClr val="FF0000"/>
                </a:solidFill>
                <a:latin typeface="+mn-ea"/>
              </a:rPr>
              <a:t>模块化</a:t>
            </a:r>
            <a:r>
              <a:rPr lang="zh-CN" altLang="en-US" sz="2400" dirty="0">
                <a:latin typeface="+mn-ea"/>
              </a:rPr>
              <a:t>机制的基本支撑</a:t>
            </a:r>
            <a:r>
              <a:rPr lang="zh-CN" altLang="en-US" sz="2400" dirty="0" smtClean="0">
                <a:latin typeface="+mn-ea"/>
              </a:rPr>
              <a:t>。</a:t>
            </a:r>
            <a:endParaRPr lang="en-US" altLang="zh-CN" sz="2400" dirty="0" smtClean="0">
              <a:latin typeface="+mn-ea"/>
            </a:endParaRPr>
          </a:p>
          <a:p>
            <a:pPr marL="342900" indent="-342900">
              <a:lnSpc>
                <a:spcPct val="130000"/>
              </a:lnSpc>
              <a:spcBef>
                <a:spcPts val="450"/>
              </a:spcBef>
            </a:pPr>
            <a:r>
              <a:rPr lang="zh-CN" altLang="en-US" sz="2400" dirty="0" smtClean="0">
                <a:latin typeface="Arial" panose="020B0604020202020204" pitchFamily="34" charset="0"/>
              </a:rPr>
              <a:t> 局部化是指把一些关系密切的软件元素物理地放得彼此靠近。</a:t>
            </a:r>
            <a:endParaRPr lang="en-US" altLang="zh-CN" sz="2400" dirty="0" smtClean="0">
              <a:latin typeface="Arial" panose="020B0604020202020204" pitchFamily="34" charset="0"/>
            </a:endParaRPr>
          </a:p>
          <a:p>
            <a:pPr>
              <a:lnSpc>
                <a:spcPct val="130000"/>
              </a:lnSpc>
              <a:spcBef>
                <a:spcPts val="450"/>
              </a:spcBef>
            </a:pPr>
            <a:endParaRPr lang="zh-CN" altLang="en-US" sz="2400" dirty="0">
              <a:latin typeface="+mn-ea"/>
            </a:endParaRPr>
          </a:p>
        </p:txBody>
      </p:sp>
      <p:sp>
        <p:nvSpPr>
          <p:cNvPr id="3" name="日期占位符 2"/>
          <p:cNvSpPr>
            <a:spLocks noGrp="1"/>
          </p:cNvSpPr>
          <p:nvPr>
            <p:ph type="dt" sz="half" idx="10"/>
          </p:nvPr>
        </p:nvSpPr>
        <p:spPr/>
        <p:txBody>
          <a:bodyPr/>
          <a:lstStyle/>
          <a:p>
            <a:fld id="{AF68ECDC-B708-4B11-8FCB-40B9A3EDAD50}"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6626" name="灯片编号占位符 4"/>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ADF93E3-8A92-41DD-AD8D-CEED5DADEFDA}" type="slidenum">
              <a:rPr lang="en-US" altLang="zh-CN" smtClean="0">
                <a:solidFill>
                  <a:schemeClr val="bg1"/>
                </a:solidFill>
              </a:rPr>
            </a:fld>
            <a:endParaRPr lang="en-US" altLang="zh-CN"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up)">
                                      <p:cBhvr>
                                        <p:cTn id="10" dur="500"/>
                                        <p:tgtEl>
                                          <p:spTgt spid="2">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up)">
                                      <p:cBhvr>
                                        <p:cTn id="13" dur="500"/>
                                        <p:tgtEl>
                                          <p:spTgt spid="2">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up)">
                                      <p:cBhvr>
                                        <p:cTn id="16" dur="500"/>
                                        <p:tgtEl>
                                          <p:spTgt spid="2">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wipe(up)">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wipe(up)">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wipe(up)">
                                      <p:cBhvr>
                                        <p:cTn id="2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信息隐蔽和局部化的</a:t>
            </a:r>
            <a:r>
              <a:rPr lang="zh-CN" altLang="en-US" dirty="0" smtClean="0"/>
              <a:t>优点</a:t>
            </a:r>
            <a:endParaRPr lang="zh-CN" altLang="en-US" dirty="0"/>
          </a:p>
        </p:txBody>
      </p:sp>
      <p:sp>
        <p:nvSpPr>
          <p:cNvPr id="2" name="文本占位符 1"/>
          <p:cNvSpPr>
            <a:spLocks noGrp="1"/>
          </p:cNvSpPr>
          <p:nvPr>
            <p:ph idx="1"/>
          </p:nvPr>
        </p:nvSpPr>
        <p:spPr/>
        <p:txBody>
          <a:bodyPr>
            <a:normAutofit/>
          </a:bodyPr>
          <a:lstStyle/>
          <a:p>
            <a:pPr marL="386080" indent="-386080">
              <a:lnSpc>
                <a:spcPct val="130000"/>
              </a:lnSpc>
              <a:spcBef>
                <a:spcPts val="450"/>
              </a:spcBef>
              <a:buFont typeface="+mj-lt"/>
              <a:buAutoNum type="arabicPeriod"/>
            </a:pPr>
            <a:r>
              <a:rPr lang="zh-CN" altLang="en-US" sz="2400" dirty="0">
                <a:latin typeface="+mn-ea"/>
              </a:rPr>
              <a:t>测试期间和软件维护期间需要修改软件，使用信息隐蔽原理作为模块化系统设计的标准就会带来极大好处。</a:t>
            </a:r>
            <a:endParaRPr lang="zh-CN" altLang="en-US" sz="2400" dirty="0">
              <a:latin typeface="+mn-ea"/>
            </a:endParaRPr>
          </a:p>
          <a:p>
            <a:pPr marL="386080" indent="-386080">
              <a:lnSpc>
                <a:spcPct val="130000"/>
              </a:lnSpc>
              <a:spcBef>
                <a:spcPts val="450"/>
              </a:spcBef>
              <a:buFont typeface="+mj-lt"/>
              <a:buAutoNum type="arabicPeriod"/>
            </a:pPr>
            <a:r>
              <a:rPr lang="zh-CN" altLang="en-US" sz="2400" dirty="0">
                <a:latin typeface="+mn-ea"/>
              </a:rPr>
              <a:t>因为绝大多数数据和过程对于软件的其他部分而言是隐蔽的（也就是“看”不见的），在修改期间由于疏忽而引入的错误就很少可能传播到软件的其他部分</a:t>
            </a:r>
            <a:r>
              <a:rPr lang="zh-CN" altLang="en-US" sz="2400" dirty="0" smtClean="0">
                <a:latin typeface="+mn-ea"/>
              </a:rPr>
              <a:t>。</a:t>
            </a:r>
            <a:endParaRPr lang="en-US" altLang="zh-CN" sz="2400" dirty="0" smtClean="0">
              <a:latin typeface="+mn-ea"/>
            </a:endParaRPr>
          </a:p>
          <a:p>
            <a:pPr marL="386080" indent="-386080">
              <a:lnSpc>
                <a:spcPct val="130000"/>
              </a:lnSpc>
              <a:spcBef>
                <a:spcPts val="450"/>
              </a:spcBef>
              <a:buFont typeface="+mj-lt"/>
              <a:buAutoNum type="arabicPeriod"/>
            </a:pPr>
            <a:r>
              <a:rPr lang="zh-CN" altLang="en-US" sz="2400" dirty="0">
                <a:latin typeface="+mn-ea"/>
              </a:rPr>
              <a:t>信息隐藏不仅支持模块的并行开发，而且还可减少测试和后期维护的工作量。 </a:t>
            </a:r>
            <a:endParaRPr lang="zh-CN" altLang="en-US" sz="2400" dirty="0">
              <a:latin typeface="+mn-ea"/>
            </a:endParaRPr>
          </a:p>
        </p:txBody>
      </p:sp>
      <p:sp>
        <p:nvSpPr>
          <p:cNvPr id="3" name="日期占位符 2"/>
          <p:cNvSpPr>
            <a:spLocks noGrp="1"/>
          </p:cNvSpPr>
          <p:nvPr>
            <p:ph type="dt" sz="half" idx="10"/>
          </p:nvPr>
        </p:nvSpPr>
        <p:spPr/>
        <p:txBody>
          <a:bodyPr/>
          <a:lstStyle/>
          <a:p>
            <a:fld id="{C68B49E5-937C-4A01-80C8-736C9B87A776}"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662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ADF93E3-8A92-41DD-AD8D-CEED5DADEFDA}" type="slidenum">
              <a:rPr lang="en-US" altLang="zh-CN" smtClean="0">
                <a:solidFill>
                  <a:schemeClr val="bg1"/>
                </a:solidFill>
              </a:rPr>
            </a:fld>
            <a:endParaRPr lang="en-US" altLang="zh-CN">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4 </a:t>
            </a:r>
            <a:r>
              <a:rPr lang="zh-CN" altLang="en-US" dirty="0"/>
              <a:t>模块</a:t>
            </a:r>
            <a:r>
              <a:rPr lang="zh-CN" altLang="en-US" dirty="0" smtClean="0"/>
              <a:t>独立</a:t>
            </a:r>
            <a:endParaRPr lang="zh-CN" altLang="en-US" dirty="0"/>
          </a:p>
        </p:txBody>
      </p:sp>
      <p:sp>
        <p:nvSpPr>
          <p:cNvPr id="2" name="文本占位符 1"/>
          <p:cNvSpPr>
            <a:spLocks noGrp="1"/>
          </p:cNvSpPr>
          <p:nvPr>
            <p:ph idx="1"/>
          </p:nvPr>
        </p:nvSpPr>
        <p:spPr/>
        <p:txBody>
          <a:bodyPr>
            <a:noAutofit/>
          </a:bodyPr>
          <a:lstStyle/>
          <a:p>
            <a:pPr>
              <a:lnSpc>
                <a:spcPct val="100000"/>
              </a:lnSpc>
              <a:spcBef>
                <a:spcPts val="600"/>
              </a:spcBef>
            </a:pPr>
            <a:r>
              <a:rPr lang="zh-CN" altLang="en-US" sz="2400" dirty="0" smtClean="0">
                <a:latin typeface="+mn-ea"/>
              </a:rPr>
              <a:t>模块</a:t>
            </a:r>
            <a:r>
              <a:rPr lang="zh-CN" altLang="en-US" sz="2400" dirty="0">
                <a:latin typeface="+mn-ea"/>
              </a:rPr>
              <a:t>独立的含义：</a:t>
            </a:r>
            <a:endParaRPr lang="zh-CN" altLang="en-US" sz="2400" dirty="0">
              <a:latin typeface="+mn-ea"/>
            </a:endParaRPr>
          </a:p>
          <a:p>
            <a:pPr lvl="1">
              <a:lnSpc>
                <a:spcPct val="100000"/>
              </a:lnSpc>
              <a:spcBef>
                <a:spcPts val="600"/>
              </a:spcBef>
            </a:pPr>
            <a:r>
              <a:rPr lang="zh-CN" altLang="en-US" sz="2000" dirty="0">
                <a:latin typeface="+mn-ea"/>
              </a:rPr>
              <a:t>模块完成独立的功能</a:t>
            </a:r>
            <a:endParaRPr lang="zh-CN" altLang="en-US" sz="2000" dirty="0">
              <a:latin typeface="+mn-ea"/>
            </a:endParaRPr>
          </a:p>
          <a:p>
            <a:pPr lvl="1">
              <a:lnSpc>
                <a:spcPct val="100000"/>
              </a:lnSpc>
              <a:spcBef>
                <a:spcPts val="600"/>
              </a:spcBef>
            </a:pPr>
            <a:r>
              <a:rPr lang="zh-CN" altLang="en-US" sz="2000" dirty="0">
                <a:latin typeface="+mn-ea"/>
              </a:rPr>
              <a:t>符合信息隐藏和信息局部化原则</a:t>
            </a:r>
            <a:endParaRPr lang="zh-CN" altLang="en-US" sz="2000" dirty="0">
              <a:latin typeface="+mn-ea"/>
            </a:endParaRPr>
          </a:p>
          <a:p>
            <a:pPr lvl="1">
              <a:lnSpc>
                <a:spcPct val="100000"/>
              </a:lnSpc>
              <a:spcBef>
                <a:spcPts val="600"/>
              </a:spcBef>
            </a:pPr>
            <a:r>
              <a:rPr lang="zh-CN" altLang="en-US" sz="2000" dirty="0">
                <a:latin typeface="+mn-ea"/>
              </a:rPr>
              <a:t>模块间关联和依赖程度尽量小</a:t>
            </a:r>
            <a:endParaRPr lang="zh-CN" altLang="en-US" sz="2000" dirty="0">
              <a:latin typeface="+mn-ea"/>
            </a:endParaRPr>
          </a:p>
          <a:p>
            <a:pPr>
              <a:lnSpc>
                <a:spcPct val="100000"/>
              </a:lnSpc>
              <a:spcBef>
                <a:spcPts val="600"/>
              </a:spcBef>
            </a:pPr>
            <a:r>
              <a:rPr lang="zh-CN" altLang="en-US" sz="2400" dirty="0" smtClean="0">
                <a:latin typeface="+mn-ea"/>
              </a:rPr>
              <a:t>模块独立的概念是模块化、抽象、信息隐蔽和局部化概念的直接结果。</a:t>
            </a:r>
            <a:endParaRPr lang="zh-CN" altLang="en-US" sz="2400" dirty="0" smtClean="0">
              <a:latin typeface="+mn-ea"/>
            </a:endParaRPr>
          </a:p>
          <a:p>
            <a:pPr>
              <a:lnSpc>
                <a:spcPct val="100000"/>
              </a:lnSpc>
              <a:spcBef>
                <a:spcPts val="600"/>
              </a:spcBef>
            </a:pPr>
            <a:r>
              <a:rPr lang="zh-CN" altLang="en-US" sz="2400" dirty="0" smtClean="0">
                <a:latin typeface="+mn-ea"/>
              </a:rPr>
              <a:t>为什么</a:t>
            </a:r>
            <a:r>
              <a:rPr lang="zh-CN" altLang="en-US" sz="2400" dirty="0">
                <a:latin typeface="+mn-ea"/>
              </a:rPr>
              <a:t>模块的独立性很重要呢？</a:t>
            </a:r>
            <a:endParaRPr lang="zh-CN" altLang="en-US" sz="2400" dirty="0">
              <a:latin typeface="+mn-ea"/>
            </a:endParaRPr>
          </a:p>
          <a:p>
            <a:pPr lvl="1">
              <a:lnSpc>
                <a:spcPct val="100000"/>
              </a:lnSpc>
              <a:spcBef>
                <a:spcPts val="600"/>
              </a:spcBef>
            </a:pPr>
            <a:r>
              <a:rPr lang="zh-CN" altLang="en-US" sz="2000" dirty="0">
                <a:latin typeface="+mn-ea"/>
              </a:rPr>
              <a:t>有效的模块化（即具有独立的模块）的软件比较容易开发出来。独立的模块比较容易测试和维护。</a:t>
            </a:r>
            <a:endParaRPr lang="zh-CN" altLang="en-US" sz="2000" dirty="0">
              <a:latin typeface="+mn-ea"/>
            </a:endParaRPr>
          </a:p>
        </p:txBody>
      </p:sp>
      <p:sp>
        <p:nvSpPr>
          <p:cNvPr id="3" name="日期占位符 2"/>
          <p:cNvSpPr>
            <a:spLocks noGrp="1"/>
          </p:cNvSpPr>
          <p:nvPr>
            <p:ph type="dt" sz="half" idx="10"/>
          </p:nvPr>
        </p:nvSpPr>
        <p:spPr/>
        <p:txBody>
          <a:bodyPr/>
          <a:lstStyle/>
          <a:p>
            <a:fld id="{065115E3-C2B8-45FA-9503-7550C9D362F6}"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7650"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8290080-6A0E-4945-A938-4E9DE8D42C54}" type="slidenum">
              <a:rPr lang="en-US" altLang="zh-CN" smtClean="0">
                <a:solidFill>
                  <a:schemeClr val="bg1"/>
                </a:solidFill>
              </a:rPr>
            </a:fld>
            <a:endParaRPr lang="en-US" altLang="zh-CN"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up)">
                                      <p:cBhvr>
                                        <p:cTn id="10" dur="500"/>
                                        <p:tgtEl>
                                          <p:spTgt spid="2">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up)">
                                      <p:cBhvr>
                                        <p:cTn id="13" dur="500"/>
                                        <p:tgtEl>
                                          <p:spTgt spid="2">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up)">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wipe(up)">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wipe(up)">
                                      <p:cBhvr>
                                        <p:cTn id="26" dur="500"/>
                                        <p:tgtEl>
                                          <p:spTgt spid="2">
                                            <p:txEl>
                                              <p:pRg st="5" end="5"/>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wipe(up)">
                                      <p:cBhvr>
                                        <p:cTn id="2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4 </a:t>
            </a:r>
            <a:r>
              <a:rPr lang="zh-CN" altLang="en-US" dirty="0"/>
              <a:t>模块</a:t>
            </a:r>
            <a:r>
              <a:rPr lang="zh-CN" altLang="en-US" dirty="0" smtClean="0"/>
              <a:t>独立</a:t>
            </a:r>
            <a:endParaRPr lang="zh-CN" altLang="en-US" dirty="0"/>
          </a:p>
        </p:txBody>
      </p:sp>
      <p:sp>
        <p:nvSpPr>
          <p:cNvPr id="2" name="文本占位符 1"/>
          <p:cNvSpPr>
            <a:spLocks noGrp="1"/>
          </p:cNvSpPr>
          <p:nvPr>
            <p:ph idx="1"/>
          </p:nvPr>
        </p:nvSpPr>
        <p:spPr>
          <a:xfrm>
            <a:off x="768097" y="875739"/>
            <a:ext cx="7832833" cy="3806854"/>
          </a:xfrm>
        </p:spPr>
        <p:txBody>
          <a:bodyPr>
            <a:normAutofit/>
          </a:bodyPr>
          <a:lstStyle/>
          <a:p>
            <a:pPr>
              <a:lnSpc>
                <a:spcPct val="100000"/>
              </a:lnSpc>
            </a:pPr>
            <a:r>
              <a:rPr lang="zh-CN" altLang="en-US" sz="2400" dirty="0">
                <a:latin typeface="+mn-ea"/>
              </a:rPr>
              <a:t>模块的独立程度可以由两个定性标准度量，分别为</a:t>
            </a:r>
            <a:r>
              <a:rPr lang="zh-CN" altLang="en-US" sz="2400" dirty="0">
                <a:solidFill>
                  <a:srgbClr val="FF0000"/>
                </a:solidFill>
                <a:latin typeface="+mn-ea"/>
                <a:hlinkClick r:id="" action="ppaction://noaction"/>
              </a:rPr>
              <a:t>耦合</a:t>
            </a:r>
            <a:r>
              <a:rPr lang="zh-CN" altLang="en-US" sz="2400" u="sng" dirty="0">
                <a:solidFill>
                  <a:srgbClr val="FF0000"/>
                </a:solidFill>
                <a:latin typeface="+mn-ea"/>
              </a:rPr>
              <a:t>度</a:t>
            </a:r>
            <a:r>
              <a:rPr lang="zh-CN" altLang="en-US" sz="2400" dirty="0">
                <a:latin typeface="+mn-ea"/>
              </a:rPr>
              <a:t>和</a:t>
            </a:r>
            <a:r>
              <a:rPr lang="zh-CN" altLang="en-US" sz="2400" u="sng" dirty="0">
                <a:solidFill>
                  <a:srgbClr val="FF0000"/>
                </a:solidFill>
                <a:latin typeface="+mn-ea"/>
                <a:hlinkClick r:id="" action="ppaction://noaction"/>
              </a:rPr>
              <a:t>内聚</a:t>
            </a:r>
            <a:r>
              <a:rPr lang="zh-CN" altLang="en-US" sz="2400" u="sng" dirty="0">
                <a:solidFill>
                  <a:srgbClr val="FF0000"/>
                </a:solidFill>
                <a:latin typeface="+mn-ea"/>
              </a:rPr>
              <a:t>度</a:t>
            </a:r>
            <a:r>
              <a:rPr lang="zh-CN" altLang="en-US" sz="2400" dirty="0">
                <a:latin typeface="+mn-ea"/>
              </a:rPr>
              <a:t>。</a:t>
            </a:r>
            <a:endParaRPr lang="en-US" altLang="zh-CN" sz="2400" dirty="0">
              <a:latin typeface="+mn-ea"/>
            </a:endParaRPr>
          </a:p>
          <a:p>
            <a:pPr lvl="1">
              <a:lnSpc>
                <a:spcPct val="100000"/>
              </a:lnSpc>
            </a:pPr>
            <a:r>
              <a:rPr lang="zh-CN" altLang="en-US" sz="2000" dirty="0">
                <a:latin typeface="+mn-ea"/>
              </a:rPr>
              <a:t>内聚度：一个模块内部各个元素间</a:t>
            </a:r>
            <a:r>
              <a:rPr lang="en-US" altLang="zh-CN" sz="2000" dirty="0">
                <a:latin typeface="+mn-ea"/>
              </a:rPr>
              <a:t>(</a:t>
            </a:r>
            <a:r>
              <a:rPr lang="zh-CN" altLang="en-US" sz="2000" dirty="0">
                <a:latin typeface="+mn-ea"/>
              </a:rPr>
              <a:t>语句和程序段</a:t>
            </a:r>
            <a:r>
              <a:rPr lang="en-US" altLang="zh-CN" sz="2000" dirty="0">
                <a:latin typeface="+mn-ea"/>
              </a:rPr>
              <a:t>)</a:t>
            </a:r>
            <a:r>
              <a:rPr lang="zh-CN" altLang="en-US" sz="2000" dirty="0">
                <a:latin typeface="+mn-ea"/>
              </a:rPr>
              <a:t>彼此的紧密程度的度量。</a:t>
            </a:r>
            <a:endParaRPr lang="zh-CN" altLang="en-US" sz="2000" dirty="0">
              <a:latin typeface="+mn-ea"/>
            </a:endParaRPr>
          </a:p>
          <a:p>
            <a:pPr lvl="1">
              <a:lnSpc>
                <a:spcPct val="100000"/>
              </a:lnSpc>
            </a:pPr>
            <a:r>
              <a:rPr lang="zh-CN" altLang="en-US" sz="2000" dirty="0">
                <a:latin typeface="+mn-ea"/>
              </a:rPr>
              <a:t>耦合度：指软件结构中各模块之间相互联系紧密程度的度量。</a:t>
            </a:r>
            <a:endParaRPr lang="en-US" altLang="zh-CN" sz="2000" dirty="0">
              <a:latin typeface="+mn-ea"/>
            </a:endParaRPr>
          </a:p>
          <a:p>
            <a:pPr>
              <a:lnSpc>
                <a:spcPct val="100000"/>
              </a:lnSpc>
            </a:pPr>
            <a:r>
              <a:rPr lang="zh-CN" altLang="en-US" sz="2400" dirty="0">
                <a:latin typeface="+mn-ea"/>
              </a:rPr>
              <a:t>软件独立性的衡量标准：</a:t>
            </a:r>
            <a:endParaRPr lang="en-US" altLang="zh-CN" sz="2400" dirty="0">
              <a:latin typeface="+mn-ea"/>
            </a:endParaRPr>
          </a:p>
          <a:p>
            <a:pPr lvl="1">
              <a:lnSpc>
                <a:spcPct val="100000"/>
              </a:lnSpc>
            </a:pPr>
            <a:r>
              <a:rPr lang="zh-CN" altLang="en-US" sz="2000" dirty="0">
                <a:solidFill>
                  <a:srgbClr val="FF0000"/>
                </a:solidFill>
              </a:rPr>
              <a:t>高内聚：</a:t>
            </a:r>
            <a:r>
              <a:rPr lang="zh-CN" altLang="en-US" sz="2000" dirty="0"/>
              <a:t>内部结构紧密。</a:t>
            </a:r>
            <a:endParaRPr lang="zh-CN" altLang="en-US" sz="2000" dirty="0"/>
          </a:p>
          <a:p>
            <a:pPr lvl="1">
              <a:lnSpc>
                <a:spcPct val="100000"/>
              </a:lnSpc>
            </a:pPr>
            <a:r>
              <a:rPr lang="zh-CN" altLang="en-US" sz="2000" dirty="0">
                <a:solidFill>
                  <a:srgbClr val="FF0000"/>
                </a:solidFill>
              </a:rPr>
              <a:t>低耦合：</a:t>
            </a:r>
            <a:r>
              <a:rPr lang="zh-CN" altLang="en-US" sz="2000" dirty="0"/>
              <a:t>模块间关联和依赖程度尽可能小，与其他模块的接口简单。</a:t>
            </a:r>
            <a:endParaRPr lang="zh-CN" altLang="en-US" sz="2000" dirty="0">
              <a:latin typeface="+mn-ea"/>
            </a:endParaRPr>
          </a:p>
        </p:txBody>
      </p:sp>
      <p:sp>
        <p:nvSpPr>
          <p:cNvPr id="3" name="日期占位符 2"/>
          <p:cNvSpPr>
            <a:spLocks noGrp="1"/>
          </p:cNvSpPr>
          <p:nvPr>
            <p:ph type="dt" sz="half" idx="10"/>
          </p:nvPr>
        </p:nvSpPr>
        <p:spPr/>
        <p:txBody>
          <a:bodyPr/>
          <a:lstStyle/>
          <a:p>
            <a:fld id="{0EC5559E-972D-49C5-B514-405F216B7C30}"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7650"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8290080-6A0E-4945-A938-4E9DE8D42C54}" type="slidenum">
              <a:rPr lang="en-US" altLang="zh-CN" smtClean="0">
                <a:solidFill>
                  <a:schemeClr val="bg1"/>
                </a:solidFill>
              </a:rPr>
            </a:fld>
            <a:endParaRPr lang="en-US" altLang="zh-CN">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up)">
                                      <p:cBhvr>
                                        <p:cTn id="10" dur="500"/>
                                        <p:tgtEl>
                                          <p:spTgt spid="2">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up)">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ipe(up)">
                                      <p:cBhvr>
                                        <p:cTn id="18" dur="500"/>
                                        <p:tgtEl>
                                          <p:spTgt spid="2">
                                            <p:txEl>
                                              <p:pRg st="3" end="3"/>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wipe(up)">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wipe(up)">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耦合性（</a:t>
            </a:r>
            <a:r>
              <a:rPr lang="en-US" altLang="zh-CN" dirty="0" smtClean="0"/>
              <a:t>C</a:t>
            </a:r>
            <a:r>
              <a:rPr lang="en-US" altLang="zh-CN" cap="none" dirty="0" smtClean="0"/>
              <a:t>oupling</a:t>
            </a:r>
            <a:r>
              <a:rPr lang="zh-CN" altLang="en-US" dirty="0" smtClean="0"/>
              <a:t>）</a:t>
            </a:r>
            <a:endParaRPr lang="zh-CN" altLang="en-US" dirty="0"/>
          </a:p>
        </p:txBody>
      </p:sp>
      <p:sp>
        <p:nvSpPr>
          <p:cNvPr id="28676" name="Rectangle 3"/>
          <p:cNvSpPr>
            <a:spLocks noGrp="1" noChangeArrowheads="1"/>
          </p:cNvSpPr>
          <p:nvPr>
            <p:ph idx="1"/>
          </p:nvPr>
        </p:nvSpPr>
        <p:spPr>
          <a:xfrm>
            <a:off x="768097" y="888096"/>
            <a:ext cx="7832833" cy="3806854"/>
          </a:xfrm>
          <a:prstGeom prst="rect">
            <a:avLst/>
          </a:prstGeom>
        </p:spPr>
        <p:txBody>
          <a:bodyPr>
            <a:normAutofit/>
          </a:bodyPr>
          <a:lstStyle/>
          <a:p>
            <a:pPr>
              <a:lnSpc>
                <a:spcPct val="130000"/>
              </a:lnSpc>
            </a:pPr>
            <a:r>
              <a:rPr lang="zh-CN" altLang="en-US" sz="2400" dirty="0">
                <a:solidFill>
                  <a:srgbClr val="FF0000"/>
                </a:solidFill>
                <a:latin typeface="+mn-ea"/>
              </a:rPr>
              <a:t>耦合性</a:t>
            </a:r>
            <a:r>
              <a:rPr lang="zh-CN" altLang="en-US" sz="2400" dirty="0">
                <a:latin typeface="+mn-ea"/>
              </a:rPr>
              <a:t>是对一个软件结构中不同模块之间互连程度的度量。</a:t>
            </a:r>
            <a:endParaRPr lang="zh-CN" altLang="en-US" sz="2400" dirty="0">
              <a:latin typeface="+mn-ea"/>
            </a:endParaRPr>
          </a:p>
          <a:p>
            <a:pPr>
              <a:lnSpc>
                <a:spcPct val="130000"/>
              </a:lnSpc>
            </a:pPr>
            <a:r>
              <a:rPr lang="zh-CN" altLang="en-US" sz="2400" dirty="0">
                <a:latin typeface="+mn-ea"/>
              </a:rPr>
              <a:t>模块间耦合的强弱取决于接口的复杂性，即与信息传递的方式、接口参数的个数、接口参数的数据类型相关。不同模块之间相互依赖的越紧密则耦合度越高。</a:t>
            </a:r>
            <a:endParaRPr lang="en-US" altLang="zh-CN" sz="2400" dirty="0">
              <a:latin typeface="+mn-ea"/>
            </a:endParaRPr>
          </a:p>
          <a:p>
            <a:pPr>
              <a:lnSpc>
                <a:spcPct val="130000"/>
              </a:lnSpc>
            </a:pPr>
            <a:r>
              <a:rPr lang="zh-CN" altLang="en-US" sz="2400" dirty="0">
                <a:latin typeface="+mn-ea"/>
              </a:rPr>
              <a:t>耦合度影响系统的可理解性、可测试性、可靠性和可维护性。</a:t>
            </a:r>
            <a:endParaRPr lang="zh-CN" altLang="en-US" sz="2400" dirty="0">
              <a:latin typeface="+mn-ea"/>
            </a:endParaRPr>
          </a:p>
        </p:txBody>
      </p:sp>
      <p:sp>
        <p:nvSpPr>
          <p:cNvPr id="2" name="日期占位符 1"/>
          <p:cNvSpPr>
            <a:spLocks noGrp="1"/>
          </p:cNvSpPr>
          <p:nvPr>
            <p:ph type="dt" sz="half" idx="10"/>
          </p:nvPr>
        </p:nvSpPr>
        <p:spPr/>
        <p:txBody>
          <a:bodyPr/>
          <a:lstStyle/>
          <a:p>
            <a:fld id="{D8A1FCC2-B346-467A-B8E2-1452CA1BFCD6}" type="datetime1">
              <a:rPr lang="zh-CN" altLang="en-US" smtClean="0"/>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8674"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179F206-BB72-48D4-9D21-EB002703E754}" type="slidenum">
              <a:rPr lang="en-US" altLang="zh-CN" smtClean="0">
                <a:solidFill>
                  <a:schemeClr val="bg1"/>
                </a:solidFill>
              </a:rPr>
            </a:fld>
            <a:endParaRPr lang="en-US" altLang="zh-CN"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软件设计的原则之一：弱</a:t>
            </a:r>
            <a:r>
              <a:rPr lang="zh-CN" altLang="en-US" dirty="0" smtClean="0"/>
              <a:t>耦合</a:t>
            </a:r>
            <a:endParaRPr lang="zh-CN" altLang="en-US" dirty="0"/>
          </a:p>
        </p:txBody>
      </p:sp>
      <p:sp>
        <p:nvSpPr>
          <p:cNvPr id="3" name="文本占位符 2"/>
          <p:cNvSpPr>
            <a:spLocks noGrp="1"/>
          </p:cNvSpPr>
          <p:nvPr>
            <p:ph idx="1"/>
          </p:nvPr>
        </p:nvSpPr>
        <p:spPr>
          <a:xfrm>
            <a:off x="768097" y="925167"/>
            <a:ext cx="7906346" cy="3806854"/>
          </a:xfrm>
        </p:spPr>
        <p:txBody>
          <a:bodyPr>
            <a:normAutofit/>
          </a:bodyPr>
          <a:lstStyle/>
          <a:p>
            <a:pPr marL="381000" indent="-257175">
              <a:lnSpc>
                <a:spcPct val="120000"/>
              </a:lnSpc>
            </a:pPr>
            <a:r>
              <a:rPr lang="zh-CN" altLang="en-US" sz="2400" dirty="0"/>
              <a:t>为了提高模块的独立性，应该尽量降低模块之间的耦合度。</a:t>
            </a:r>
            <a:endParaRPr lang="en-US" altLang="zh-CN" sz="2400" dirty="0"/>
          </a:p>
          <a:p>
            <a:pPr marL="381000" indent="-257175">
              <a:lnSpc>
                <a:spcPct val="120000"/>
              </a:lnSpc>
            </a:pPr>
            <a:r>
              <a:rPr lang="zh-CN" altLang="en-US" sz="2400" dirty="0">
                <a:solidFill>
                  <a:srgbClr val="FF0000"/>
                </a:solidFill>
              </a:rPr>
              <a:t>可行的举措有：</a:t>
            </a:r>
            <a:endParaRPr lang="en-US" altLang="zh-CN" sz="2400" dirty="0">
              <a:solidFill>
                <a:srgbClr val="FF0000"/>
              </a:solidFill>
            </a:endParaRPr>
          </a:p>
          <a:p>
            <a:pPr marL="466725" indent="-342900">
              <a:lnSpc>
                <a:spcPct val="120000"/>
              </a:lnSpc>
              <a:buFont typeface="+mj-lt"/>
              <a:buAutoNum type="arabicPeriod"/>
            </a:pPr>
            <a:r>
              <a:rPr lang="zh-CN" altLang="en-US" sz="2000" dirty="0"/>
              <a:t>两个对象应该通过类的接口实现耦合，而不应该依赖于类的具体实现细节</a:t>
            </a:r>
            <a:r>
              <a:rPr lang="en-US" altLang="zh-CN" sz="2000" dirty="0"/>
              <a:t>(</a:t>
            </a:r>
            <a:r>
              <a:rPr lang="zh-CN" altLang="en-US" sz="2000" dirty="0"/>
              <a:t>例如友元</a:t>
            </a:r>
            <a:r>
              <a:rPr lang="en-US" altLang="zh-CN" sz="2000" dirty="0"/>
              <a:t>)</a:t>
            </a:r>
            <a:r>
              <a:rPr lang="zh-CN" altLang="en-US" sz="2000" dirty="0"/>
              <a:t>。</a:t>
            </a:r>
            <a:endParaRPr lang="zh-CN" altLang="en-US" sz="2000" dirty="0"/>
          </a:p>
          <a:p>
            <a:pPr marL="466725" indent="-342900">
              <a:lnSpc>
                <a:spcPct val="120000"/>
              </a:lnSpc>
              <a:buFont typeface="+mj-lt"/>
              <a:buAutoNum type="arabicPeriod"/>
            </a:pPr>
            <a:r>
              <a:rPr lang="zh-CN" altLang="en-US" sz="2000" dirty="0"/>
              <a:t>采用简单的数据传递方式，减少消息中包含的参数个数，降低参数的复杂程度（尽量使用基本类型作为接口的参数类型）</a:t>
            </a:r>
            <a:r>
              <a:rPr lang="en-US" altLang="zh-CN" sz="2000" dirty="0"/>
              <a:t>,</a:t>
            </a:r>
            <a:r>
              <a:rPr lang="zh-CN" altLang="en-US" sz="2000" dirty="0"/>
              <a:t>  减少消息数。</a:t>
            </a:r>
            <a:endParaRPr lang="zh-CN" altLang="en-US" sz="2000" dirty="0"/>
          </a:p>
          <a:p>
            <a:pPr indent="-5080">
              <a:lnSpc>
                <a:spcPct val="120000"/>
              </a:lnSpc>
              <a:buNone/>
            </a:pPr>
            <a:endParaRPr lang="zh-CN" altLang="en-US" sz="2000" dirty="0"/>
          </a:p>
          <a:p>
            <a:pPr>
              <a:lnSpc>
                <a:spcPct val="120000"/>
              </a:lnSpc>
            </a:pPr>
            <a:endParaRPr lang="zh-CN" altLang="en-US" sz="2000" dirty="0"/>
          </a:p>
        </p:txBody>
      </p:sp>
      <p:sp>
        <p:nvSpPr>
          <p:cNvPr id="2" name="日期占位符 1"/>
          <p:cNvSpPr>
            <a:spLocks noGrp="1"/>
          </p:cNvSpPr>
          <p:nvPr>
            <p:ph type="dt" sz="half" idx="10"/>
          </p:nvPr>
        </p:nvSpPr>
        <p:spPr/>
        <p:txBody>
          <a:bodyPr/>
          <a:lstStyle/>
          <a:p>
            <a:fld id="{137C7D77-1EF8-401A-B1BF-2B16C132AB89}"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up)">
                                      <p:cBhvr>
                                        <p:cTn id="16" dur="500"/>
                                        <p:tgtEl>
                                          <p:spTgt spid="3">
                                            <p:txEl>
                                              <p:pRg st="2" end="2"/>
                                            </p:txEl>
                                          </p:spTgt>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up)">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数据库设计的步骤</a:t>
            </a:r>
            <a:endParaRPr lang="zh-CN" altLang="en-US" dirty="0"/>
          </a:p>
        </p:txBody>
      </p:sp>
      <p:sp>
        <p:nvSpPr>
          <p:cNvPr id="2" name="内容占位符 1"/>
          <p:cNvSpPr>
            <a:spLocks noGrp="1"/>
          </p:cNvSpPr>
          <p:nvPr>
            <p:ph idx="1"/>
          </p:nvPr>
        </p:nvSpPr>
        <p:spPr>
          <a:xfrm>
            <a:off x="768097" y="925167"/>
            <a:ext cx="8090153" cy="3806854"/>
          </a:xfrm>
        </p:spPr>
        <p:txBody>
          <a:bodyPr>
            <a:noAutofit/>
          </a:bodyPr>
          <a:lstStyle/>
          <a:p>
            <a:pPr marL="342900" indent="-342900">
              <a:lnSpc>
                <a:spcPct val="100000"/>
              </a:lnSpc>
              <a:spcBef>
                <a:spcPts val="800"/>
              </a:spcBef>
              <a:buFont typeface="+mj-lt"/>
              <a:buAutoNum type="arabicPeriod"/>
            </a:pPr>
            <a:r>
              <a:rPr lang="zh-CN" altLang="en-US" sz="2000" dirty="0"/>
              <a:t>需求阶段的数据收集，构建数据字典，明确哪些数据需要存储，要完成什么样的数据处理功能。</a:t>
            </a:r>
            <a:endParaRPr lang="en-US" altLang="zh-CN" sz="2000" dirty="0"/>
          </a:p>
          <a:p>
            <a:pPr marL="342900" indent="-342900">
              <a:lnSpc>
                <a:spcPct val="100000"/>
              </a:lnSpc>
              <a:spcBef>
                <a:spcPts val="800"/>
              </a:spcBef>
              <a:buFont typeface="+mj-lt"/>
              <a:buAutoNum type="arabicPeriod"/>
            </a:pPr>
            <a:r>
              <a:rPr lang="zh-CN" altLang="en-US" sz="2000" dirty="0"/>
              <a:t>概念结构设计，用</a:t>
            </a:r>
            <a:r>
              <a:rPr lang="en-US" altLang="zh-CN" sz="2000" dirty="0"/>
              <a:t>E-R</a:t>
            </a:r>
            <a:r>
              <a:rPr lang="zh-CN" altLang="en-US" sz="2000" dirty="0"/>
              <a:t>图描述现实世界的概念模型。</a:t>
            </a:r>
            <a:endParaRPr lang="en-US" altLang="zh-CN" sz="2000" dirty="0"/>
          </a:p>
          <a:p>
            <a:pPr marL="342900" indent="-342900">
              <a:lnSpc>
                <a:spcPct val="100000"/>
              </a:lnSpc>
              <a:spcBef>
                <a:spcPts val="800"/>
              </a:spcBef>
              <a:buFont typeface="+mj-lt"/>
              <a:buAutoNum type="arabicPeriod"/>
            </a:pPr>
            <a:r>
              <a:rPr lang="zh-CN" altLang="en-US" sz="2000" dirty="0"/>
              <a:t>逻辑结构设计，将概念模型转换为能够被</a:t>
            </a:r>
            <a:r>
              <a:rPr lang="en-US" altLang="zh-CN" sz="2000" dirty="0"/>
              <a:t>DBMS</a:t>
            </a:r>
            <a:r>
              <a:rPr lang="zh-CN" altLang="en-US" sz="2000" dirty="0"/>
              <a:t>支持的数据模型。</a:t>
            </a:r>
            <a:endParaRPr lang="en-US" altLang="zh-CN" sz="2000" dirty="0"/>
          </a:p>
          <a:p>
            <a:pPr marL="342900" indent="-342900">
              <a:lnSpc>
                <a:spcPct val="100000"/>
              </a:lnSpc>
              <a:spcBef>
                <a:spcPts val="800"/>
              </a:spcBef>
              <a:buFont typeface="+mj-lt"/>
              <a:buAutoNum type="arabicPeriod"/>
            </a:pPr>
            <a:r>
              <a:rPr lang="zh-CN" altLang="en-US" sz="2000" dirty="0"/>
              <a:t>物理结构设计，明确选取合适的</a:t>
            </a:r>
            <a:r>
              <a:rPr lang="en-US" altLang="zh-CN" sz="2000" dirty="0"/>
              <a:t>DBMS</a:t>
            </a:r>
            <a:r>
              <a:rPr lang="zh-CN" altLang="en-US" sz="2000" dirty="0"/>
              <a:t>，搭建应用环境，配置数据库服务器，设计数据的存储结构和存取方法，如索引、视图、存储过程、触发器等。</a:t>
            </a:r>
            <a:endParaRPr lang="en-US" altLang="zh-CN" sz="2000" dirty="0"/>
          </a:p>
          <a:p>
            <a:pPr marL="342900" indent="-342900">
              <a:lnSpc>
                <a:spcPct val="100000"/>
              </a:lnSpc>
              <a:spcBef>
                <a:spcPts val="800"/>
              </a:spcBef>
              <a:buFont typeface="+mj-lt"/>
              <a:buAutoNum type="arabicPeriod"/>
            </a:pPr>
            <a:r>
              <a:rPr lang="zh-CN" altLang="en-US" sz="2000" dirty="0"/>
              <a:t>系统实施，建立数据库，组织数据入库，编写和调试程序，运行测试。</a:t>
            </a:r>
            <a:endParaRPr lang="en-US" altLang="zh-CN" sz="2000" dirty="0"/>
          </a:p>
          <a:p>
            <a:pPr marL="342900" indent="-342900">
              <a:lnSpc>
                <a:spcPct val="100000"/>
              </a:lnSpc>
              <a:spcBef>
                <a:spcPts val="800"/>
              </a:spcBef>
              <a:buFont typeface="+mj-lt"/>
              <a:buAutoNum type="arabicPeriod"/>
            </a:pPr>
            <a:r>
              <a:rPr lang="zh-CN" altLang="en-US" sz="2000" dirty="0"/>
              <a:t>运行维护，维护数据库安全性与完整性，根据需求改正和改进数据库的功能。</a:t>
            </a:r>
            <a:endParaRPr lang="zh-CN" altLang="en-US" sz="20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5" name="日期占位符 4"/>
          <p:cNvSpPr>
            <a:spLocks noGrp="1"/>
          </p:cNvSpPr>
          <p:nvPr>
            <p:ph type="dt" sz="half" idx="10"/>
          </p:nvPr>
        </p:nvSpPr>
        <p:spPr/>
        <p:txBody>
          <a:bodyPr/>
          <a:lstStyle/>
          <a:p>
            <a:fld id="{AD9F5211-FE33-43B3-8D0B-D8974C58AF42}"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up)">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up)">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耦合度的等级</a:t>
            </a:r>
            <a:endParaRPr lang="zh-CN" altLang="en-US" dirty="0"/>
          </a:p>
        </p:txBody>
      </p:sp>
      <p:sp>
        <p:nvSpPr>
          <p:cNvPr id="3" name="内容占位符 2"/>
          <p:cNvSpPr>
            <a:spLocks noGrp="1"/>
          </p:cNvSpPr>
          <p:nvPr>
            <p:ph idx="1"/>
          </p:nvPr>
        </p:nvSpPr>
        <p:spPr/>
        <p:txBody>
          <a:bodyPr>
            <a:normAutofit/>
          </a:bodyPr>
          <a:lstStyle/>
          <a:p>
            <a:pPr algn="l">
              <a:spcBef>
                <a:spcPct val="55000"/>
              </a:spcBef>
            </a:pPr>
            <a:r>
              <a:rPr lang="zh-CN" altLang="en-US" sz="2400" dirty="0"/>
              <a:t>耦合度是模块独立性最显著特征。耦合度按其高低程度可分为七级，松耦合是软件设计一直追求的目标。 </a:t>
            </a:r>
            <a:endParaRPr lang="en-US" altLang="en-US" sz="2400" dirty="0"/>
          </a:p>
          <a:p>
            <a:pPr marL="360045" lvl="1" indent="0" algn="l">
              <a:lnSpc>
                <a:spcPct val="70000"/>
              </a:lnSpc>
              <a:spcBef>
                <a:spcPct val="55000"/>
              </a:spcBef>
              <a:buNone/>
            </a:pPr>
            <a:r>
              <a:rPr lang="en-US" altLang="en-US" sz="2000" dirty="0"/>
              <a:t>① </a:t>
            </a:r>
            <a:r>
              <a:rPr lang="en-US" altLang="en-US" sz="2000" dirty="0" err="1"/>
              <a:t>非直接耦合</a:t>
            </a:r>
            <a:r>
              <a:rPr lang="en-US" altLang="en-US" sz="2000" dirty="0"/>
              <a:t>           </a:t>
            </a:r>
            <a:endParaRPr lang="en-US" altLang="zh-CN" sz="2000" dirty="0"/>
          </a:p>
          <a:p>
            <a:pPr marL="360045" lvl="1" indent="0" algn="l">
              <a:lnSpc>
                <a:spcPct val="70000"/>
              </a:lnSpc>
              <a:spcBef>
                <a:spcPct val="55000"/>
              </a:spcBef>
              <a:buNone/>
            </a:pPr>
            <a:r>
              <a:rPr lang="en-US" altLang="en-US" sz="2000" dirty="0"/>
              <a:t>② </a:t>
            </a:r>
            <a:r>
              <a:rPr lang="en-US" altLang="en-US" sz="2000" dirty="0" err="1"/>
              <a:t>数据耦合</a:t>
            </a:r>
            <a:r>
              <a:rPr lang="en-US" altLang="en-US" sz="2000" dirty="0"/>
              <a:t>        </a:t>
            </a:r>
            <a:endParaRPr lang="en-US" altLang="zh-CN" sz="2000" dirty="0"/>
          </a:p>
          <a:p>
            <a:pPr marL="360045" lvl="1" indent="0" algn="l">
              <a:lnSpc>
                <a:spcPct val="70000"/>
              </a:lnSpc>
              <a:spcBef>
                <a:spcPct val="55000"/>
              </a:spcBef>
              <a:buNone/>
            </a:pPr>
            <a:r>
              <a:rPr lang="en-US" altLang="en-US" sz="2000" dirty="0"/>
              <a:t>③ </a:t>
            </a:r>
            <a:r>
              <a:rPr lang="en-US" altLang="en-US" sz="2000" dirty="0" err="1"/>
              <a:t>特征耦合</a:t>
            </a:r>
            <a:endParaRPr lang="en-US" altLang="en-US" sz="2000" dirty="0"/>
          </a:p>
          <a:p>
            <a:pPr marL="360045" lvl="1" indent="0" algn="l">
              <a:lnSpc>
                <a:spcPct val="70000"/>
              </a:lnSpc>
              <a:spcBef>
                <a:spcPct val="55000"/>
              </a:spcBef>
              <a:buNone/>
            </a:pPr>
            <a:r>
              <a:rPr lang="en-US" altLang="en-US" sz="2000" dirty="0"/>
              <a:t>④ </a:t>
            </a:r>
            <a:r>
              <a:rPr lang="en-US" altLang="en-US" sz="2000" dirty="0" err="1"/>
              <a:t>控制耦合</a:t>
            </a:r>
            <a:r>
              <a:rPr lang="en-US" altLang="en-US" sz="2000" dirty="0"/>
              <a:t>               </a:t>
            </a:r>
            <a:endParaRPr lang="en-US" altLang="zh-CN" sz="2000" dirty="0"/>
          </a:p>
          <a:p>
            <a:pPr marL="360045" lvl="1" indent="0" algn="l">
              <a:lnSpc>
                <a:spcPct val="70000"/>
              </a:lnSpc>
              <a:spcBef>
                <a:spcPct val="55000"/>
              </a:spcBef>
              <a:buNone/>
            </a:pPr>
            <a:r>
              <a:rPr lang="en-US" altLang="en-US" sz="2000" dirty="0"/>
              <a:t>⑤</a:t>
            </a:r>
            <a:r>
              <a:rPr lang="en-US" altLang="zh-CN" sz="2000" dirty="0"/>
              <a:t> </a:t>
            </a:r>
            <a:r>
              <a:rPr lang="en-US" altLang="en-US" sz="2000" dirty="0" err="1"/>
              <a:t>外部耦合</a:t>
            </a:r>
            <a:r>
              <a:rPr lang="en-US" altLang="en-US" sz="2000" dirty="0"/>
              <a:t>         </a:t>
            </a:r>
            <a:endParaRPr lang="en-US" altLang="zh-CN" sz="2000" dirty="0"/>
          </a:p>
          <a:p>
            <a:pPr marL="360045" lvl="1" indent="0" algn="l">
              <a:lnSpc>
                <a:spcPct val="70000"/>
              </a:lnSpc>
              <a:spcBef>
                <a:spcPct val="55000"/>
              </a:spcBef>
              <a:buNone/>
            </a:pPr>
            <a:r>
              <a:rPr lang="en-US" altLang="en-US" sz="2000" dirty="0"/>
              <a:t>⑥</a:t>
            </a:r>
            <a:r>
              <a:rPr lang="en-US" altLang="zh-CN" sz="2000" dirty="0"/>
              <a:t> </a:t>
            </a:r>
            <a:r>
              <a:rPr lang="en-US" altLang="en-US" sz="2000" dirty="0" err="1"/>
              <a:t>公共耦合</a:t>
            </a:r>
            <a:endParaRPr lang="en-US" altLang="en-US" sz="2000" dirty="0"/>
          </a:p>
          <a:p>
            <a:pPr marL="360045" lvl="1" indent="0" algn="l">
              <a:lnSpc>
                <a:spcPct val="70000"/>
              </a:lnSpc>
              <a:spcBef>
                <a:spcPct val="55000"/>
              </a:spcBef>
              <a:buNone/>
            </a:pPr>
            <a:r>
              <a:rPr lang="en-US" altLang="en-US" sz="2000" dirty="0"/>
              <a:t>⑦</a:t>
            </a:r>
            <a:r>
              <a:rPr lang="en-US" altLang="zh-CN" sz="2000" dirty="0"/>
              <a:t> </a:t>
            </a:r>
            <a:r>
              <a:rPr lang="en-US" altLang="en-US" sz="2000" dirty="0" err="1"/>
              <a:t>内容耦合</a:t>
            </a:r>
            <a:r>
              <a:rPr lang="en-US" altLang="en-US" sz="2000" dirty="0"/>
              <a:t> </a:t>
            </a:r>
            <a:endParaRPr lang="zh-CN" altLang="en-US" sz="2000" dirty="0"/>
          </a:p>
          <a:p>
            <a:endParaRPr lang="zh-CN" altLang="en-US" sz="2400" dirty="0"/>
          </a:p>
        </p:txBody>
      </p:sp>
      <p:sp>
        <p:nvSpPr>
          <p:cNvPr id="4" name="日期占位符 3"/>
          <p:cNvSpPr>
            <a:spLocks noGrp="1"/>
          </p:cNvSpPr>
          <p:nvPr>
            <p:ph type="dt" sz="half" idx="10"/>
          </p:nvPr>
        </p:nvSpPr>
        <p:spPr/>
        <p:txBody>
          <a:bodyPr/>
          <a:lstStyle/>
          <a:p>
            <a:fld id="{6A0FB7E0-D60D-49A6-99CA-CC7FA58C7D15}"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zh-CN" altLang="en-US" dirty="0"/>
              <a:t>耦合的七个</a:t>
            </a:r>
            <a:r>
              <a:rPr lang="zh-CN" altLang="en-US" dirty="0" smtClean="0"/>
              <a:t>等级</a:t>
            </a:r>
            <a:endParaRPr lang="zh-CN" altLang="en-US" dirty="0"/>
          </a:p>
        </p:txBody>
      </p:sp>
      <p:sp>
        <p:nvSpPr>
          <p:cNvPr id="2" name="文本占位符 1"/>
          <p:cNvSpPr>
            <a:spLocks noGrp="1"/>
          </p:cNvSpPr>
          <p:nvPr>
            <p:ph idx="1"/>
          </p:nvPr>
        </p:nvSpPr>
        <p:spPr/>
        <p:txBody>
          <a:bodyPr/>
          <a:lstStyle/>
          <a:p>
            <a:pPr marL="0" indent="0">
              <a:lnSpc>
                <a:spcPct val="130000"/>
              </a:lnSpc>
              <a:buNone/>
            </a:pPr>
            <a:r>
              <a:rPr lang="zh-CN" altLang="en-US" sz="2400" dirty="0"/>
              <a:t>（</a:t>
            </a:r>
            <a:r>
              <a:rPr lang="en-US" altLang="zh-CN" sz="2400" dirty="0"/>
              <a:t>1</a:t>
            </a:r>
            <a:r>
              <a:rPr lang="zh-CN" altLang="en-US" sz="2400" dirty="0"/>
              <a:t>）非直接耦合</a:t>
            </a:r>
            <a:endParaRPr lang="zh-CN" altLang="en-US" sz="2400" b="1" dirty="0">
              <a:ea typeface="楷体_GB2312" pitchFamily="49" charset="-122"/>
            </a:endParaRPr>
          </a:p>
          <a:p>
            <a:pPr>
              <a:lnSpc>
                <a:spcPct val="130000"/>
              </a:lnSpc>
            </a:pPr>
            <a:r>
              <a:rPr lang="zh-CN" altLang="en-US" sz="2100" dirty="0">
                <a:latin typeface="+mn-ea"/>
              </a:rPr>
              <a:t>如果</a:t>
            </a:r>
            <a:r>
              <a:rPr lang="zh-CN" altLang="en-US" sz="2100" dirty="0">
                <a:solidFill>
                  <a:srgbClr val="FF3300"/>
                </a:solidFill>
                <a:latin typeface="+mn-ea"/>
              </a:rPr>
              <a:t>两个模块之间没有直接关系</a:t>
            </a:r>
            <a:r>
              <a:rPr lang="zh-CN" altLang="en-US" sz="2100" dirty="0">
                <a:latin typeface="+mn-ea"/>
              </a:rPr>
              <a:t>，它们之间的联系完全是通过主模块的控制和调用来实现的，这就是非直接耦合。</a:t>
            </a:r>
            <a:endParaRPr lang="zh-CN" altLang="en-US" sz="2100" dirty="0">
              <a:latin typeface="+mn-ea"/>
            </a:endParaRPr>
          </a:p>
          <a:p>
            <a:pPr>
              <a:lnSpc>
                <a:spcPct val="130000"/>
              </a:lnSpc>
            </a:pPr>
            <a:r>
              <a:rPr lang="zh-CN" altLang="en-US" sz="2100" dirty="0">
                <a:solidFill>
                  <a:srgbClr val="FF0000"/>
                </a:solidFill>
                <a:latin typeface="+mn-ea"/>
              </a:rPr>
              <a:t>这种耦合的模块独立性最强。</a:t>
            </a:r>
            <a:endParaRPr lang="zh-CN" altLang="en-US" sz="2100" dirty="0">
              <a:solidFill>
                <a:srgbClr val="FF0000"/>
              </a:solidFill>
              <a:latin typeface="+mn-ea"/>
            </a:endParaRPr>
          </a:p>
        </p:txBody>
      </p:sp>
      <p:sp>
        <p:nvSpPr>
          <p:cNvPr id="4" name="日期占位符 3"/>
          <p:cNvSpPr>
            <a:spLocks noGrp="1"/>
          </p:cNvSpPr>
          <p:nvPr>
            <p:ph type="dt" sz="half" idx="10"/>
          </p:nvPr>
        </p:nvSpPr>
        <p:spPr/>
        <p:txBody>
          <a:bodyPr/>
          <a:lstStyle/>
          <a:p>
            <a:fld id="{0A55585A-90C5-44F4-9271-6D4A1953AADD}" type="datetime1">
              <a:rPr lang="zh-CN" altLang="en-US" smtClean="0"/>
            </a:fld>
            <a:endParaRPr lang="zh-CN" altLang="en-US"/>
          </a:p>
        </p:txBody>
      </p:sp>
      <p:sp>
        <p:nvSpPr>
          <p:cNvPr id="15" name="页脚占位符 14"/>
          <p:cNvSpPr>
            <a:spLocks noGrp="1"/>
          </p:cNvSpPr>
          <p:nvPr>
            <p:ph type="ftr" sz="quarter" idx="11"/>
          </p:nvPr>
        </p:nvSpPr>
        <p:spPr/>
        <p:txBody>
          <a:bodyPr/>
          <a:lstStyle/>
          <a:p>
            <a:r>
              <a:rPr lang="zh-CN" altLang="en-US" smtClean="0"/>
              <a:t>软件工程</a:t>
            </a:r>
            <a:endParaRPr lang="zh-CN" altLang="en-US" dirty="0"/>
          </a:p>
        </p:txBody>
      </p:sp>
      <p:sp>
        <p:nvSpPr>
          <p:cNvPr id="29698"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9ECE190-51E8-44D5-9C45-C32AAF3D12AD}" type="slidenum">
              <a:rPr lang="en-US" altLang="zh-CN" smtClean="0">
                <a:solidFill>
                  <a:schemeClr val="bg1"/>
                </a:solidFill>
              </a:rPr>
            </a:fld>
            <a:endParaRPr lang="en-US" altLang="zh-CN" dirty="0">
              <a:solidFill>
                <a:schemeClr val="bg1"/>
              </a:solidFill>
            </a:endParaRPr>
          </a:p>
        </p:txBody>
      </p:sp>
      <p:grpSp>
        <p:nvGrpSpPr>
          <p:cNvPr id="3" name="组合 2"/>
          <p:cNvGrpSpPr/>
          <p:nvPr/>
        </p:nvGrpSpPr>
        <p:grpSpPr>
          <a:xfrm>
            <a:off x="5823703" y="2728539"/>
            <a:ext cx="3018607" cy="1707629"/>
            <a:chOff x="3374243" y="4376392"/>
            <a:chExt cx="4024809" cy="2276839"/>
          </a:xfrm>
        </p:grpSpPr>
        <p:sp>
          <p:nvSpPr>
            <p:cNvPr id="5" name="Text Box 16"/>
            <p:cNvSpPr txBox="1">
              <a:spLocks noChangeArrowheads="1"/>
            </p:cNvSpPr>
            <p:nvPr/>
          </p:nvSpPr>
          <p:spPr bwMode="auto">
            <a:xfrm>
              <a:off x="3374243" y="4384329"/>
              <a:ext cx="1079500" cy="539750"/>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pPr algn="l">
                <a:spcBef>
                  <a:spcPct val="50000"/>
                </a:spcBef>
              </a:pPr>
              <a:r>
                <a:rPr kumimoji="1" lang="en-US" altLang="zh-CN" sz="1350" b="1">
                  <a:latin typeface="Times New Roman" panose="02020603050405020304" pitchFamily="18" charset="0"/>
                </a:rPr>
                <a:t>X</a:t>
              </a:r>
              <a:endParaRPr kumimoji="1" lang="en-US" altLang="zh-CN" sz="1350" b="1">
                <a:latin typeface="Times New Roman" panose="02020603050405020304" pitchFamily="18" charset="0"/>
              </a:endParaRPr>
            </a:p>
          </p:txBody>
        </p:sp>
        <p:sp>
          <p:nvSpPr>
            <p:cNvPr id="6" name="Text Box 17"/>
            <p:cNvSpPr txBox="1">
              <a:spLocks noChangeArrowheads="1"/>
            </p:cNvSpPr>
            <p:nvPr/>
          </p:nvSpPr>
          <p:spPr bwMode="auto">
            <a:xfrm>
              <a:off x="4656943" y="4376392"/>
              <a:ext cx="1079500" cy="539750"/>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pPr algn="l">
                <a:spcBef>
                  <a:spcPct val="50000"/>
                </a:spcBef>
              </a:pPr>
              <a:r>
                <a:rPr kumimoji="1" lang="en-US" altLang="zh-CN" sz="1350" b="1">
                  <a:latin typeface="Times New Roman" panose="02020603050405020304" pitchFamily="18" charset="0"/>
                </a:rPr>
                <a:t>Y</a:t>
              </a:r>
              <a:endParaRPr kumimoji="1" lang="en-US" altLang="zh-CN" sz="1350" b="1">
                <a:latin typeface="Times New Roman" panose="02020603050405020304" pitchFamily="18" charset="0"/>
              </a:endParaRPr>
            </a:p>
          </p:txBody>
        </p:sp>
        <p:sp>
          <p:nvSpPr>
            <p:cNvPr id="7" name="Text Box 21"/>
            <p:cNvSpPr txBox="1">
              <a:spLocks noChangeArrowheads="1"/>
            </p:cNvSpPr>
            <p:nvPr/>
          </p:nvSpPr>
          <p:spPr bwMode="auto">
            <a:xfrm>
              <a:off x="3374243" y="5374929"/>
              <a:ext cx="1079500" cy="539750"/>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pPr algn="l">
                <a:spcBef>
                  <a:spcPct val="50000"/>
                </a:spcBef>
              </a:pPr>
              <a:r>
                <a:rPr kumimoji="1" lang="en-US" altLang="zh-CN" sz="1350" b="1">
                  <a:latin typeface="Times New Roman" panose="02020603050405020304" pitchFamily="18" charset="0"/>
                </a:rPr>
                <a:t>A</a:t>
              </a:r>
              <a:endParaRPr kumimoji="1" lang="en-US" altLang="zh-CN" sz="1350" b="1">
                <a:latin typeface="Times New Roman" panose="02020603050405020304" pitchFamily="18" charset="0"/>
              </a:endParaRPr>
            </a:p>
          </p:txBody>
        </p:sp>
        <p:sp>
          <p:nvSpPr>
            <p:cNvPr id="8" name="Text Box 22"/>
            <p:cNvSpPr txBox="1">
              <a:spLocks noChangeArrowheads="1"/>
            </p:cNvSpPr>
            <p:nvPr/>
          </p:nvSpPr>
          <p:spPr bwMode="auto">
            <a:xfrm>
              <a:off x="4656943" y="5374929"/>
              <a:ext cx="1079500" cy="539750"/>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pPr algn="l">
                <a:spcBef>
                  <a:spcPct val="50000"/>
                </a:spcBef>
              </a:pPr>
              <a:r>
                <a:rPr kumimoji="1" lang="en-US" altLang="zh-CN" sz="1350" b="1" dirty="0">
                  <a:latin typeface="Times New Roman" panose="02020603050405020304" pitchFamily="18" charset="0"/>
                </a:rPr>
                <a:t>B</a:t>
              </a:r>
              <a:endParaRPr kumimoji="1" lang="en-US" altLang="zh-CN" sz="1350" b="1" dirty="0">
                <a:latin typeface="Times New Roman" panose="02020603050405020304" pitchFamily="18" charset="0"/>
              </a:endParaRPr>
            </a:p>
          </p:txBody>
        </p:sp>
        <p:sp>
          <p:nvSpPr>
            <p:cNvPr id="9" name="Text Box 24"/>
            <p:cNvSpPr txBox="1">
              <a:spLocks noChangeArrowheads="1"/>
            </p:cNvSpPr>
            <p:nvPr/>
          </p:nvSpPr>
          <p:spPr bwMode="auto">
            <a:xfrm>
              <a:off x="4042098" y="6160788"/>
              <a:ext cx="14478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b="1" dirty="0">
                  <a:latin typeface="Times New Roman" panose="02020603050405020304" pitchFamily="18" charset="0"/>
                  <a:ea typeface="楷体_GB2312"/>
                  <a:cs typeface="楷体_GB2312"/>
                </a:rPr>
                <a:t>无关系</a:t>
              </a:r>
              <a:endParaRPr kumimoji="1" lang="zh-CN" altLang="en-US" b="1" dirty="0">
                <a:latin typeface="Times New Roman" panose="02020603050405020304" pitchFamily="18" charset="0"/>
                <a:ea typeface="楷体_GB2312"/>
                <a:cs typeface="楷体_GB2312"/>
              </a:endParaRPr>
            </a:p>
          </p:txBody>
        </p:sp>
        <p:sp>
          <p:nvSpPr>
            <p:cNvPr id="10" name="Arc 25"/>
            <p:cNvSpPr/>
            <p:nvPr/>
          </p:nvSpPr>
          <p:spPr bwMode="auto">
            <a:xfrm rot="11440697">
              <a:off x="3679043" y="6067079"/>
              <a:ext cx="381000" cy="228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round/>
              <a:headEnd type="none" w="sm" len="lg"/>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1" name="Arc 26"/>
            <p:cNvSpPr/>
            <p:nvPr/>
          </p:nvSpPr>
          <p:spPr bwMode="auto">
            <a:xfrm rot="10159303" flipH="1">
              <a:off x="5126843" y="5990879"/>
              <a:ext cx="381000" cy="304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round/>
              <a:headEnd type="none" w="sm" len="lg"/>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2" name="Text Box 27"/>
            <p:cNvSpPr txBox="1">
              <a:spLocks noChangeArrowheads="1"/>
            </p:cNvSpPr>
            <p:nvPr/>
          </p:nvSpPr>
          <p:spPr bwMode="auto">
            <a:xfrm>
              <a:off x="5951252" y="4907009"/>
              <a:ext cx="14478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b="1" dirty="0">
                  <a:latin typeface="Times New Roman" panose="02020603050405020304" pitchFamily="18" charset="0"/>
                  <a:ea typeface="楷体_GB2312"/>
                  <a:cs typeface="楷体_GB2312"/>
                </a:rPr>
                <a:t>无关系</a:t>
              </a:r>
              <a:endParaRPr kumimoji="1" lang="zh-CN" altLang="en-US" b="1" dirty="0">
                <a:latin typeface="Times New Roman" panose="02020603050405020304" pitchFamily="18" charset="0"/>
                <a:ea typeface="楷体_GB2312"/>
                <a:cs typeface="楷体_GB2312"/>
              </a:endParaRPr>
            </a:p>
          </p:txBody>
        </p:sp>
        <p:sp>
          <p:nvSpPr>
            <p:cNvPr id="13" name="Arc 28"/>
            <p:cNvSpPr/>
            <p:nvPr/>
          </p:nvSpPr>
          <p:spPr bwMode="auto">
            <a:xfrm rot="9096621" flipH="1">
              <a:off x="5942818" y="4409729"/>
              <a:ext cx="290512" cy="455613"/>
            </a:xfrm>
            <a:custGeom>
              <a:avLst/>
              <a:gdLst>
                <a:gd name="G0" fmla="+- 0 0 0"/>
                <a:gd name="G1" fmla="+- 15209 0 0"/>
                <a:gd name="G2" fmla="+- 21600 0 0"/>
                <a:gd name="T0" fmla="*/ 15337 w 21600"/>
                <a:gd name="T1" fmla="*/ 0 h 33389"/>
                <a:gd name="T2" fmla="*/ 11663 w 21600"/>
                <a:gd name="T3" fmla="*/ 33389 h 33389"/>
                <a:gd name="T4" fmla="*/ 0 w 21600"/>
                <a:gd name="T5" fmla="*/ 15209 h 33389"/>
              </a:gdLst>
              <a:ahLst/>
              <a:cxnLst>
                <a:cxn ang="0">
                  <a:pos x="T0" y="T1"/>
                </a:cxn>
                <a:cxn ang="0">
                  <a:pos x="T2" y="T3"/>
                </a:cxn>
                <a:cxn ang="0">
                  <a:pos x="T4" y="T5"/>
                </a:cxn>
              </a:cxnLst>
              <a:rect l="0" t="0" r="r" b="b"/>
              <a:pathLst>
                <a:path w="21600" h="33389" fill="none" extrusionOk="0">
                  <a:moveTo>
                    <a:pt x="15337" y="-1"/>
                  </a:moveTo>
                  <a:cubicBezTo>
                    <a:pt x="19349" y="4045"/>
                    <a:pt x="21600" y="9511"/>
                    <a:pt x="21600" y="15209"/>
                  </a:cubicBezTo>
                  <a:cubicBezTo>
                    <a:pt x="21600" y="22565"/>
                    <a:pt x="17855" y="29416"/>
                    <a:pt x="11663" y="33389"/>
                  </a:cubicBezTo>
                </a:path>
                <a:path w="21600" h="33389" stroke="0" extrusionOk="0">
                  <a:moveTo>
                    <a:pt x="15337" y="-1"/>
                  </a:moveTo>
                  <a:cubicBezTo>
                    <a:pt x="19349" y="4045"/>
                    <a:pt x="21600" y="9511"/>
                    <a:pt x="21600" y="15209"/>
                  </a:cubicBezTo>
                  <a:cubicBezTo>
                    <a:pt x="21600" y="22565"/>
                    <a:pt x="17855" y="29416"/>
                    <a:pt x="11663" y="33389"/>
                  </a:cubicBezTo>
                  <a:lnTo>
                    <a:pt x="0" y="15209"/>
                  </a:lnTo>
                  <a:close/>
                </a:path>
              </a:pathLst>
            </a:custGeom>
            <a:noFill/>
            <a:ln w="38100">
              <a:solidFill>
                <a:schemeClr val="tx1"/>
              </a:solidFill>
              <a:round/>
              <a:headEnd type="none" w="sm" len="lg"/>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4" name="Arc 29"/>
            <p:cNvSpPr/>
            <p:nvPr/>
          </p:nvSpPr>
          <p:spPr bwMode="auto">
            <a:xfrm rot="6137509">
              <a:off x="5876143" y="5528917"/>
              <a:ext cx="381000" cy="228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tx1"/>
              </a:solidFill>
              <a:round/>
              <a:headEnd type="none" w="sm" len="lg"/>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p:txBody>
          <a:bodyPr/>
          <a:lstStyle/>
          <a:p>
            <a:r>
              <a:rPr lang="zh-CN" altLang="en-US" dirty="0"/>
              <a:t>耦合的七个</a:t>
            </a:r>
            <a:r>
              <a:rPr lang="zh-CN" altLang="en-US" dirty="0" smtClean="0"/>
              <a:t>等级</a:t>
            </a:r>
            <a:endParaRPr lang="zh-CN" altLang="en-US" dirty="0"/>
          </a:p>
        </p:txBody>
      </p:sp>
      <p:sp>
        <p:nvSpPr>
          <p:cNvPr id="2" name="文本占位符 1"/>
          <p:cNvSpPr>
            <a:spLocks noGrp="1"/>
          </p:cNvSpPr>
          <p:nvPr>
            <p:ph idx="1"/>
          </p:nvPr>
        </p:nvSpPr>
        <p:spPr>
          <a:xfrm>
            <a:off x="768097" y="888096"/>
            <a:ext cx="7832833" cy="3806854"/>
          </a:xfrm>
        </p:spPr>
        <p:txBody>
          <a:bodyPr>
            <a:normAutofit/>
          </a:bodyPr>
          <a:lstStyle/>
          <a:p>
            <a:pPr marL="0" indent="0">
              <a:lnSpc>
                <a:spcPct val="100000"/>
              </a:lnSpc>
              <a:spcBef>
                <a:spcPts val="600"/>
              </a:spcBef>
              <a:buNone/>
            </a:pPr>
            <a:r>
              <a:rPr lang="zh-CN" altLang="en-US" sz="2400" dirty="0"/>
              <a:t>（</a:t>
            </a:r>
            <a:r>
              <a:rPr lang="en-US" altLang="zh-CN" sz="2400" dirty="0"/>
              <a:t>2</a:t>
            </a:r>
            <a:r>
              <a:rPr lang="zh-CN" altLang="en-US" sz="2400" dirty="0"/>
              <a:t>）数据耦合 </a:t>
            </a:r>
            <a:endParaRPr lang="zh-CN" altLang="en-US" sz="2400" b="1" dirty="0">
              <a:ea typeface="楷体_GB2312" pitchFamily="49" charset="-122"/>
            </a:endParaRPr>
          </a:p>
          <a:p>
            <a:pPr>
              <a:lnSpc>
                <a:spcPct val="100000"/>
              </a:lnSpc>
              <a:spcBef>
                <a:spcPts val="600"/>
              </a:spcBef>
            </a:pPr>
            <a:r>
              <a:rPr lang="zh-CN" altLang="en-US" sz="2000" dirty="0">
                <a:latin typeface="+mn-ea"/>
              </a:rPr>
              <a:t>如果一个模块访问另一个模块时，彼此之间是通过</a:t>
            </a:r>
            <a:r>
              <a:rPr lang="zh-CN" altLang="en-US" sz="2000" dirty="0">
                <a:solidFill>
                  <a:srgbClr val="FF3300"/>
                </a:solidFill>
                <a:latin typeface="+mn-ea"/>
              </a:rPr>
              <a:t>数据参数</a:t>
            </a:r>
            <a:r>
              <a:rPr lang="zh-CN" altLang="en-US" sz="2000" dirty="0">
                <a:latin typeface="+mn-ea"/>
              </a:rPr>
              <a:t>（不是控制参数、公共数据结构或外部变量）来交换输入、输出信息的，则称这种耦合为数据耦合。</a:t>
            </a:r>
            <a:endParaRPr lang="zh-CN" altLang="en-US" sz="2000" dirty="0">
              <a:latin typeface="+mn-ea"/>
            </a:endParaRPr>
          </a:p>
          <a:p>
            <a:pPr>
              <a:lnSpc>
                <a:spcPct val="100000"/>
              </a:lnSpc>
              <a:spcBef>
                <a:spcPts val="600"/>
              </a:spcBef>
            </a:pPr>
            <a:r>
              <a:rPr lang="zh-CN" altLang="en-US" sz="2000" dirty="0">
                <a:latin typeface="+mn-ea"/>
              </a:rPr>
              <a:t>按数据耦合开发的程序界面简单、安全可靠。</a:t>
            </a:r>
            <a:endParaRPr lang="zh-CN" altLang="en-US" sz="2000" dirty="0">
              <a:latin typeface="+mn-ea"/>
            </a:endParaRPr>
          </a:p>
          <a:p>
            <a:pPr>
              <a:lnSpc>
                <a:spcPct val="100000"/>
              </a:lnSpc>
              <a:spcBef>
                <a:spcPts val="600"/>
              </a:spcBef>
            </a:pPr>
            <a:r>
              <a:rPr lang="zh-CN" altLang="en-US" sz="2000" dirty="0">
                <a:solidFill>
                  <a:srgbClr val="FF0000"/>
                </a:solidFill>
                <a:latin typeface="+mn-ea"/>
              </a:rPr>
              <a:t>数据耦合是松散的耦合</a:t>
            </a:r>
            <a:r>
              <a:rPr lang="zh-CN" altLang="en-US" sz="2000" dirty="0">
                <a:latin typeface="+mn-ea"/>
              </a:rPr>
              <a:t>，模块之间的独立性比较强。在软件程序结构中至少必须有这类耦合。</a:t>
            </a:r>
            <a:endParaRPr lang="zh-CN" altLang="en-US" sz="2000" dirty="0">
              <a:latin typeface="+mn-ea"/>
            </a:endParaRPr>
          </a:p>
        </p:txBody>
      </p:sp>
      <p:sp>
        <p:nvSpPr>
          <p:cNvPr id="4" name="日期占位符 3"/>
          <p:cNvSpPr>
            <a:spLocks noGrp="1"/>
          </p:cNvSpPr>
          <p:nvPr>
            <p:ph type="dt" sz="half" idx="10"/>
          </p:nvPr>
        </p:nvSpPr>
        <p:spPr/>
        <p:txBody>
          <a:bodyPr/>
          <a:lstStyle/>
          <a:p>
            <a:fld id="{0E14D779-AE66-4C13-96E2-5146BD5960EF}" type="datetime1">
              <a:rPr lang="zh-CN" altLang="en-US" smtClean="0"/>
            </a:fld>
            <a:endParaRPr lang="zh-CN" altLang="en-US"/>
          </a:p>
        </p:txBody>
      </p:sp>
      <p:sp>
        <p:nvSpPr>
          <p:cNvPr id="13" name="页脚占位符 12"/>
          <p:cNvSpPr>
            <a:spLocks noGrp="1"/>
          </p:cNvSpPr>
          <p:nvPr>
            <p:ph type="ftr" sz="quarter" idx="11"/>
          </p:nvPr>
        </p:nvSpPr>
        <p:spPr/>
        <p:txBody>
          <a:bodyPr/>
          <a:lstStyle/>
          <a:p>
            <a:r>
              <a:rPr lang="zh-CN" altLang="en-US" smtClean="0"/>
              <a:t>软件工程</a:t>
            </a:r>
            <a:endParaRPr lang="zh-CN" altLang="en-US" dirty="0"/>
          </a:p>
        </p:txBody>
      </p:sp>
      <p:sp>
        <p:nvSpPr>
          <p:cNvPr id="3072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13D307E-0B14-49B1-9BB2-A115BB645DE6}" type="slidenum">
              <a:rPr lang="en-US" altLang="zh-CN" smtClean="0">
                <a:solidFill>
                  <a:schemeClr val="bg1"/>
                </a:solidFill>
              </a:rPr>
            </a:fld>
            <a:endParaRPr lang="en-US" altLang="zh-CN">
              <a:solidFill>
                <a:schemeClr val="bg1"/>
              </a:solidFill>
            </a:endParaRPr>
          </a:p>
        </p:txBody>
      </p:sp>
      <p:grpSp>
        <p:nvGrpSpPr>
          <p:cNvPr id="3" name="组合 2"/>
          <p:cNvGrpSpPr/>
          <p:nvPr/>
        </p:nvGrpSpPr>
        <p:grpSpPr>
          <a:xfrm>
            <a:off x="6090031" y="3111303"/>
            <a:ext cx="2510899" cy="1428750"/>
            <a:chOff x="3604167" y="4821225"/>
            <a:chExt cx="3347865" cy="1905000"/>
          </a:xfrm>
        </p:grpSpPr>
        <p:sp>
          <p:nvSpPr>
            <p:cNvPr id="5" name="Text Box 16"/>
            <p:cNvSpPr txBox="1">
              <a:spLocks noChangeArrowheads="1"/>
            </p:cNvSpPr>
            <p:nvPr/>
          </p:nvSpPr>
          <p:spPr bwMode="auto">
            <a:xfrm>
              <a:off x="3604167" y="5195875"/>
              <a:ext cx="1079500" cy="539750"/>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pPr algn="l">
                <a:spcBef>
                  <a:spcPct val="50000"/>
                </a:spcBef>
              </a:pPr>
              <a:r>
                <a:rPr kumimoji="1" lang="en-US" altLang="zh-CN" sz="1350" b="1">
                  <a:latin typeface="Times New Roman" panose="02020603050405020304" pitchFamily="18" charset="0"/>
                </a:rPr>
                <a:t>A</a:t>
              </a:r>
              <a:endParaRPr kumimoji="1" lang="en-US" altLang="zh-CN" sz="1350" b="1">
                <a:latin typeface="Times New Roman" panose="02020603050405020304" pitchFamily="18" charset="0"/>
              </a:endParaRPr>
            </a:p>
          </p:txBody>
        </p:sp>
        <p:sp>
          <p:nvSpPr>
            <p:cNvPr id="7" name="Line 17"/>
            <p:cNvSpPr>
              <a:spLocks noChangeShapeType="1"/>
            </p:cNvSpPr>
            <p:nvPr/>
          </p:nvSpPr>
          <p:spPr bwMode="auto">
            <a:xfrm>
              <a:off x="4137567" y="5735625"/>
              <a:ext cx="0" cy="4572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8" name="Line 18"/>
            <p:cNvSpPr>
              <a:spLocks noChangeShapeType="1"/>
            </p:cNvSpPr>
            <p:nvPr/>
          </p:nvSpPr>
          <p:spPr bwMode="auto">
            <a:xfrm flipV="1">
              <a:off x="4137567" y="4821225"/>
              <a:ext cx="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9" name="Text Box 19"/>
            <p:cNvSpPr txBox="1">
              <a:spLocks noChangeArrowheads="1"/>
            </p:cNvSpPr>
            <p:nvPr/>
          </p:nvSpPr>
          <p:spPr bwMode="auto">
            <a:xfrm>
              <a:off x="3604167" y="6186475"/>
              <a:ext cx="1079500" cy="539750"/>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p>
              <a:pPr algn="l">
                <a:spcBef>
                  <a:spcPct val="50000"/>
                </a:spcBef>
              </a:pPr>
              <a:r>
                <a:rPr kumimoji="1" lang="en-US" altLang="zh-CN" sz="1350" b="1">
                  <a:latin typeface="Times New Roman" panose="02020603050405020304" pitchFamily="18" charset="0"/>
                </a:rPr>
                <a:t>B</a:t>
              </a:r>
              <a:endParaRPr kumimoji="1" lang="en-US" altLang="zh-CN" sz="1350" b="1">
                <a:latin typeface="Times New Roman" panose="02020603050405020304" pitchFamily="18" charset="0"/>
              </a:endParaRPr>
            </a:p>
          </p:txBody>
        </p:sp>
        <p:sp>
          <p:nvSpPr>
            <p:cNvPr id="10" name="Text Box 20"/>
            <p:cNvSpPr txBox="1">
              <a:spLocks noChangeArrowheads="1"/>
            </p:cNvSpPr>
            <p:nvPr/>
          </p:nvSpPr>
          <p:spPr bwMode="auto">
            <a:xfrm>
              <a:off x="5432967" y="5501116"/>
              <a:ext cx="1519065" cy="86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b="1" dirty="0">
                  <a:latin typeface="Times New Roman" panose="02020603050405020304" pitchFamily="18" charset="0"/>
                  <a:ea typeface="楷体_GB2312"/>
                  <a:cs typeface="楷体_GB2312"/>
                </a:rPr>
                <a:t>通过参数</a:t>
              </a:r>
              <a:endParaRPr kumimoji="1" lang="zh-CN" altLang="en-US" b="1" dirty="0">
                <a:latin typeface="Times New Roman" panose="02020603050405020304" pitchFamily="18" charset="0"/>
                <a:ea typeface="楷体_GB2312"/>
                <a:cs typeface="楷体_GB2312"/>
              </a:endParaRPr>
            </a:p>
            <a:p>
              <a:pPr algn="l"/>
              <a:r>
                <a:rPr kumimoji="1" lang="zh-CN" altLang="en-US" b="1" dirty="0">
                  <a:latin typeface="Times New Roman" panose="02020603050405020304" pitchFamily="18" charset="0"/>
                  <a:ea typeface="楷体_GB2312"/>
                  <a:cs typeface="楷体_GB2312"/>
                </a:rPr>
                <a:t>传递数据</a:t>
              </a:r>
              <a:endParaRPr kumimoji="1" lang="zh-CN" altLang="en-US" b="1" dirty="0">
                <a:latin typeface="Times New Roman" panose="02020603050405020304" pitchFamily="18" charset="0"/>
                <a:ea typeface="楷体_GB2312"/>
                <a:cs typeface="楷体_GB2312"/>
              </a:endParaRPr>
            </a:p>
          </p:txBody>
        </p:sp>
        <p:sp>
          <p:nvSpPr>
            <p:cNvPr id="11" name="Line 21"/>
            <p:cNvSpPr>
              <a:spLocks noChangeShapeType="1"/>
            </p:cNvSpPr>
            <p:nvPr/>
          </p:nvSpPr>
          <p:spPr bwMode="auto">
            <a:xfrm>
              <a:off x="4747167" y="5430825"/>
              <a:ext cx="685800" cy="457200"/>
            </a:xfrm>
            <a:prstGeom prst="line">
              <a:avLst/>
            </a:prstGeom>
            <a:noFill/>
            <a:ln w="38100">
              <a:solidFill>
                <a:schemeClr val="tx1"/>
              </a:solidFill>
              <a:round/>
              <a:head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sp>
          <p:nvSpPr>
            <p:cNvPr id="12" name="Line 22"/>
            <p:cNvSpPr>
              <a:spLocks noChangeShapeType="1"/>
            </p:cNvSpPr>
            <p:nvPr/>
          </p:nvSpPr>
          <p:spPr bwMode="auto">
            <a:xfrm flipV="1">
              <a:off x="4747167" y="6040425"/>
              <a:ext cx="685800" cy="381000"/>
            </a:xfrm>
            <a:prstGeom prst="line">
              <a:avLst/>
            </a:prstGeom>
            <a:noFill/>
            <a:ln w="38100">
              <a:solidFill>
                <a:schemeClr val="tx1"/>
              </a:solidFill>
              <a:round/>
              <a:head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50"/>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randombar(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p:cNvSpPr>
            <a:spLocks noGrp="1"/>
          </p:cNvSpPr>
          <p:nvPr>
            <p:ph type="title"/>
          </p:nvPr>
        </p:nvSpPr>
        <p:spPr/>
        <p:txBody>
          <a:bodyPr/>
          <a:lstStyle/>
          <a:p>
            <a:r>
              <a:rPr lang="zh-CN" altLang="en-US" dirty="0"/>
              <a:t>数据耦合与非直接耦合的使用</a:t>
            </a:r>
            <a:r>
              <a:rPr lang="zh-CN" altLang="en-US" dirty="0" smtClean="0"/>
              <a:t>情景</a:t>
            </a:r>
            <a:endParaRPr lang="zh-CN" altLang="en-US" dirty="0"/>
          </a:p>
        </p:txBody>
      </p:sp>
      <p:sp>
        <p:nvSpPr>
          <p:cNvPr id="3" name="文本占位符 2"/>
          <p:cNvSpPr>
            <a:spLocks noGrp="1"/>
          </p:cNvSpPr>
          <p:nvPr>
            <p:ph idx="1"/>
          </p:nvPr>
        </p:nvSpPr>
        <p:spPr>
          <a:xfrm>
            <a:off x="768097" y="789240"/>
            <a:ext cx="7832833" cy="3806854"/>
          </a:xfrm>
        </p:spPr>
        <p:txBody>
          <a:bodyPr>
            <a:normAutofit/>
          </a:bodyPr>
          <a:lstStyle/>
          <a:p>
            <a:pPr>
              <a:lnSpc>
                <a:spcPct val="100000"/>
              </a:lnSpc>
              <a:spcBef>
                <a:spcPts val="900"/>
              </a:spcBef>
            </a:pPr>
            <a:r>
              <a:rPr kumimoji="1" lang="zh-CN" altLang="en-US" sz="2000" dirty="0">
                <a:latin typeface="+mn-ea"/>
              </a:rPr>
              <a:t>举例：模块“计算应扣款”把“用水量”和“用电量”分别传递给“计算水费”与“计算电费”两个模块</a:t>
            </a:r>
            <a:r>
              <a:rPr kumimoji="1" lang="en-US" altLang="zh-CN" sz="2000" dirty="0">
                <a:latin typeface="+mn-ea"/>
              </a:rPr>
              <a:t>(</a:t>
            </a:r>
            <a:r>
              <a:rPr kumimoji="1" lang="zh-CN" altLang="en-US" sz="2000" dirty="0">
                <a:latin typeface="+mn-ea"/>
              </a:rPr>
              <a:t>传递基本类型的数据</a:t>
            </a:r>
            <a:r>
              <a:rPr kumimoji="1" lang="en-US" altLang="zh-CN" sz="2000" dirty="0">
                <a:latin typeface="+mn-ea"/>
              </a:rPr>
              <a:t>)</a:t>
            </a:r>
            <a:r>
              <a:rPr kumimoji="1" lang="zh-CN" altLang="en-US" sz="2000" dirty="0">
                <a:latin typeface="+mn-ea"/>
              </a:rPr>
              <a:t>，然后从它们取得“水费”与“电费”，这种上下层之间存在的偶合称为</a:t>
            </a:r>
            <a:r>
              <a:rPr kumimoji="1" lang="zh-CN" altLang="en-US" sz="2000" dirty="0">
                <a:solidFill>
                  <a:srgbClr val="FF3300"/>
                </a:solidFill>
                <a:latin typeface="+mn-ea"/>
              </a:rPr>
              <a:t>数据偶合</a:t>
            </a:r>
            <a:r>
              <a:rPr kumimoji="1" lang="zh-CN" altLang="en-US" sz="2000" dirty="0">
                <a:latin typeface="+mn-ea"/>
              </a:rPr>
              <a:t>。</a:t>
            </a:r>
            <a:endParaRPr kumimoji="1" lang="zh-CN" altLang="en-US" sz="2000" dirty="0">
              <a:latin typeface="+mn-ea"/>
            </a:endParaRPr>
          </a:p>
          <a:p>
            <a:pPr>
              <a:lnSpc>
                <a:spcPct val="100000"/>
              </a:lnSpc>
              <a:spcBef>
                <a:spcPts val="900"/>
              </a:spcBef>
            </a:pPr>
            <a:r>
              <a:rPr kumimoji="1" lang="zh-CN" altLang="en-US" sz="2000" dirty="0">
                <a:latin typeface="+mn-ea"/>
              </a:rPr>
              <a:t>“计算水费”与“计算电费”俩模块处于同一级，相互之间没有信息传递，属于</a:t>
            </a:r>
            <a:r>
              <a:rPr kumimoji="1" lang="zh-CN" altLang="en-US" sz="2000" dirty="0">
                <a:solidFill>
                  <a:srgbClr val="FF3300"/>
                </a:solidFill>
                <a:latin typeface="+mn-ea"/>
              </a:rPr>
              <a:t>非直接偶合</a:t>
            </a:r>
            <a:r>
              <a:rPr kumimoji="1" lang="zh-CN" altLang="en-US" sz="2000" dirty="0" smtClean="0">
                <a:latin typeface="+mn-ea"/>
              </a:rPr>
              <a:t>。</a:t>
            </a:r>
            <a:endParaRPr kumimoji="1" lang="zh-CN" altLang="en-US" sz="2000" dirty="0">
              <a:latin typeface="+mn-ea"/>
            </a:endParaRPr>
          </a:p>
        </p:txBody>
      </p:sp>
      <p:sp>
        <p:nvSpPr>
          <p:cNvPr id="24" name="日期占位符 23"/>
          <p:cNvSpPr>
            <a:spLocks noGrp="1"/>
          </p:cNvSpPr>
          <p:nvPr>
            <p:ph type="dt" sz="half" idx="10"/>
          </p:nvPr>
        </p:nvSpPr>
        <p:spPr/>
        <p:txBody>
          <a:bodyPr/>
          <a:lstStyle/>
          <a:p>
            <a:fld id="{593FBD2A-A2C3-47C5-8FDC-86601D695518}" type="datetime1">
              <a:rPr lang="zh-CN" altLang="en-US" smtClean="0"/>
            </a:fld>
            <a:endParaRPr lang="zh-CN" altLang="en-US"/>
          </a:p>
        </p:txBody>
      </p:sp>
      <p:sp>
        <p:nvSpPr>
          <p:cNvPr id="25" name="页脚占位符 24"/>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grpSp>
        <p:nvGrpSpPr>
          <p:cNvPr id="5" name="Group 41"/>
          <p:cNvGrpSpPr/>
          <p:nvPr/>
        </p:nvGrpSpPr>
        <p:grpSpPr bwMode="auto">
          <a:xfrm>
            <a:off x="3474099" y="2622650"/>
            <a:ext cx="5126831" cy="2022872"/>
            <a:chOff x="1023" y="2341"/>
            <a:chExt cx="4306" cy="1699"/>
          </a:xfrm>
        </p:grpSpPr>
        <p:sp>
          <p:nvSpPr>
            <p:cNvPr id="6" name="Text Box 23"/>
            <p:cNvSpPr txBox="1">
              <a:spLocks noChangeArrowheads="1"/>
            </p:cNvSpPr>
            <p:nvPr/>
          </p:nvSpPr>
          <p:spPr bwMode="auto">
            <a:xfrm>
              <a:off x="1891" y="2597"/>
              <a:ext cx="155"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kumimoji="1" lang="zh-CN" altLang="en-US" sz="1600">
                <a:latin typeface="Times New Roman" panose="02020603050405020304" pitchFamily="18" charset="0"/>
              </a:endParaRPr>
            </a:p>
          </p:txBody>
        </p:sp>
        <p:sp>
          <p:nvSpPr>
            <p:cNvPr id="7" name="Line 24"/>
            <p:cNvSpPr>
              <a:spLocks noChangeShapeType="1"/>
            </p:cNvSpPr>
            <p:nvPr/>
          </p:nvSpPr>
          <p:spPr bwMode="auto">
            <a:xfrm flipH="1">
              <a:off x="2678" y="2691"/>
              <a:ext cx="767" cy="587"/>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8" name="Line 25"/>
            <p:cNvSpPr>
              <a:spLocks noChangeShapeType="1"/>
            </p:cNvSpPr>
            <p:nvPr/>
          </p:nvSpPr>
          <p:spPr bwMode="auto">
            <a:xfrm flipH="1">
              <a:off x="2763" y="2822"/>
              <a:ext cx="426" cy="325"/>
            </a:xfrm>
            <a:prstGeom prst="line">
              <a:avLst/>
            </a:prstGeom>
            <a:noFill/>
            <a:ln w="12700" cap="sq">
              <a:solidFill>
                <a:srgbClr val="FF00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9" name="Text Box 26"/>
            <p:cNvSpPr txBox="1">
              <a:spLocks noChangeArrowheads="1"/>
            </p:cNvSpPr>
            <p:nvPr/>
          </p:nvSpPr>
          <p:spPr bwMode="auto">
            <a:xfrm>
              <a:off x="2337" y="2749"/>
              <a:ext cx="724"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1600" b="1">
                  <a:latin typeface="宋体" panose="02010600030101010101" pitchFamily="2" charset="-122"/>
                </a:rPr>
                <a:t>用水量</a:t>
              </a:r>
              <a:endParaRPr kumimoji="1" lang="zh-CN" altLang="en-US" sz="1600" b="1">
                <a:latin typeface="宋体" panose="02010600030101010101" pitchFamily="2" charset="-122"/>
              </a:endParaRPr>
            </a:p>
          </p:txBody>
        </p:sp>
        <p:sp>
          <p:nvSpPr>
            <p:cNvPr id="10" name="Line 27"/>
            <p:cNvSpPr>
              <a:spLocks noChangeShapeType="1"/>
            </p:cNvSpPr>
            <p:nvPr/>
          </p:nvSpPr>
          <p:spPr bwMode="auto">
            <a:xfrm>
              <a:off x="4382" y="2887"/>
              <a:ext cx="341" cy="260"/>
            </a:xfrm>
            <a:prstGeom prst="line">
              <a:avLst/>
            </a:prstGeom>
            <a:noFill/>
            <a:ln w="12700" cap="sq">
              <a:solidFill>
                <a:srgbClr val="FF00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1" name="Text Box 28"/>
            <p:cNvSpPr txBox="1">
              <a:spLocks noChangeArrowheads="1"/>
            </p:cNvSpPr>
            <p:nvPr/>
          </p:nvSpPr>
          <p:spPr bwMode="auto">
            <a:xfrm>
              <a:off x="4467" y="2749"/>
              <a:ext cx="862"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1600" b="1">
                  <a:latin typeface="宋体" panose="02010600030101010101" pitchFamily="2" charset="-122"/>
                </a:rPr>
                <a:t>用电量</a:t>
              </a:r>
              <a:endParaRPr kumimoji="1" lang="zh-CN" altLang="en-US" sz="1600" b="1">
                <a:latin typeface="宋体" panose="02010600030101010101" pitchFamily="2" charset="-122"/>
              </a:endParaRPr>
            </a:p>
          </p:txBody>
        </p:sp>
        <p:sp>
          <p:nvSpPr>
            <p:cNvPr id="12" name="Line 29"/>
            <p:cNvSpPr>
              <a:spLocks noChangeShapeType="1"/>
            </p:cNvSpPr>
            <p:nvPr/>
          </p:nvSpPr>
          <p:spPr bwMode="auto">
            <a:xfrm flipV="1">
              <a:off x="3104" y="2822"/>
              <a:ext cx="341" cy="260"/>
            </a:xfrm>
            <a:prstGeom prst="line">
              <a:avLst/>
            </a:prstGeom>
            <a:noFill/>
            <a:ln w="12700" cap="sq">
              <a:solidFill>
                <a:srgbClr val="FF00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3" name="Text Box 30"/>
            <p:cNvSpPr txBox="1">
              <a:spLocks noChangeArrowheads="1"/>
            </p:cNvSpPr>
            <p:nvPr/>
          </p:nvSpPr>
          <p:spPr bwMode="auto">
            <a:xfrm>
              <a:off x="3073" y="3005"/>
              <a:ext cx="593"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1600" b="1" dirty="0">
                  <a:latin typeface="宋体" panose="02010600030101010101" pitchFamily="2" charset="-122"/>
                </a:rPr>
                <a:t>水费</a:t>
              </a:r>
              <a:endParaRPr kumimoji="1" lang="zh-CN" altLang="en-US" sz="1600" b="1" dirty="0">
                <a:latin typeface="宋体" panose="02010600030101010101" pitchFamily="2" charset="-122"/>
              </a:endParaRPr>
            </a:p>
          </p:txBody>
        </p:sp>
        <p:sp>
          <p:nvSpPr>
            <p:cNvPr id="14" name="Line 31"/>
            <p:cNvSpPr>
              <a:spLocks noChangeShapeType="1"/>
            </p:cNvSpPr>
            <p:nvPr/>
          </p:nvSpPr>
          <p:spPr bwMode="auto">
            <a:xfrm flipH="1" flipV="1">
              <a:off x="4041" y="2887"/>
              <a:ext cx="343" cy="253"/>
            </a:xfrm>
            <a:prstGeom prst="line">
              <a:avLst/>
            </a:prstGeom>
            <a:noFill/>
            <a:ln w="12700" cap="sq">
              <a:solidFill>
                <a:srgbClr val="FF00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5" name="Text Box 32"/>
            <p:cNvSpPr txBox="1">
              <a:spLocks noChangeArrowheads="1"/>
            </p:cNvSpPr>
            <p:nvPr/>
          </p:nvSpPr>
          <p:spPr bwMode="auto">
            <a:xfrm>
              <a:off x="3783" y="2984"/>
              <a:ext cx="567"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600" b="1" dirty="0">
                  <a:latin typeface="宋体" panose="02010600030101010101" pitchFamily="2" charset="-122"/>
                </a:rPr>
                <a:t>电费</a:t>
              </a:r>
              <a:endParaRPr kumimoji="1" lang="zh-CN" altLang="en-US" sz="1600" b="1" dirty="0">
                <a:latin typeface="宋体" panose="02010600030101010101" pitchFamily="2" charset="-122"/>
              </a:endParaRPr>
            </a:p>
          </p:txBody>
        </p:sp>
        <p:sp>
          <p:nvSpPr>
            <p:cNvPr id="16" name="Rectangle 33"/>
            <p:cNvSpPr>
              <a:spLocks noChangeArrowheads="1"/>
            </p:cNvSpPr>
            <p:nvPr/>
          </p:nvSpPr>
          <p:spPr bwMode="auto">
            <a:xfrm>
              <a:off x="1911" y="3278"/>
              <a:ext cx="1022" cy="260"/>
            </a:xfrm>
            <a:prstGeom prst="rect">
              <a:avLst/>
            </a:prstGeom>
            <a:ln>
              <a:headEnd type="none" w="sm" len="sm"/>
              <a:tailEnd type="none" w="sm" len="sm"/>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kumimoji="1" lang="zh-CN" altLang="en-US" sz="1600" b="1">
                  <a:effectLst>
                    <a:outerShdw blurRad="38100" dist="38100" dir="2700000" algn="tl">
                      <a:srgbClr val="000000">
                        <a:alpha val="43137"/>
                      </a:srgbClr>
                    </a:outerShdw>
                  </a:effectLst>
                  <a:latin typeface="宋体" panose="02010600030101010101" pitchFamily="2" charset="-122"/>
                </a:rPr>
                <a:t>计算水费</a:t>
              </a:r>
              <a:endParaRPr kumimoji="1" lang="zh-CN" altLang="en-US" sz="1600" b="1">
                <a:effectLst>
                  <a:outerShdw blurRad="38100" dist="38100" dir="2700000" algn="tl">
                    <a:srgbClr val="000000">
                      <a:alpha val="43137"/>
                    </a:srgbClr>
                  </a:outerShdw>
                </a:effectLst>
                <a:latin typeface="宋体" panose="02010600030101010101" pitchFamily="2" charset="-122"/>
              </a:endParaRPr>
            </a:p>
          </p:txBody>
        </p:sp>
        <p:sp>
          <p:nvSpPr>
            <p:cNvPr id="17" name="Rectangle 34"/>
            <p:cNvSpPr>
              <a:spLocks noChangeArrowheads="1"/>
            </p:cNvSpPr>
            <p:nvPr/>
          </p:nvSpPr>
          <p:spPr bwMode="auto">
            <a:xfrm>
              <a:off x="3018" y="2431"/>
              <a:ext cx="1193" cy="260"/>
            </a:xfrm>
            <a:prstGeom prst="rect">
              <a:avLst/>
            </a:prstGeom>
            <a:ln>
              <a:headEnd type="none" w="sm" len="sm"/>
              <a:tailEnd type="none" w="sm" len="sm"/>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kumimoji="1" lang="zh-CN" altLang="en-US" sz="1600" b="1" dirty="0">
                  <a:effectLst>
                    <a:outerShdw blurRad="38100" dist="38100" dir="2700000" algn="tl">
                      <a:srgbClr val="000000">
                        <a:alpha val="43137"/>
                      </a:srgbClr>
                    </a:outerShdw>
                  </a:effectLst>
                  <a:latin typeface="宋体" panose="02010600030101010101" pitchFamily="2" charset="-122"/>
                </a:rPr>
                <a:t>计算应扣款</a:t>
              </a:r>
              <a:endParaRPr kumimoji="1" lang="zh-CN" altLang="en-US" sz="1600" b="1" dirty="0">
                <a:effectLst>
                  <a:outerShdw blurRad="38100" dist="38100" dir="2700000" algn="tl">
                    <a:srgbClr val="000000">
                      <a:alpha val="43137"/>
                    </a:srgbClr>
                  </a:outerShdw>
                </a:effectLst>
                <a:latin typeface="宋体" panose="02010600030101010101" pitchFamily="2" charset="-122"/>
              </a:endParaRPr>
            </a:p>
          </p:txBody>
        </p:sp>
        <p:sp>
          <p:nvSpPr>
            <p:cNvPr id="18" name="Line 35"/>
            <p:cNvSpPr>
              <a:spLocks noChangeShapeType="1"/>
            </p:cNvSpPr>
            <p:nvPr/>
          </p:nvSpPr>
          <p:spPr bwMode="auto">
            <a:xfrm>
              <a:off x="3956" y="2691"/>
              <a:ext cx="767" cy="586"/>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9" name="Rectangle 36"/>
            <p:cNvSpPr>
              <a:spLocks noChangeArrowheads="1"/>
            </p:cNvSpPr>
            <p:nvPr/>
          </p:nvSpPr>
          <p:spPr bwMode="auto">
            <a:xfrm>
              <a:off x="4212" y="3277"/>
              <a:ext cx="1022" cy="261"/>
            </a:xfrm>
            <a:prstGeom prst="rect">
              <a:avLst/>
            </a:prstGeom>
            <a:ln>
              <a:headEnd type="none" w="sm" len="sm"/>
              <a:tailEnd type="none" w="sm" len="sm"/>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kumimoji="1" lang="zh-CN" altLang="en-US" sz="1600" b="1">
                  <a:effectLst>
                    <a:outerShdw blurRad="38100" dist="38100" dir="2700000" algn="tl">
                      <a:srgbClr val="000000">
                        <a:alpha val="43137"/>
                      </a:srgbClr>
                    </a:outerShdw>
                  </a:effectLst>
                  <a:latin typeface="宋体" panose="02010600030101010101" pitchFamily="2" charset="-122"/>
                </a:rPr>
                <a:t>计算电费</a:t>
              </a:r>
              <a:endParaRPr kumimoji="1" lang="zh-CN" altLang="en-US" sz="1600" b="1">
                <a:effectLst>
                  <a:outerShdw blurRad="38100" dist="38100" dir="2700000" algn="tl">
                    <a:srgbClr val="000000">
                      <a:alpha val="43137"/>
                    </a:srgbClr>
                  </a:outerShdw>
                </a:effectLst>
                <a:latin typeface="宋体" panose="02010600030101010101" pitchFamily="2" charset="-122"/>
              </a:endParaRPr>
            </a:p>
          </p:txBody>
        </p:sp>
        <p:sp>
          <p:nvSpPr>
            <p:cNvPr id="20" name="Text Box 37"/>
            <p:cNvSpPr txBox="1">
              <a:spLocks noChangeArrowheads="1"/>
            </p:cNvSpPr>
            <p:nvPr/>
          </p:nvSpPr>
          <p:spPr bwMode="auto">
            <a:xfrm>
              <a:off x="3138" y="3756"/>
              <a:ext cx="1023"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latin typeface="宋体" panose="02010600030101010101" pitchFamily="2" charset="-122"/>
                </a:rPr>
                <a:t>非直接偶合</a:t>
              </a:r>
              <a:endParaRPr kumimoji="1" lang="zh-CN" altLang="en-US" sz="1600" b="1">
                <a:latin typeface="宋体" panose="02010600030101010101" pitchFamily="2" charset="-122"/>
              </a:endParaRPr>
            </a:p>
          </p:txBody>
        </p:sp>
        <p:sp>
          <p:nvSpPr>
            <p:cNvPr id="21" name="Text Box 38"/>
            <p:cNvSpPr txBox="1">
              <a:spLocks noChangeArrowheads="1"/>
            </p:cNvSpPr>
            <p:nvPr/>
          </p:nvSpPr>
          <p:spPr bwMode="auto">
            <a:xfrm>
              <a:off x="1023" y="2597"/>
              <a:ext cx="850"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latin typeface="宋体" panose="02010600030101010101" pitchFamily="2" charset="-122"/>
                </a:rPr>
                <a:t>数据偶合</a:t>
              </a:r>
              <a:endParaRPr kumimoji="1" lang="zh-CN" altLang="en-US" sz="1600" b="1" dirty="0">
                <a:latin typeface="宋体" panose="02010600030101010101" pitchFamily="2" charset="-122"/>
              </a:endParaRPr>
            </a:p>
          </p:txBody>
        </p:sp>
        <p:sp>
          <p:nvSpPr>
            <p:cNvPr id="22" name="Arc 39"/>
            <p:cNvSpPr/>
            <p:nvPr/>
          </p:nvSpPr>
          <p:spPr bwMode="auto">
            <a:xfrm flipH="1" flipV="1">
              <a:off x="1791" y="2341"/>
              <a:ext cx="1225" cy="1088"/>
            </a:xfrm>
            <a:custGeom>
              <a:avLst/>
              <a:gdLst>
                <a:gd name="G0" fmla="+- 10041 0 0"/>
                <a:gd name="G1" fmla="+- 9434 0 0"/>
                <a:gd name="G2" fmla="+- 21600 0 0"/>
                <a:gd name="T0" fmla="*/ 29472 w 31641"/>
                <a:gd name="T1" fmla="*/ 0 h 31034"/>
                <a:gd name="T2" fmla="*/ 0 w 31641"/>
                <a:gd name="T3" fmla="*/ 28558 h 31034"/>
                <a:gd name="T4" fmla="*/ 10041 w 31641"/>
                <a:gd name="T5" fmla="*/ 9434 h 31034"/>
              </a:gdLst>
              <a:ahLst/>
              <a:cxnLst>
                <a:cxn ang="0">
                  <a:pos x="T0" y="T1"/>
                </a:cxn>
                <a:cxn ang="0">
                  <a:pos x="T2" y="T3"/>
                </a:cxn>
                <a:cxn ang="0">
                  <a:pos x="T4" y="T5"/>
                </a:cxn>
              </a:cxnLst>
              <a:rect l="0" t="0" r="r" b="b"/>
              <a:pathLst>
                <a:path w="31641" h="31034" fill="none" extrusionOk="0">
                  <a:moveTo>
                    <a:pt x="29471" y="0"/>
                  </a:moveTo>
                  <a:cubicBezTo>
                    <a:pt x="30899" y="2940"/>
                    <a:pt x="31641" y="6165"/>
                    <a:pt x="31641" y="9434"/>
                  </a:cubicBezTo>
                  <a:cubicBezTo>
                    <a:pt x="31641" y="21363"/>
                    <a:pt x="21970" y="31034"/>
                    <a:pt x="10041" y="31034"/>
                  </a:cubicBezTo>
                  <a:cubicBezTo>
                    <a:pt x="6542" y="31034"/>
                    <a:pt x="3097" y="30184"/>
                    <a:pt x="-1" y="28558"/>
                  </a:cubicBezTo>
                </a:path>
                <a:path w="31641" h="31034" stroke="0" extrusionOk="0">
                  <a:moveTo>
                    <a:pt x="29471" y="0"/>
                  </a:moveTo>
                  <a:cubicBezTo>
                    <a:pt x="30899" y="2940"/>
                    <a:pt x="31641" y="6165"/>
                    <a:pt x="31641" y="9434"/>
                  </a:cubicBezTo>
                  <a:cubicBezTo>
                    <a:pt x="31641" y="21363"/>
                    <a:pt x="21970" y="31034"/>
                    <a:pt x="10041" y="31034"/>
                  </a:cubicBezTo>
                  <a:cubicBezTo>
                    <a:pt x="6542" y="31034"/>
                    <a:pt x="3097" y="30184"/>
                    <a:pt x="-1" y="28558"/>
                  </a:cubicBezTo>
                  <a:lnTo>
                    <a:pt x="10041" y="9434"/>
                  </a:lnTo>
                  <a:close/>
                </a:path>
              </a:pathLst>
            </a:custGeom>
            <a:noFill/>
            <a:ln w="57150">
              <a:solidFill>
                <a:srgbClr val="003399"/>
              </a:solidFill>
              <a:prstDash val="sysDot"/>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23" name="AutoShape 40"/>
            <p:cNvSpPr/>
            <p:nvPr/>
          </p:nvSpPr>
          <p:spPr bwMode="auto">
            <a:xfrm rot="16200000">
              <a:off x="3425" y="2884"/>
              <a:ext cx="271" cy="1543"/>
            </a:xfrm>
            <a:prstGeom prst="leftBrace">
              <a:avLst>
                <a:gd name="adj1" fmla="val 47448"/>
                <a:gd name="adj2" fmla="val 50000"/>
              </a:avLst>
            </a:prstGeom>
            <a:noFill/>
            <a:ln w="38100">
              <a:solidFill>
                <a:srgbClr val="003399"/>
              </a:solidFill>
              <a:prstDash val="sysDot"/>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p:nvPr>
        </p:nvSpPr>
        <p:spPr/>
        <p:txBody>
          <a:bodyPr/>
          <a:lstStyle/>
          <a:p>
            <a:r>
              <a:rPr lang="zh-CN" altLang="en-US" dirty="0"/>
              <a:t>耦合的七个</a:t>
            </a:r>
            <a:r>
              <a:rPr lang="zh-CN" altLang="en-US" dirty="0" smtClean="0"/>
              <a:t>等级</a:t>
            </a:r>
            <a:endParaRPr lang="zh-CN" altLang="en-US" dirty="0"/>
          </a:p>
        </p:txBody>
      </p:sp>
      <p:sp>
        <p:nvSpPr>
          <p:cNvPr id="2" name="文本占位符 1"/>
          <p:cNvSpPr>
            <a:spLocks noGrp="1"/>
          </p:cNvSpPr>
          <p:nvPr>
            <p:ph idx="1"/>
          </p:nvPr>
        </p:nvSpPr>
        <p:spPr>
          <a:xfrm>
            <a:off x="755280" y="652256"/>
            <a:ext cx="4401535" cy="4200772"/>
          </a:xfrm>
        </p:spPr>
        <p:txBody>
          <a:bodyPr>
            <a:noAutofit/>
          </a:bodyPr>
          <a:lstStyle/>
          <a:p>
            <a:pPr marL="0" indent="0">
              <a:lnSpc>
                <a:spcPct val="130000"/>
              </a:lnSpc>
              <a:buNone/>
              <a:defRPr/>
            </a:pPr>
            <a:r>
              <a:rPr lang="zh-CN" altLang="en-US" sz="2400" dirty="0"/>
              <a:t>（</a:t>
            </a:r>
            <a:r>
              <a:rPr lang="en-US" altLang="zh-CN" sz="2400" dirty="0"/>
              <a:t>3</a:t>
            </a:r>
            <a:r>
              <a:rPr lang="zh-CN" altLang="en-US" sz="2400" dirty="0"/>
              <a:t>）标记耦合（特征耦合） </a:t>
            </a:r>
            <a:endParaRPr lang="zh-CN" altLang="en-US" sz="2400" b="1" dirty="0">
              <a:ea typeface="楷体_GB2312" pitchFamily="49" charset="-122"/>
            </a:endParaRPr>
          </a:p>
          <a:p>
            <a:pPr>
              <a:spcBef>
                <a:spcPts val="450"/>
              </a:spcBef>
              <a:defRPr/>
            </a:pPr>
            <a:r>
              <a:rPr lang="zh-CN" altLang="en-US" sz="2000" dirty="0">
                <a:latin typeface="+mn-ea"/>
              </a:rPr>
              <a:t>如果</a:t>
            </a:r>
            <a:r>
              <a:rPr lang="zh-CN" altLang="en-US" sz="2000" dirty="0">
                <a:solidFill>
                  <a:srgbClr val="FF3300"/>
                </a:solidFill>
                <a:latin typeface="+mn-ea"/>
              </a:rPr>
              <a:t>一组模块</a:t>
            </a:r>
            <a:r>
              <a:rPr lang="zh-CN" altLang="en-US" sz="2000" dirty="0">
                <a:latin typeface="+mn-ea"/>
              </a:rPr>
              <a:t>通过</a:t>
            </a:r>
            <a:r>
              <a:rPr lang="zh-CN" altLang="en-US" sz="2000" dirty="0">
                <a:solidFill>
                  <a:srgbClr val="FF3300"/>
                </a:solidFill>
                <a:latin typeface="+mn-ea"/>
              </a:rPr>
              <a:t>参数表</a:t>
            </a:r>
            <a:r>
              <a:rPr lang="zh-CN" altLang="en-US" sz="2000" dirty="0">
                <a:latin typeface="+mn-ea"/>
              </a:rPr>
              <a:t>传递</a:t>
            </a:r>
            <a:r>
              <a:rPr lang="zh-CN" altLang="en-US" sz="2000" dirty="0">
                <a:solidFill>
                  <a:srgbClr val="FF3300"/>
                </a:solidFill>
                <a:latin typeface="+mn-ea"/>
              </a:rPr>
              <a:t>记录信息</a:t>
            </a:r>
            <a:r>
              <a:rPr lang="zh-CN" altLang="en-US" sz="2000" dirty="0">
                <a:latin typeface="+mn-ea"/>
              </a:rPr>
              <a:t>，就是标记耦合。</a:t>
            </a:r>
            <a:endParaRPr lang="zh-CN" altLang="en-US" sz="2000" dirty="0">
              <a:latin typeface="+mn-ea"/>
            </a:endParaRPr>
          </a:p>
          <a:p>
            <a:pPr>
              <a:spcBef>
                <a:spcPts val="450"/>
              </a:spcBef>
              <a:defRPr/>
            </a:pPr>
            <a:r>
              <a:rPr lang="zh-CN" altLang="en-US" sz="2000" dirty="0">
                <a:latin typeface="+mn-ea"/>
              </a:rPr>
              <a:t>事实上，这组模块共享了这个记录，它是某一数据结构的子结构，而不是简单变量。这要求这些模块都必须清楚该记录的结构，并按结构要求对此记录进行操作。</a:t>
            </a:r>
            <a:endParaRPr lang="zh-CN" altLang="en-US" sz="2000" dirty="0">
              <a:latin typeface="+mn-ea"/>
            </a:endParaRPr>
          </a:p>
          <a:p>
            <a:pPr>
              <a:spcBef>
                <a:spcPts val="450"/>
              </a:spcBef>
              <a:defRPr/>
            </a:pPr>
            <a:r>
              <a:rPr lang="zh-CN" altLang="en-US" sz="2000" dirty="0">
                <a:latin typeface="+mn-ea"/>
              </a:rPr>
              <a:t>如果采取“信息隐蔽”的方法，把在数据结构上的操作全部集中在一个模块中，就可以消除这种耦合。</a:t>
            </a:r>
            <a:endParaRPr lang="zh-CN" altLang="en-US" sz="2000" dirty="0">
              <a:latin typeface="+mn-ea"/>
            </a:endParaRPr>
          </a:p>
        </p:txBody>
      </p:sp>
      <p:sp>
        <p:nvSpPr>
          <p:cNvPr id="3" name="日期占位符 2"/>
          <p:cNvSpPr>
            <a:spLocks noGrp="1"/>
          </p:cNvSpPr>
          <p:nvPr>
            <p:ph type="dt" sz="half" idx="10"/>
          </p:nvPr>
        </p:nvSpPr>
        <p:spPr/>
        <p:txBody>
          <a:bodyPr/>
          <a:lstStyle/>
          <a:p>
            <a:fld id="{BC7D1386-4FE9-46BC-99CC-7F5EFCEFB795}"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31746"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7837D6-415E-48DB-B5F5-A7F344F80203}" type="slidenum">
              <a:rPr lang="en-US" altLang="zh-CN" smtClean="0">
                <a:solidFill>
                  <a:schemeClr val="bg1"/>
                </a:solidFill>
              </a:rPr>
            </a:fld>
            <a:endParaRPr lang="en-US" altLang="zh-CN">
              <a:solidFill>
                <a:schemeClr val="bg1"/>
              </a:solidFill>
            </a:endParaRPr>
          </a:p>
        </p:txBody>
      </p:sp>
      <p:grpSp>
        <p:nvGrpSpPr>
          <p:cNvPr id="5" name="Group 51"/>
          <p:cNvGrpSpPr/>
          <p:nvPr/>
        </p:nvGrpSpPr>
        <p:grpSpPr bwMode="auto">
          <a:xfrm>
            <a:off x="5392912" y="1668805"/>
            <a:ext cx="3635939" cy="1741454"/>
            <a:chOff x="748" y="1933"/>
            <a:chExt cx="4445" cy="2065"/>
          </a:xfrm>
        </p:grpSpPr>
        <p:sp>
          <p:nvSpPr>
            <p:cNvPr id="7" name="Line 35"/>
            <p:cNvSpPr>
              <a:spLocks noChangeShapeType="1"/>
            </p:cNvSpPr>
            <p:nvPr/>
          </p:nvSpPr>
          <p:spPr bwMode="auto">
            <a:xfrm>
              <a:off x="3436" y="2690"/>
              <a:ext cx="413" cy="377"/>
            </a:xfrm>
            <a:prstGeom prst="line">
              <a:avLst/>
            </a:prstGeom>
            <a:noFill/>
            <a:ln w="12700" cap="sq">
              <a:solidFill>
                <a:srgbClr val="FF00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8" name="Text Box 36"/>
            <p:cNvSpPr txBox="1">
              <a:spLocks noChangeArrowheads="1"/>
            </p:cNvSpPr>
            <p:nvPr/>
          </p:nvSpPr>
          <p:spPr bwMode="auto">
            <a:xfrm rot="2690171">
              <a:off x="2755" y="2652"/>
              <a:ext cx="1295" cy="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1600" b="1" dirty="0">
                  <a:latin typeface="宋体" panose="02010600030101010101" pitchFamily="2" charset="-122"/>
                </a:rPr>
                <a:t>房租水电</a:t>
              </a:r>
              <a:endParaRPr kumimoji="1" lang="zh-CN" altLang="en-US" sz="1600" b="1" dirty="0">
                <a:latin typeface="宋体" panose="02010600030101010101" pitchFamily="2" charset="-122"/>
              </a:endParaRPr>
            </a:p>
          </p:txBody>
        </p:sp>
        <p:sp>
          <p:nvSpPr>
            <p:cNvPr id="9" name="Line 37"/>
            <p:cNvSpPr>
              <a:spLocks noChangeShapeType="1"/>
            </p:cNvSpPr>
            <p:nvPr/>
          </p:nvSpPr>
          <p:spPr bwMode="auto">
            <a:xfrm flipH="1">
              <a:off x="1575" y="2310"/>
              <a:ext cx="930" cy="848"/>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0" name="Rectangle 38"/>
            <p:cNvSpPr>
              <a:spLocks noChangeArrowheads="1"/>
            </p:cNvSpPr>
            <p:nvPr/>
          </p:nvSpPr>
          <p:spPr bwMode="auto">
            <a:xfrm>
              <a:off x="748" y="3158"/>
              <a:ext cx="1654" cy="377"/>
            </a:xfrm>
            <a:prstGeom prst="rect">
              <a:avLst/>
            </a:prstGeom>
            <a:ln>
              <a:headEnd type="none" w="sm" len="sm"/>
              <a:tailEnd type="none" w="sm" len="sm"/>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kumimoji="1" lang="zh-CN" altLang="en-US" sz="1600" b="1" dirty="0">
                  <a:latin typeface="宋体" panose="02010600030101010101" pitchFamily="2" charset="-122"/>
                </a:rPr>
                <a:t>计算水费</a:t>
              </a:r>
              <a:endParaRPr kumimoji="1" lang="zh-CN" altLang="en-US" sz="1600" b="1" dirty="0">
                <a:latin typeface="宋体" panose="02010600030101010101" pitchFamily="2" charset="-122"/>
              </a:endParaRPr>
            </a:p>
          </p:txBody>
        </p:sp>
        <p:sp>
          <p:nvSpPr>
            <p:cNvPr id="11" name="Line 39"/>
            <p:cNvSpPr>
              <a:spLocks noChangeShapeType="1"/>
            </p:cNvSpPr>
            <p:nvPr/>
          </p:nvSpPr>
          <p:spPr bwMode="auto">
            <a:xfrm>
              <a:off x="3332" y="2310"/>
              <a:ext cx="931" cy="848"/>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2" name="Rectangle 40"/>
            <p:cNvSpPr>
              <a:spLocks noChangeArrowheads="1"/>
            </p:cNvSpPr>
            <p:nvPr/>
          </p:nvSpPr>
          <p:spPr bwMode="auto">
            <a:xfrm>
              <a:off x="3642" y="3158"/>
              <a:ext cx="1551" cy="377"/>
            </a:xfrm>
            <a:prstGeom prst="rect">
              <a:avLst/>
            </a:prstGeom>
            <a:ln>
              <a:headEnd type="none" w="sm" len="sm"/>
              <a:tailEnd type="none" w="sm" len="sm"/>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kumimoji="1" lang="zh-CN" altLang="en-US" sz="1600" b="1" dirty="0">
                  <a:latin typeface="宋体" panose="02010600030101010101" pitchFamily="2" charset="-122"/>
                </a:rPr>
                <a:t>计算电费</a:t>
              </a:r>
              <a:endParaRPr kumimoji="1" lang="zh-CN" altLang="en-US" sz="1600" b="1" dirty="0">
                <a:latin typeface="宋体" panose="02010600030101010101" pitchFamily="2" charset="-122"/>
              </a:endParaRPr>
            </a:p>
          </p:txBody>
        </p:sp>
        <p:sp>
          <p:nvSpPr>
            <p:cNvPr id="13" name="Line 41"/>
            <p:cNvSpPr>
              <a:spLocks noChangeShapeType="1"/>
            </p:cNvSpPr>
            <p:nvPr/>
          </p:nvSpPr>
          <p:spPr bwMode="auto">
            <a:xfrm flipH="1">
              <a:off x="1575" y="2499"/>
              <a:ext cx="517" cy="471"/>
            </a:xfrm>
            <a:prstGeom prst="line">
              <a:avLst/>
            </a:prstGeom>
            <a:noFill/>
            <a:ln w="12700" cap="sq">
              <a:solidFill>
                <a:srgbClr val="FF00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4" name="Text Box 42"/>
            <p:cNvSpPr txBox="1">
              <a:spLocks noChangeArrowheads="1"/>
            </p:cNvSpPr>
            <p:nvPr/>
          </p:nvSpPr>
          <p:spPr bwMode="auto">
            <a:xfrm rot="18811989">
              <a:off x="1015" y="2473"/>
              <a:ext cx="1229" cy="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600" b="1" dirty="0">
                  <a:latin typeface="宋体" panose="02010600030101010101" pitchFamily="2" charset="-122"/>
                </a:rPr>
                <a:t>房租水电</a:t>
              </a:r>
              <a:endParaRPr kumimoji="1" lang="zh-CN" altLang="en-US" sz="1600" b="1" dirty="0">
                <a:latin typeface="宋体" panose="02010600030101010101" pitchFamily="2" charset="-122"/>
              </a:endParaRPr>
            </a:p>
          </p:txBody>
        </p:sp>
        <p:sp>
          <p:nvSpPr>
            <p:cNvPr id="15" name="Line 43"/>
            <p:cNvSpPr>
              <a:spLocks noChangeShapeType="1"/>
            </p:cNvSpPr>
            <p:nvPr/>
          </p:nvSpPr>
          <p:spPr bwMode="auto">
            <a:xfrm flipH="1" flipV="1">
              <a:off x="3849" y="2593"/>
              <a:ext cx="414" cy="377"/>
            </a:xfrm>
            <a:prstGeom prst="line">
              <a:avLst/>
            </a:prstGeom>
            <a:noFill/>
            <a:ln w="12700" cap="sq">
              <a:solidFill>
                <a:srgbClr val="FF00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6" name="Text Box 44"/>
            <p:cNvSpPr txBox="1">
              <a:spLocks noChangeArrowheads="1"/>
            </p:cNvSpPr>
            <p:nvPr/>
          </p:nvSpPr>
          <p:spPr bwMode="auto">
            <a:xfrm rot="2418021">
              <a:off x="3849" y="2505"/>
              <a:ext cx="953" cy="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600" b="1">
                  <a:latin typeface="宋体" panose="02010600030101010101" pitchFamily="2" charset="-122"/>
                </a:rPr>
                <a:t>电费</a:t>
              </a:r>
              <a:endParaRPr kumimoji="1" lang="zh-CN" altLang="en-US" sz="1600" b="1">
                <a:latin typeface="宋体" panose="02010600030101010101" pitchFamily="2" charset="-122"/>
              </a:endParaRPr>
            </a:p>
          </p:txBody>
        </p:sp>
        <p:sp>
          <p:nvSpPr>
            <p:cNvPr id="17" name="Line 45"/>
            <p:cNvSpPr>
              <a:spLocks noChangeShapeType="1"/>
            </p:cNvSpPr>
            <p:nvPr/>
          </p:nvSpPr>
          <p:spPr bwMode="auto">
            <a:xfrm flipV="1">
              <a:off x="1988" y="2593"/>
              <a:ext cx="414" cy="377"/>
            </a:xfrm>
            <a:prstGeom prst="line">
              <a:avLst/>
            </a:prstGeom>
            <a:noFill/>
            <a:ln w="12700" cap="sq">
              <a:solidFill>
                <a:srgbClr val="FF00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8" name="Text Box 46"/>
            <p:cNvSpPr txBox="1">
              <a:spLocks noChangeArrowheads="1"/>
            </p:cNvSpPr>
            <p:nvPr/>
          </p:nvSpPr>
          <p:spPr bwMode="auto">
            <a:xfrm rot="19080032">
              <a:off x="2051" y="2513"/>
              <a:ext cx="884" cy="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600" b="1">
                  <a:latin typeface="宋体" panose="02010600030101010101" pitchFamily="2" charset="-122"/>
                </a:rPr>
                <a:t>水费</a:t>
              </a:r>
              <a:endParaRPr kumimoji="1" lang="zh-CN" altLang="en-US" sz="1600" b="1">
                <a:latin typeface="宋体" panose="02010600030101010101" pitchFamily="2" charset="-122"/>
              </a:endParaRPr>
            </a:p>
          </p:txBody>
        </p:sp>
        <p:sp>
          <p:nvSpPr>
            <p:cNvPr id="19" name="Rectangle 47"/>
            <p:cNvSpPr>
              <a:spLocks noChangeArrowheads="1"/>
            </p:cNvSpPr>
            <p:nvPr/>
          </p:nvSpPr>
          <p:spPr bwMode="auto">
            <a:xfrm>
              <a:off x="2092" y="1933"/>
              <a:ext cx="1654" cy="377"/>
            </a:xfrm>
            <a:prstGeom prst="rect">
              <a:avLst/>
            </a:prstGeom>
            <a:ln>
              <a:headEnd type="none" w="sm" len="sm"/>
              <a:tailEnd type="none" w="sm" len="sm"/>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kumimoji="1" lang="zh-CN" altLang="en-US" sz="1600" b="1" dirty="0">
                  <a:latin typeface="宋体" panose="02010600030101010101" pitchFamily="2" charset="-122"/>
                </a:rPr>
                <a:t>计算应扣款</a:t>
              </a:r>
              <a:endParaRPr kumimoji="1" lang="zh-CN" altLang="en-US" sz="1600" b="1" dirty="0">
                <a:latin typeface="Times New Roman" panose="02020603050405020304" pitchFamily="18" charset="0"/>
              </a:endParaRPr>
            </a:p>
          </p:txBody>
        </p:sp>
        <p:sp>
          <p:nvSpPr>
            <p:cNvPr id="20" name="Text Box 48"/>
            <p:cNvSpPr txBox="1">
              <a:spLocks noChangeArrowheads="1"/>
            </p:cNvSpPr>
            <p:nvPr/>
          </p:nvSpPr>
          <p:spPr bwMode="auto">
            <a:xfrm>
              <a:off x="2523" y="3597"/>
              <a:ext cx="1237" cy="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solidFill>
                    <a:srgbClr val="CC3300"/>
                  </a:solidFill>
                  <a:latin typeface="宋体" panose="02010600030101010101" pitchFamily="2" charset="-122"/>
                </a:rPr>
                <a:t>标记偶合</a:t>
              </a:r>
              <a:endParaRPr kumimoji="1" lang="zh-CN" altLang="en-US" sz="1600" b="1" dirty="0">
                <a:solidFill>
                  <a:srgbClr val="CC3300"/>
                </a:solidFill>
                <a:latin typeface="宋体" panose="02010600030101010101" pitchFamily="2" charset="-122"/>
              </a:endParaRPr>
            </a:p>
          </p:txBody>
        </p:sp>
        <p:sp>
          <p:nvSpPr>
            <p:cNvPr id="21" name="Arc 49"/>
            <p:cNvSpPr/>
            <p:nvPr/>
          </p:nvSpPr>
          <p:spPr bwMode="auto">
            <a:xfrm rot="10800000">
              <a:off x="1837" y="3613"/>
              <a:ext cx="847" cy="317"/>
            </a:xfrm>
            <a:custGeom>
              <a:avLst/>
              <a:gdLst>
                <a:gd name="G0" fmla="+- 2124 0 0"/>
                <a:gd name="G1" fmla="+- 21600 0 0"/>
                <a:gd name="G2" fmla="+- 21600 0 0"/>
                <a:gd name="T0" fmla="*/ 0 w 23724"/>
                <a:gd name="T1" fmla="*/ 105 h 21600"/>
                <a:gd name="T2" fmla="*/ 23724 w 23724"/>
                <a:gd name="T3" fmla="*/ 21600 h 21600"/>
                <a:gd name="T4" fmla="*/ 2124 w 23724"/>
                <a:gd name="T5" fmla="*/ 21600 h 21600"/>
              </a:gdLst>
              <a:ahLst/>
              <a:cxnLst>
                <a:cxn ang="0">
                  <a:pos x="T0" y="T1"/>
                </a:cxn>
                <a:cxn ang="0">
                  <a:pos x="T2" y="T3"/>
                </a:cxn>
                <a:cxn ang="0">
                  <a:pos x="T4" y="T5"/>
                </a:cxn>
              </a:cxnLst>
              <a:rect l="0" t="0" r="r" b="b"/>
              <a:pathLst>
                <a:path w="23724" h="21600" fill="none" extrusionOk="0">
                  <a:moveTo>
                    <a:pt x="-1" y="104"/>
                  </a:moveTo>
                  <a:cubicBezTo>
                    <a:pt x="705" y="34"/>
                    <a:pt x="1414" y="0"/>
                    <a:pt x="2124" y="0"/>
                  </a:cubicBezTo>
                  <a:cubicBezTo>
                    <a:pt x="14053" y="0"/>
                    <a:pt x="23724" y="9670"/>
                    <a:pt x="23724" y="21600"/>
                  </a:cubicBezTo>
                </a:path>
                <a:path w="23724" h="21600" stroke="0" extrusionOk="0">
                  <a:moveTo>
                    <a:pt x="-1" y="104"/>
                  </a:moveTo>
                  <a:cubicBezTo>
                    <a:pt x="705" y="34"/>
                    <a:pt x="1414" y="0"/>
                    <a:pt x="2124" y="0"/>
                  </a:cubicBezTo>
                  <a:cubicBezTo>
                    <a:pt x="14053" y="0"/>
                    <a:pt x="23724" y="9670"/>
                    <a:pt x="23724" y="21600"/>
                  </a:cubicBezTo>
                  <a:lnTo>
                    <a:pt x="2124" y="21600"/>
                  </a:lnTo>
                  <a:close/>
                </a:path>
              </a:pathLst>
            </a:custGeom>
            <a:noFill/>
            <a:ln w="57150">
              <a:solidFill>
                <a:srgbClr val="003399"/>
              </a:solidFill>
              <a:prstDash val="lgDash"/>
              <a:round/>
              <a:tailEnd type="triangle" w="med" len="me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22" name="Arc 50"/>
            <p:cNvSpPr/>
            <p:nvPr/>
          </p:nvSpPr>
          <p:spPr bwMode="auto">
            <a:xfrm flipV="1">
              <a:off x="3599" y="3430"/>
              <a:ext cx="739" cy="453"/>
            </a:xfrm>
            <a:custGeom>
              <a:avLst/>
              <a:gdLst>
                <a:gd name="G0" fmla="+- 221 0 0"/>
                <a:gd name="G1" fmla="+- 21600 0 0"/>
                <a:gd name="G2" fmla="+- 21600 0 0"/>
                <a:gd name="T0" fmla="*/ 0 w 20690"/>
                <a:gd name="T1" fmla="*/ 1 h 21600"/>
                <a:gd name="T2" fmla="*/ 20690 w 20690"/>
                <a:gd name="T3" fmla="*/ 14701 h 21600"/>
                <a:gd name="T4" fmla="*/ 221 w 20690"/>
                <a:gd name="T5" fmla="*/ 21600 h 21600"/>
              </a:gdLst>
              <a:ahLst/>
              <a:cxnLst>
                <a:cxn ang="0">
                  <a:pos x="T0" y="T1"/>
                </a:cxn>
                <a:cxn ang="0">
                  <a:pos x="T2" y="T3"/>
                </a:cxn>
                <a:cxn ang="0">
                  <a:pos x="T4" y="T5"/>
                </a:cxn>
              </a:cxnLst>
              <a:rect l="0" t="0" r="r" b="b"/>
              <a:pathLst>
                <a:path w="20690" h="21600" fill="none" extrusionOk="0">
                  <a:moveTo>
                    <a:pt x="0" y="1"/>
                  </a:moveTo>
                  <a:cubicBezTo>
                    <a:pt x="73" y="0"/>
                    <a:pt x="147" y="0"/>
                    <a:pt x="221" y="0"/>
                  </a:cubicBezTo>
                  <a:cubicBezTo>
                    <a:pt x="9491" y="0"/>
                    <a:pt x="17728" y="5915"/>
                    <a:pt x="20689" y="14701"/>
                  </a:cubicBezTo>
                </a:path>
                <a:path w="20690" h="21600" stroke="0" extrusionOk="0">
                  <a:moveTo>
                    <a:pt x="0" y="1"/>
                  </a:moveTo>
                  <a:cubicBezTo>
                    <a:pt x="73" y="0"/>
                    <a:pt x="147" y="0"/>
                    <a:pt x="221" y="0"/>
                  </a:cubicBezTo>
                  <a:cubicBezTo>
                    <a:pt x="9491" y="0"/>
                    <a:pt x="17728" y="5915"/>
                    <a:pt x="20689" y="14701"/>
                  </a:cubicBezTo>
                  <a:lnTo>
                    <a:pt x="221" y="21600"/>
                  </a:lnTo>
                  <a:close/>
                </a:path>
              </a:pathLst>
            </a:custGeom>
            <a:noFill/>
            <a:ln w="57150">
              <a:solidFill>
                <a:srgbClr val="003399"/>
              </a:solidFill>
              <a:prstDash val="lgDash"/>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耦合的七个</a:t>
            </a:r>
            <a:r>
              <a:rPr lang="zh-CN" altLang="en-US" dirty="0" smtClean="0"/>
              <a:t>等级</a:t>
            </a:r>
            <a:endParaRPr lang="zh-CN" altLang="en-US" dirty="0"/>
          </a:p>
        </p:txBody>
      </p:sp>
      <p:sp>
        <p:nvSpPr>
          <p:cNvPr id="2" name="文本占位符 1"/>
          <p:cNvSpPr>
            <a:spLocks noGrp="1"/>
          </p:cNvSpPr>
          <p:nvPr>
            <p:ph idx="1"/>
          </p:nvPr>
        </p:nvSpPr>
        <p:spPr>
          <a:xfrm>
            <a:off x="768096" y="864781"/>
            <a:ext cx="4891297" cy="3806854"/>
          </a:xfrm>
        </p:spPr>
        <p:txBody>
          <a:bodyPr>
            <a:noAutofit/>
          </a:bodyPr>
          <a:lstStyle/>
          <a:p>
            <a:pPr marL="0" indent="0">
              <a:lnSpc>
                <a:spcPct val="100000"/>
              </a:lnSpc>
              <a:buNone/>
              <a:defRPr/>
            </a:pPr>
            <a:r>
              <a:rPr lang="zh-CN" altLang="en-US" sz="2400" dirty="0"/>
              <a:t>（</a:t>
            </a:r>
            <a:r>
              <a:rPr lang="en-US" altLang="zh-CN" sz="2400" dirty="0"/>
              <a:t>4</a:t>
            </a:r>
            <a:r>
              <a:rPr lang="zh-CN" altLang="en-US" sz="2400" dirty="0"/>
              <a:t>）控制耦合 </a:t>
            </a:r>
            <a:endParaRPr lang="zh-CN" altLang="en-US" sz="2400" b="1" dirty="0">
              <a:ea typeface="楷体_GB2312" pitchFamily="49" charset="-122"/>
            </a:endParaRPr>
          </a:p>
          <a:p>
            <a:pPr>
              <a:lnSpc>
                <a:spcPct val="100000"/>
              </a:lnSpc>
              <a:defRPr/>
            </a:pPr>
            <a:r>
              <a:rPr lang="zh-CN" altLang="en-US" sz="2000" dirty="0">
                <a:latin typeface="+mn-ea"/>
              </a:rPr>
              <a:t>如果一个模块通过传送</a:t>
            </a:r>
            <a:r>
              <a:rPr lang="zh-CN" altLang="en-US" sz="2000" dirty="0">
                <a:solidFill>
                  <a:srgbClr val="FF3300"/>
                </a:solidFill>
                <a:latin typeface="+mn-ea"/>
              </a:rPr>
              <a:t>开关、标志、名字</a:t>
            </a:r>
            <a:r>
              <a:rPr lang="zh-CN" altLang="en-US" sz="2000" dirty="0">
                <a:latin typeface="+mn-ea"/>
              </a:rPr>
              <a:t>等控制信息，明显地控制选择另一模块的功能，就是控制耦合。</a:t>
            </a:r>
            <a:endParaRPr lang="zh-CN" altLang="en-US" sz="2000" dirty="0">
              <a:latin typeface="+mn-ea"/>
            </a:endParaRPr>
          </a:p>
          <a:p>
            <a:pPr>
              <a:lnSpc>
                <a:spcPct val="100000"/>
              </a:lnSpc>
              <a:defRPr/>
            </a:pPr>
            <a:r>
              <a:rPr lang="zh-CN" altLang="en-US" sz="2000" dirty="0">
                <a:latin typeface="+mn-ea"/>
              </a:rPr>
              <a:t>这种耦合的</a:t>
            </a:r>
            <a:r>
              <a:rPr lang="zh-CN" altLang="en-US" sz="2000" dirty="0">
                <a:solidFill>
                  <a:srgbClr val="FF0000"/>
                </a:solidFill>
                <a:latin typeface="+mn-ea"/>
              </a:rPr>
              <a:t>实质</a:t>
            </a:r>
            <a:r>
              <a:rPr lang="zh-CN" altLang="en-US" sz="2000" dirty="0">
                <a:latin typeface="+mn-ea"/>
              </a:rPr>
              <a:t>是在单一接口上选择多功能模块中的某项功能。</a:t>
            </a:r>
            <a:endParaRPr lang="zh-CN" altLang="en-US" sz="2000" dirty="0">
              <a:latin typeface="+mn-ea"/>
            </a:endParaRPr>
          </a:p>
          <a:p>
            <a:pPr>
              <a:lnSpc>
                <a:spcPct val="100000"/>
              </a:lnSpc>
              <a:defRPr/>
            </a:pPr>
            <a:r>
              <a:rPr lang="zh-CN" altLang="en-US" sz="2000" dirty="0">
                <a:latin typeface="+mn-ea"/>
              </a:rPr>
              <a:t>对所控制模块的任何修改，都会影响控制模块。另外，控制耦合也意味着控制模块必须知道所控制模块内部的一些逻辑关系，这些都会降低模块的独立性。</a:t>
            </a:r>
            <a:endParaRPr lang="zh-CN" altLang="en-US" sz="2000" dirty="0">
              <a:latin typeface="+mn-ea"/>
            </a:endParaRPr>
          </a:p>
          <a:p>
            <a:pPr>
              <a:lnSpc>
                <a:spcPct val="100000"/>
              </a:lnSpc>
            </a:pPr>
            <a:endParaRPr lang="zh-CN" altLang="en-US" sz="2000" dirty="0">
              <a:latin typeface="+mn-ea"/>
            </a:endParaRPr>
          </a:p>
        </p:txBody>
      </p:sp>
      <p:sp>
        <p:nvSpPr>
          <p:cNvPr id="3" name="日期占位符 2"/>
          <p:cNvSpPr>
            <a:spLocks noGrp="1"/>
          </p:cNvSpPr>
          <p:nvPr>
            <p:ph type="dt" sz="half" idx="10"/>
          </p:nvPr>
        </p:nvSpPr>
        <p:spPr/>
        <p:txBody>
          <a:bodyPr/>
          <a:lstStyle/>
          <a:p>
            <a:fld id="{28CE5906-D4FC-42D8-937D-D4FF5CCA40C9}"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32770"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8089DCC-E820-45B8-B365-7C701F5EBBAA}" type="slidenum">
              <a:rPr lang="en-US" altLang="zh-CN" smtClean="0">
                <a:solidFill>
                  <a:schemeClr val="bg1"/>
                </a:solidFill>
              </a:rPr>
            </a:fld>
            <a:endParaRPr lang="en-US" altLang="zh-CN">
              <a:solidFill>
                <a:schemeClr val="bg1"/>
              </a:solidFill>
            </a:endParaRPr>
          </a:p>
        </p:txBody>
      </p:sp>
      <p:pic>
        <p:nvPicPr>
          <p:cNvPr id="5" name="Picture 5"/>
          <p:cNvPicPr>
            <a:picLocks noChangeAspect="1" noChangeArrowheads="1"/>
          </p:cNvPicPr>
          <p:nvPr/>
        </p:nvPicPr>
        <p:blipFill rotWithShape="1">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l="6071" r="5178"/>
          <a:stretch>
            <a:fillRect/>
          </a:stretch>
        </p:blipFill>
        <p:spPr bwMode="auto">
          <a:xfrm>
            <a:off x="5989871" y="1191699"/>
            <a:ext cx="2689178" cy="329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耦合的七个</a:t>
            </a:r>
            <a:r>
              <a:rPr lang="zh-CN" altLang="en-US" dirty="0" smtClean="0"/>
              <a:t>等级</a:t>
            </a:r>
            <a:endParaRPr lang="zh-CN" altLang="en-US" dirty="0"/>
          </a:p>
        </p:txBody>
      </p:sp>
      <p:sp>
        <p:nvSpPr>
          <p:cNvPr id="2" name="文本占位符 1"/>
          <p:cNvSpPr>
            <a:spLocks noGrp="1"/>
          </p:cNvSpPr>
          <p:nvPr>
            <p:ph idx="1"/>
          </p:nvPr>
        </p:nvSpPr>
        <p:spPr>
          <a:xfrm>
            <a:off x="768097" y="851025"/>
            <a:ext cx="8090153" cy="3806854"/>
          </a:xfrm>
        </p:spPr>
        <p:txBody>
          <a:bodyPr>
            <a:normAutofit/>
          </a:bodyPr>
          <a:lstStyle/>
          <a:p>
            <a:pPr marL="0" indent="0">
              <a:spcBef>
                <a:spcPts val="600"/>
              </a:spcBef>
              <a:buNone/>
              <a:defRPr/>
            </a:pPr>
            <a:r>
              <a:rPr lang="zh-CN" altLang="en-US" sz="2400" dirty="0"/>
              <a:t>（</a:t>
            </a:r>
            <a:r>
              <a:rPr lang="en-US" altLang="zh-CN" sz="2400" dirty="0"/>
              <a:t>4</a:t>
            </a:r>
            <a:r>
              <a:rPr lang="zh-CN" altLang="en-US" sz="2400" dirty="0"/>
              <a:t>）控制耦合 </a:t>
            </a:r>
            <a:endParaRPr lang="zh-CN" altLang="en-US" sz="2400" b="1" dirty="0">
              <a:ea typeface="楷体_GB2312" pitchFamily="49" charset="-122"/>
            </a:endParaRPr>
          </a:p>
          <a:p>
            <a:pPr>
              <a:spcBef>
                <a:spcPts val="600"/>
              </a:spcBef>
            </a:pPr>
            <a:r>
              <a:rPr lang="zh-CN" altLang="en-US" sz="2000" dirty="0">
                <a:latin typeface="+mn-ea"/>
              </a:rPr>
              <a:t>控制耦合属于中等程度的耦合，较之数据耦合，模块间的联系更为紧密。控制耦合不是一种必须存在的耦合。</a:t>
            </a:r>
            <a:endParaRPr lang="en-US" altLang="zh-CN" sz="2000" dirty="0">
              <a:latin typeface="+mn-ea"/>
            </a:endParaRPr>
          </a:p>
          <a:p>
            <a:pPr>
              <a:spcBef>
                <a:spcPts val="600"/>
              </a:spcBef>
            </a:pPr>
            <a:r>
              <a:rPr lang="zh-CN" altLang="en-US" sz="2000" dirty="0">
                <a:solidFill>
                  <a:srgbClr val="FF0000"/>
                </a:solidFill>
                <a:latin typeface="+mn-ea"/>
              </a:rPr>
              <a:t>可以按如下的步骤排除控制耦合：</a:t>
            </a:r>
            <a:endParaRPr lang="en-US" altLang="zh-CN" sz="2000" dirty="0">
              <a:solidFill>
                <a:srgbClr val="FF0000"/>
              </a:solidFill>
              <a:latin typeface="+mn-ea"/>
            </a:endParaRPr>
          </a:p>
          <a:p>
            <a:pPr marL="600075" lvl="1" indent="-342900">
              <a:spcBef>
                <a:spcPts val="600"/>
              </a:spcBef>
              <a:buFont typeface="+mj-lt"/>
              <a:buAutoNum type="arabicPeriod"/>
            </a:pPr>
            <a:r>
              <a:rPr lang="zh-CN" altLang="en-US" sz="2000" dirty="0">
                <a:latin typeface="+mn-ea"/>
              </a:rPr>
              <a:t>找出模块调用时所用的一个或多个控制变量。</a:t>
            </a:r>
            <a:endParaRPr lang="en-US" altLang="zh-CN" sz="2000" dirty="0">
              <a:latin typeface="+mn-ea"/>
            </a:endParaRPr>
          </a:p>
          <a:p>
            <a:pPr marL="600075" lvl="1" indent="-342900">
              <a:spcBef>
                <a:spcPts val="600"/>
              </a:spcBef>
              <a:buFont typeface="+mj-lt"/>
              <a:buAutoNum type="arabicPeriod"/>
            </a:pPr>
            <a:r>
              <a:rPr lang="zh-CN" altLang="en-US" sz="2000" dirty="0">
                <a:latin typeface="+mn-ea"/>
              </a:rPr>
              <a:t>在被调模块中，根据控制变量找出所有的流程。</a:t>
            </a:r>
            <a:endParaRPr lang="en-US" altLang="zh-CN" sz="2000" dirty="0">
              <a:latin typeface="+mn-ea"/>
            </a:endParaRPr>
          </a:p>
          <a:p>
            <a:pPr marL="600075" lvl="1" indent="-342900">
              <a:spcBef>
                <a:spcPts val="600"/>
              </a:spcBef>
              <a:buFont typeface="+mj-lt"/>
              <a:buAutoNum type="arabicPeriod"/>
            </a:pPr>
            <a:r>
              <a:rPr lang="zh-CN" altLang="en-US" sz="2000" dirty="0">
                <a:latin typeface="+mn-ea"/>
              </a:rPr>
              <a:t>将每一个流程分解为一个独立的模块。</a:t>
            </a:r>
            <a:endParaRPr lang="en-US" altLang="zh-CN" sz="2000" dirty="0">
              <a:latin typeface="+mn-ea"/>
            </a:endParaRPr>
          </a:p>
          <a:p>
            <a:pPr marL="600075" lvl="1" indent="-342900">
              <a:spcBef>
                <a:spcPts val="600"/>
              </a:spcBef>
              <a:buFont typeface="+mj-lt"/>
              <a:buAutoNum type="arabicPeriod"/>
            </a:pPr>
            <a:r>
              <a:rPr lang="zh-CN" altLang="en-US" sz="2000" dirty="0">
                <a:latin typeface="+mn-ea"/>
              </a:rPr>
              <a:t>将原被调模块中的流程选择部分移到上层模块，变为调用判断。</a:t>
            </a:r>
            <a:endParaRPr lang="en-US" altLang="zh-CN" sz="2000" dirty="0">
              <a:latin typeface="+mn-ea"/>
            </a:endParaRPr>
          </a:p>
          <a:p>
            <a:pPr>
              <a:spcBef>
                <a:spcPts val="600"/>
              </a:spcBef>
            </a:pPr>
            <a:r>
              <a:rPr lang="zh-CN" altLang="en-US" sz="2000" dirty="0">
                <a:latin typeface="+mn-ea"/>
              </a:rPr>
              <a:t>通过以上的变换，可以将控制耦合变为数据耦合。</a:t>
            </a:r>
            <a:endParaRPr lang="zh-CN" altLang="en-US" sz="2000" dirty="0">
              <a:latin typeface="+mn-ea"/>
            </a:endParaRPr>
          </a:p>
        </p:txBody>
      </p:sp>
      <p:sp>
        <p:nvSpPr>
          <p:cNvPr id="3" name="日期占位符 2"/>
          <p:cNvSpPr>
            <a:spLocks noGrp="1"/>
          </p:cNvSpPr>
          <p:nvPr>
            <p:ph type="dt" sz="half" idx="10"/>
          </p:nvPr>
        </p:nvSpPr>
        <p:spPr/>
        <p:txBody>
          <a:bodyPr/>
          <a:lstStyle/>
          <a:p>
            <a:fld id="{4F468B61-75A3-4B32-87E1-91DB77FF65CF}"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32770"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8089DCC-E820-45B8-B365-7C701F5EBBAA}" type="slidenum">
              <a:rPr lang="en-US" altLang="zh-CN" smtClean="0">
                <a:solidFill>
                  <a:schemeClr val="bg1"/>
                </a:solidFill>
              </a:rPr>
            </a:fld>
            <a:endParaRPr lang="en-US" altLang="zh-CN"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wipe(up)">
                                      <p:cBhvr>
                                        <p:cTn id="20" dur="500"/>
                                        <p:tgtEl>
                                          <p:spTgt spid="2">
                                            <p:txEl>
                                              <p:pRg st="3" end="3"/>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up)">
                                      <p:cBhvr>
                                        <p:cTn id="23" dur="500"/>
                                        <p:tgtEl>
                                          <p:spTgt spid="2">
                                            <p:txEl>
                                              <p:pRg st="4" end="4"/>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wipe(up)">
                                      <p:cBhvr>
                                        <p:cTn id="26" dur="500"/>
                                        <p:tgtEl>
                                          <p:spTgt spid="2">
                                            <p:txEl>
                                              <p:pRg st="5" end="5"/>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wipe(up)">
                                      <p:cBhvr>
                                        <p:cTn id="29" dur="500"/>
                                        <p:tgtEl>
                                          <p:spTgt spid="2">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wipe(up)">
                                      <p:cBhvr>
                                        <p:cTn id="34"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标题 41"/>
          <p:cNvSpPr>
            <a:spLocks noGrp="1"/>
          </p:cNvSpPr>
          <p:nvPr>
            <p:ph type="title"/>
          </p:nvPr>
        </p:nvSpPr>
        <p:spPr/>
        <p:txBody>
          <a:bodyPr/>
          <a:lstStyle/>
          <a:p>
            <a:r>
              <a:rPr lang="zh-CN" altLang="en-US" dirty="0"/>
              <a:t>控制耦合</a:t>
            </a:r>
            <a:r>
              <a:rPr lang="zh-CN" altLang="en-US" dirty="0" smtClean="0"/>
              <a:t>举例</a:t>
            </a:r>
            <a:endParaRPr lang="zh-CN" altLang="en-US" dirty="0"/>
          </a:p>
        </p:txBody>
      </p:sp>
      <p:sp>
        <p:nvSpPr>
          <p:cNvPr id="3" name="日期占位符 2"/>
          <p:cNvSpPr>
            <a:spLocks noGrp="1"/>
          </p:cNvSpPr>
          <p:nvPr>
            <p:ph type="dt" sz="half" idx="10"/>
          </p:nvPr>
        </p:nvSpPr>
        <p:spPr/>
        <p:txBody>
          <a:bodyPr/>
          <a:lstStyle/>
          <a:p>
            <a:fld id="{43509E83-0E7C-4321-AFB7-E342DA611EB2}" type="datetime1">
              <a:rPr lang="zh-CN" altLang="en-US" smtClean="0"/>
            </a:fld>
            <a:endParaRPr lang="zh-CN" altLang="en-US"/>
          </a:p>
        </p:txBody>
      </p:sp>
      <p:sp>
        <p:nvSpPr>
          <p:cNvPr id="40" name="页脚占位符 39"/>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grpSp>
        <p:nvGrpSpPr>
          <p:cNvPr id="5" name="Group 38"/>
          <p:cNvGrpSpPr/>
          <p:nvPr/>
        </p:nvGrpSpPr>
        <p:grpSpPr bwMode="auto">
          <a:xfrm>
            <a:off x="954263" y="1607435"/>
            <a:ext cx="2891039" cy="2119109"/>
            <a:chOff x="848" y="1344"/>
            <a:chExt cx="1786" cy="1542"/>
          </a:xfrm>
        </p:grpSpPr>
        <p:sp useBgFill="1">
          <p:nvSpPr>
            <p:cNvPr id="6" name="Rectangle 3"/>
            <p:cNvSpPr>
              <a:spLocks noChangeArrowheads="1"/>
            </p:cNvSpPr>
            <p:nvPr/>
          </p:nvSpPr>
          <p:spPr bwMode="auto">
            <a:xfrm>
              <a:off x="1009" y="1344"/>
              <a:ext cx="1578" cy="312"/>
            </a:xfrm>
            <a:prstGeom prst="rect">
              <a:avLst/>
            </a:prstGeom>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7" name="Rectangle 4"/>
            <p:cNvSpPr>
              <a:spLocks noChangeArrowheads="1"/>
            </p:cNvSpPr>
            <p:nvPr/>
          </p:nvSpPr>
          <p:spPr bwMode="auto">
            <a:xfrm>
              <a:off x="1705" y="1344"/>
              <a:ext cx="151"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algn="ctr" eaLnBrk="0" hangingPunct="0"/>
              <a:r>
                <a:rPr kumimoji="1" lang="en-US" altLang="zh-CN" sz="1600" b="1">
                  <a:solidFill>
                    <a:schemeClr val="tx2"/>
                  </a:solidFill>
                  <a:latin typeface="黑体" panose="02010609060101010101" charset="-122"/>
                  <a:ea typeface="黑体" panose="02010609060101010101" charset="-122"/>
                </a:rPr>
                <a:t>A</a:t>
              </a:r>
              <a:endParaRPr kumimoji="1" lang="en-US" altLang="zh-CN" sz="1600" b="1">
                <a:solidFill>
                  <a:schemeClr val="tx2"/>
                </a:solidFill>
                <a:latin typeface="黑体" panose="02010609060101010101" charset="-122"/>
                <a:ea typeface="黑体" panose="02010609060101010101" charset="-122"/>
              </a:endParaRPr>
            </a:p>
          </p:txBody>
        </p:sp>
        <p:sp useBgFill="1">
          <p:nvSpPr>
            <p:cNvPr id="8" name="Rectangle 5"/>
            <p:cNvSpPr>
              <a:spLocks noChangeArrowheads="1"/>
            </p:cNvSpPr>
            <p:nvPr/>
          </p:nvSpPr>
          <p:spPr bwMode="auto">
            <a:xfrm>
              <a:off x="1009" y="2263"/>
              <a:ext cx="1625" cy="623"/>
            </a:xfrm>
            <a:prstGeom prst="rect">
              <a:avLst/>
            </a:prstGeom>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9" name="Rectangle 6"/>
            <p:cNvSpPr>
              <a:spLocks noChangeArrowheads="1"/>
            </p:cNvSpPr>
            <p:nvPr/>
          </p:nvSpPr>
          <p:spPr bwMode="auto">
            <a:xfrm>
              <a:off x="1055" y="2526"/>
              <a:ext cx="1553"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p>
              <a:pPr algn="ctr" eaLnBrk="0" hangingPunct="0"/>
              <a:r>
                <a:rPr kumimoji="1" lang="zh-CN" altLang="en-US" sz="1600" b="1">
                  <a:latin typeface="宋体" panose="02010600030101010101" pitchFamily="2" charset="-122"/>
                </a:rPr>
                <a:t>计算平均分或最高分</a:t>
              </a:r>
              <a:endParaRPr kumimoji="1" lang="zh-CN" altLang="en-US" sz="1600" b="1">
                <a:latin typeface="宋体" panose="02010600030101010101" pitchFamily="2" charset="-122"/>
              </a:endParaRPr>
            </a:p>
          </p:txBody>
        </p:sp>
        <p:sp>
          <p:nvSpPr>
            <p:cNvPr id="10" name="Line 7"/>
            <p:cNvSpPr>
              <a:spLocks noChangeShapeType="1"/>
            </p:cNvSpPr>
            <p:nvPr/>
          </p:nvSpPr>
          <p:spPr bwMode="auto">
            <a:xfrm>
              <a:off x="1876" y="1658"/>
              <a:ext cx="0" cy="603"/>
            </a:xfrm>
            <a:prstGeom prst="line">
              <a:avLst/>
            </a:prstGeom>
            <a:noFill/>
            <a:ln w="19050">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11" name="Rectangle 8"/>
            <p:cNvSpPr>
              <a:spLocks noChangeArrowheads="1"/>
            </p:cNvSpPr>
            <p:nvPr/>
          </p:nvSpPr>
          <p:spPr bwMode="auto">
            <a:xfrm>
              <a:off x="1728" y="2296"/>
              <a:ext cx="151"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algn="ctr" eaLnBrk="0" hangingPunct="0"/>
              <a:r>
                <a:rPr kumimoji="1" lang="en-US" altLang="zh-CN" sz="1600" b="1">
                  <a:solidFill>
                    <a:schemeClr val="tx2"/>
                  </a:solidFill>
                  <a:latin typeface="黑体" panose="02010609060101010101" charset="-122"/>
                  <a:ea typeface="黑体" panose="02010609060101010101" charset="-122"/>
                </a:rPr>
                <a:t>B</a:t>
              </a:r>
              <a:endParaRPr kumimoji="1" lang="en-US" altLang="zh-CN" sz="1600" b="1">
                <a:solidFill>
                  <a:schemeClr val="tx2"/>
                </a:solidFill>
                <a:latin typeface="黑体" panose="02010609060101010101" charset="-122"/>
                <a:ea typeface="黑体" panose="02010609060101010101" charset="-122"/>
              </a:endParaRPr>
            </a:p>
          </p:txBody>
        </p:sp>
        <p:sp>
          <p:nvSpPr>
            <p:cNvPr id="12" name="Rectangle 9"/>
            <p:cNvSpPr>
              <a:spLocks noChangeArrowheads="1"/>
            </p:cNvSpPr>
            <p:nvPr/>
          </p:nvSpPr>
          <p:spPr bwMode="auto">
            <a:xfrm>
              <a:off x="848" y="1752"/>
              <a:ext cx="943" cy="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9056" tIns="34529" rIns="69056" bIns="34529">
              <a:spAutoFit/>
            </a:bodyPr>
            <a:lstStyle/>
            <a:p>
              <a:pPr algn="ctr" eaLnBrk="0" hangingPunct="0"/>
              <a:r>
                <a:rPr kumimoji="1" lang="zh-CN" altLang="en-US" sz="1600" b="1" dirty="0">
                  <a:solidFill>
                    <a:schemeClr val="tx2"/>
                  </a:solidFill>
                  <a:latin typeface="宋体" panose="02010600030101010101" pitchFamily="2" charset="-122"/>
                </a:rPr>
                <a:t>平均</a:t>
              </a:r>
              <a:r>
                <a:rPr kumimoji="1" lang="en-US" altLang="zh-CN" sz="1600" b="1" dirty="0">
                  <a:solidFill>
                    <a:schemeClr val="tx2"/>
                  </a:solidFill>
                  <a:latin typeface="宋体" panose="02010600030101010101" pitchFamily="2" charset="-122"/>
                </a:rPr>
                <a:t>/</a:t>
              </a:r>
              <a:r>
                <a:rPr kumimoji="1" lang="zh-CN" altLang="en-US" sz="1600" b="1" dirty="0">
                  <a:solidFill>
                    <a:schemeClr val="tx2"/>
                  </a:solidFill>
                  <a:latin typeface="宋体" panose="02010600030101010101" pitchFamily="2" charset="-122"/>
                </a:rPr>
                <a:t>最高</a:t>
              </a:r>
              <a:endParaRPr kumimoji="1" lang="zh-CN" altLang="en-US" sz="1600" b="1" dirty="0">
                <a:solidFill>
                  <a:schemeClr val="tx2"/>
                </a:solidFill>
                <a:latin typeface="宋体" panose="02010600030101010101" pitchFamily="2" charset="-122"/>
              </a:endParaRPr>
            </a:p>
            <a:p>
              <a:pPr algn="ctr" eaLnBrk="0" hangingPunct="0"/>
              <a:r>
                <a:rPr kumimoji="1" lang="en-US" altLang="zh-CN" sz="1600" b="1" dirty="0">
                  <a:solidFill>
                    <a:srgbClr val="CC3300"/>
                  </a:solidFill>
                  <a:latin typeface="宋体" panose="02010600030101010101" pitchFamily="2" charset="-122"/>
                </a:rPr>
                <a:t>(</a:t>
              </a:r>
              <a:r>
                <a:rPr kumimoji="1" lang="zh-CN" altLang="en-US" sz="1600" b="1" dirty="0">
                  <a:solidFill>
                    <a:srgbClr val="CC3300"/>
                  </a:solidFill>
                  <a:latin typeface="宋体" panose="02010600030101010101" pitchFamily="2" charset="-122"/>
                </a:rPr>
                <a:t>控制信号</a:t>
              </a:r>
              <a:r>
                <a:rPr kumimoji="1" lang="en-US" altLang="zh-CN" sz="1600" b="1" dirty="0">
                  <a:solidFill>
                    <a:srgbClr val="CC3300"/>
                  </a:solidFill>
                  <a:latin typeface="宋体" panose="02010600030101010101" pitchFamily="2" charset="-122"/>
                </a:rPr>
                <a:t>)</a:t>
              </a:r>
              <a:endParaRPr kumimoji="1" lang="en-US" altLang="zh-CN" sz="1600" b="1" dirty="0">
                <a:solidFill>
                  <a:srgbClr val="CC3300"/>
                </a:solidFill>
                <a:latin typeface="宋体" panose="02010600030101010101" pitchFamily="2" charset="-122"/>
              </a:endParaRPr>
            </a:p>
          </p:txBody>
        </p:sp>
        <p:sp>
          <p:nvSpPr>
            <p:cNvPr id="13" name="Line 10"/>
            <p:cNvSpPr>
              <a:spLocks noChangeShapeType="1"/>
            </p:cNvSpPr>
            <p:nvPr/>
          </p:nvSpPr>
          <p:spPr bwMode="auto">
            <a:xfrm>
              <a:off x="1722" y="1778"/>
              <a:ext cx="0" cy="314"/>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14" name="Line 11"/>
            <p:cNvSpPr>
              <a:spLocks noChangeShapeType="1"/>
            </p:cNvSpPr>
            <p:nvPr/>
          </p:nvSpPr>
          <p:spPr bwMode="auto">
            <a:xfrm flipV="1">
              <a:off x="2013" y="1754"/>
              <a:ext cx="0" cy="314"/>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15" name="Rectangle 12"/>
            <p:cNvSpPr>
              <a:spLocks noChangeArrowheads="1"/>
            </p:cNvSpPr>
            <p:nvPr/>
          </p:nvSpPr>
          <p:spPr bwMode="auto">
            <a:xfrm>
              <a:off x="2122" y="1821"/>
              <a:ext cx="342"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algn="ctr" eaLnBrk="0" hangingPunct="0"/>
              <a:r>
                <a:rPr kumimoji="1" lang="zh-CN" altLang="en-US" sz="1600" b="1">
                  <a:latin typeface="宋体" panose="02010600030101010101" pitchFamily="2" charset="-122"/>
                </a:rPr>
                <a:t>成绩</a:t>
              </a:r>
              <a:endParaRPr kumimoji="1" lang="zh-CN" altLang="en-US" sz="1600" b="1">
                <a:latin typeface="宋体" panose="02010600030101010101" pitchFamily="2" charset="-122"/>
              </a:endParaRPr>
            </a:p>
          </p:txBody>
        </p:sp>
      </p:grpSp>
      <p:grpSp>
        <p:nvGrpSpPr>
          <p:cNvPr id="16" name="Group 36"/>
          <p:cNvGrpSpPr/>
          <p:nvPr/>
        </p:nvGrpSpPr>
        <p:grpSpPr bwMode="auto">
          <a:xfrm>
            <a:off x="4533231" y="1251639"/>
            <a:ext cx="3016748" cy="3178662"/>
            <a:chOff x="2592" y="0"/>
            <a:chExt cx="3256" cy="3744"/>
          </a:xfrm>
        </p:grpSpPr>
        <p:sp useBgFill="1">
          <p:nvSpPr>
            <p:cNvPr id="17" name="Rectangle 13"/>
            <p:cNvSpPr>
              <a:spLocks noChangeArrowheads="1"/>
            </p:cNvSpPr>
            <p:nvPr/>
          </p:nvSpPr>
          <p:spPr bwMode="auto">
            <a:xfrm>
              <a:off x="2592" y="244"/>
              <a:ext cx="3072" cy="3304"/>
            </a:xfrm>
            <a:prstGeom prst="rect">
              <a:avLst/>
            </a:prstGeom>
            <a:ln w="19050">
              <a:solidFill>
                <a:schemeClr val="tx2"/>
              </a:solidFill>
              <a:prstDash val="lg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useBgFill="1">
          <p:nvSpPr>
            <p:cNvPr id="18" name="Rectangle 14"/>
            <p:cNvSpPr>
              <a:spLocks noChangeArrowheads="1"/>
            </p:cNvSpPr>
            <p:nvPr/>
          </p:nvSpPr>
          <p:spPr bwMode="auto">
            <a:xfrm>
              <a:off x="3554" y="388"/>
              <a:ext cx="1196" cy="472"/>
            </a:xfrm>
            <a:prstGeom prst="rect">
              <a:avLst/>
            </a:prstGeom>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19" name="Line 15"/>
            <p:cNvSpPr>
              <a:spLocks noChangeShapeType="1"/>
            </p:cNvSpPr>
            <p:nvPr/>
          </p:nvSpPr>
          <p:spPr bwMode="auto">
            <a:xfrm>
              <a:off x="4174" y="0"/>
              <a:ext cx="0" cy="384"/>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20" name="Rectangle 16"/>
            <p:cNvSpPr>
              <a:spLocks noChangeArrowheads="1"/>
            </p:cNvSpPr>
            <p:nvPr/>
          </p:nvSpPr>
          <p:spPr bwMode="auto">
            <a:xfrm>
              <a:off x="3731" y="422"/>
              <a:ext cx="1043"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algn="ctr" eaLnBrk="0" hangingPunct="0"/>
              <a:r>
                <a:rPr kumimoji="1" lang="zh-CN" altLang="en-US" sz="1600" b="1">
                  <a:latin typeface="宋体" panose="02010600030101010101" pitchFamily="2" charset="-122"/>
                </a:rPr>
                <a:t>读入分数</a:t>
              </a:r>
              <a:endParaRPr kumimoji="1" lang="zh-CN" altLang="en-US" sz="1600" b="1">
                <a:latin typeface="宋体" panose="02010600030101010101" pitchFamily="2" charset="-122"/>
              </a:endParaRPr>
            </a:p>
          </p:txBody>
        </p:sp>
        <p:sp useBgFill="1">
          <p:nvSpPr>
            <p:cNvPr id="21" name="Rectangle 17"/>
            <p:cNvSpPr>
              <a:spLocks noChangeArrowheads="1"/>
            </p:cNvSpPr>
            <p:nvPr/>
          </p:nvSpPr>
          <p:spPr bwMode="auto">
            <a:xfrm>
              <a:off x="3452" y="2884"/>
              <a:ext cx="1148" cy="472"/>
            </a:xfrm>
            <a:prstGeom prst="rect">
              <a:avLst/>
            </a:prstGeom>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22" name="Rectangle 18"/>
            <p:cNvSpPr>
              <a:spLocks noChangeArrowheads="1"/>
            </p:cNvSpPr>
            <p:nvPr/>
          </p:nvSpPr>
          <p:spPr bwMode="auto">
            <a:xfrm>
              <a:off x="3625" y="2918"/>
              <a:ext cx="1043"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algn="ctr" eaLnBrk="0" hangingPunct="0"/>
              <a:r>
                <a:rPr kumimoji="1" lang="zh-CN" altLang="en-US" sz="1600" b="1" dirty="0">
                  <a:latin typeface="宋体" panose="02010600030101010101" pitchFamily="2" charset="-122"/>
                </a:rPr>
                <a:t>输出结果</a:t>
              </a:r>
              <a:endParaRPr kumimoji="1" lang="zh-CN" altLang="en-US" sz="1600" b="1" dirty="0">
                <a:latin typeface="宋体" panose="02010600030101010101" pitchFamily="2" charset="-122"/>
              </a:endParaRPr>
            </a:p>
          </p:txBody>
        </p:sp>
        <p:sp>
          <p:nvSpPr>
            <p:cNvPr id="23" name="Line 19"/>
            <p:cNvSpPr>
              <a:spLocks noChangeShapeType="1"/>
            </p:cNvSpPr>
            <p:nvPr/>
          </p:nvSpPr>
          <p:spPr bwMode="auto">
            <a:xfrm>
              <a:off x="4120" y="3360"/>
              <a:ext cx="0" cy="384"/>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useBgFill="1">
          <p:nvSpPr>
            <p:cNvPr id="24" name="Rectangle 20"/>
            <p:cNvSpPr>
              <a:spLocks noChangeArrowheads="1"/>
            </p:cNvSpPr>
            <p:nvPr/>
          </p:nvSpPr>
          <p:spPr bwMode="auto">
            <a:xfrm>
              <a:off x="2688" y="2020"/>
              <a:ext cx="1336" cy="472"/>
            </a:xfrm>
            <a:prstGeom prst="rect">
              <a:avLst/>
            </a:prstGeom>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25" name="Rectangle 21"/>
            <p:cNvSpPr>
              <a:spLocks noChangeArrowheads="1"/>
            </p:cNvSpPr>
            <p:nvPr/>
          </p:nvSpPr>
          <p:spPr bwMode="auto">
            <a:xfrm>
              <a:off x="2853" y="2062"/>
              <a:ext cx="1266"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algn="ctr" eaLnBrk="0" hangingPunct="0"/>
              <a:r>
                <a:rPr kumimoji="1" lang="zh-CN" altLang="en-US" sz="1600" b="1" dirty="0">
                  <a:latin typeface="宋体" panose="02010600030101010101" pitchFamily="2" charset="-122"/>
                </a:rPr>
                <a:t>计算平均分</a:t>
              </a:r>
              <a:endParaRPr kumimoji="1" lang="zh-CN" altLang="en-US" sz="1600" b="1" dirty="0">
                <a:latin typeface="宋体" panose="02010600030101010101" pitchFamily="2" charset="-122"/>
              </a:endParaRPr>
            </a:p>
          </p:txBody>
        </p:sp>
        <p:sp useBgFill="1">
          <p:nvSpPr>
            <p:cNvPr id="26" name="Rectangle 22"/>
            <p:cNvSpPr>
              <a:spLocks noChangeArrowheads="1"/>
            </p:cNvSpPr>
            <p:nvPr/>
          </p:nvSpPr>
          <p:spPr bwMode="auto">
            <a:xfrm>
              <a:off x="4220" y="2020"/>
              <a:ext cx="1336" cy="472"/>
            </a:xfrm>
            <a:prstGeom prst="rect">
              <a:avLst/>
            </a:prstGeom>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27" name="Rectangle 23"/>
            <p:cNvSpPr>
              <a:spLocks noChangeArrowheads="1"/>
            </p:cNvSpPr>
            <p:nvPr/>
          </p:nvSpPr>
          <p:spPr bwMode="auto">
            <a:xfrm>
              <a:off x="4157" y="2062"/>
              <a:ext cx="1691"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9056" tIns="34529" rIns="69056" bIns="34529">
              <a:spAutoFit/>
            </a:bodyPr>
            <a:lstStyle/>
            <a:p>
              <a:pPr algn="ctr" eaLnBrk="0" hangingPunct="0"/>
              <a:r>
                <a:rPr kumimoji="1" lang="zh-CN" altLang="en-US" sz="1600" b="1" dirty="0">
                  <a:latin typeface="宋体" panose="02010600030101010101" pitchFamily="2" charset="-122"/>
                </a:rPr>
                <a:t>计算最高分</a:t>
              </a:r>
              <a:endParaRPr kumimoji="1" lang="zh-CN" altLang="en-US" sz="1600" b="1" dirty="0">
                <a:latin typeface="宋体" panose="02010600030101010101" pitchFamily="2" charset="-122"/>
              </a:endParaRPr>
            </a:p>
          </p:txBody>
        </p:sp>
        <p:sp useBgFill="1">
          <p:nvSpPr>
            <p:cNvPr id="28" name="AutoShape 24"/>
            <p:cNvSpPr>
              <a:spLocks noChangeArrowheads="1"/>
            </p:cNvSpPr>
            <p:nvPr/>
          </p:nvSpPr>
          <p:spPr bwMode="auto">
            <a:xfrm>
              <a:off x="3216" y="1060"/>
              <a:ext cx="1912" cy="760"/>
            </a:xfrm>
            <a:prstGeom prst="diamond">
              <a:avLst/>
            </a:prstGeom>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29" name="Rectangle 25"/>
            <p:cNvSpPr>
              <a:spLocks noChangeArrowheads="1"/>
            </p:cNvSpPr>
            <p:nvPr/>
          </p:nvSpPr>
          <p:spPr bwMode="auto">
            <a:xfrm>
              <a:off x="3666" y="1246"/>
              <a:ext cx="1268"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algn="ctr" eaLnBrk="0" hangingPunct="0"/>
              <a:r>
                <a:rPr kumimoji="1" lang="zh-CN" altLang="en-US" sz="1600" b="1">
                  <a:latin typeface="宋体" panose="02010600030101010101" pitchFamily="2" charset="-122"/>
                </a:rPr>
                <a:t>平均</a:t>
              </a:r>
              <a:r>
                <a:rPr kumimoji="1" lang="en-US" altLang="zh-CN" sz="1600" b="1">
                  <a:latin typeface="宋体" panose="02010600030101010101" pitchFamily="2" charset="-122"/>
                </a:rPr>
                <a:t>/</a:t>
              </a:r>
              <a:r>
                <a:rPr kumimoji="1" lang="zh-CN" altLang="en-US" sz="1600" b="1">
                  <a:latin typeface="宋体" panose="02010600030101010101" pitchFamily="2" charset="-122"/>
                </a:rPr>
                <a:t>最高</a:t>
              </a:r>
              <a:r>
                <a:rPr kumimoji="1" lang="en-US" altLang="zh-CN" sz="1600" b="1">
                  <a:latin typeface="宋体" panose="02010600030101010101" pitchFamily="2" charset="-122"/>
                </a:rPr>
                <a:t>?</a:t>
              </a:r>
              <a:endParaRPr kumimoji="1" lang="en-US" altLang="zh-CN" sz="1600" b="1">
                <a:latin typeface="宋体" panose="02010600030101010101" pitchFamily="2" charset="-122"/>
              </a:endParaRPr>
            </a:p>
          </p:txBody>
        </p:sp>
        <p:sp>
          <p:nvSpPr>
            <p:cNvPr id="30" name="Line 26"/>
            <p:cNvSpPr>
              <a:spLocks noChangeShapeType="1"/>
            </p:cNvSpPr>
            <p:nvPr/>
          </p:nvSpPr>
          <p:spPr bwMode="auto">
            <a:xfrm>
              <a:off x="4174" y="864"/>
              <a:ext cx="0" cy="240"/>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31" name="Line 27"/>
            <p:cNvSpPr>
              <a:spLocks noChangeShapeType="1"/>
            </p:cNvSpPr>
            <p:nvPr/>
          </p:nvSpPr>
          <p:spPr bwMode="auto">
            <a:xfrm>
              <a:off x="3020" y="1440"/>
              <a:ext cx="0" cy="528"/>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32" name="Line 28"/>
            <p:cNvSpPr>
              <a:spLocks noChangeShapeType="1"/>
            </p:cNvSpPr>
            <p:nvPr/>
          </p:nvSpPr>
          <p:spPr bwMode="auto">
            <a:xfrm>
              <a:off x="5320" y="1440"/>
              <a:ext cx="0" cy="576"/>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33" name="Line 29"/>
            <p:cNvSpPr>
              <a:spLocks noChangeShapeType="1"/>
            </p:cNvSpPr>
            <p:nvPr/>
          </p:nvSpPr>
          <p:spPr bwMode="auto">
            <a:xfrm>
              <a:off x="3020" y="1440"/>
              <a:ext cx="240"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34" name="Line 30"/>
            <p:cNvSpPr>
              <a:spLocks noChangeShapeType="1"/>
            </p:cNvSpPr>
            <p:nvPr/>
          </p:nvSpPr>
          <p:spPr bwMode="auto">
            <a:xfrm>
              <a:off x="5080" y="1440"/>
              <a:ext cx="240"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35" name="Line 31"/>
            <p:cNvSpPr>
              <a:spLocks noChangeShapeType="1"/>
            </p:cNvSpPr>
            <p:nvPr/>
          </p:nvSpPr>
          <p:spPr bwMode="auto">
            <a:xfrm>
              <a:off x="3256" y="2640"/>
              <a:ext cx="1728"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36" name="Line 32"/>
            <p:cNvSpPr>
              <a:spLocks noChangeShapeType="1"/>
            </p:cNvSpPr>
            <p:nvPr/>
          </p:nvSpPr>
          <p:spPr bwMode="auto">
            <a:xfrm>
              <a:off x="3256" y="2496"/>
              <a:ext cx="0" cy="144"/>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37" name="Line 33"/>
            <p:cNvSpPr>
              <a:spLocks noChangeShapeType="1"/>
            </p:cNvSpPr>
            <p:nvPr/>
          </p:nvSpPr>
          <p:spPr bwMode="auto">
            <a:xfrm>
              <a:off x="4984" y="2496"/>
              <a:ext cx="0" cy="144"/>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38" name="Line 34"/>
            <p:cNvSpPr>
              <a:spLocks noChangeShapeType="1"/>
            </p:cNvSpPr>
            <p:nvPr/>
          </p:nvSpPr>
          <p:spPr bwMode="auto">
            <a:xfrm>
              <a:off x="4120" y="2640"/>
              <a:ext cx="0" cy="240"/>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39" name="Rectangle 35"/>
            <p:cNvSpPr>
              <a:spLocks noChangeArrowheads="1"/>
            </p:cNvSpPr>
            <p:nvPr/>
          </p:nvSpPr>
          <p:spPr bwMode="auto">
            <a:xfrm>
              <a:off x="2771" y="210"/>
              <a:ext cx="263"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algn="ctr" eaLnBrk="0" hangingPunct="0"/>
              <a:r>
                <a:rPr kumimoji="1" lang="en-US" altLang="zh-CN" sz="1600" b="1">
                  <a:solidFill>
                    <a:schemeClr val="tx2"/>
                  </a:solidFill>
                  <a:latin typeface="黑体" panose="02010609060101010101" charset="-122"/>
                  <a:ea typeface="黑体" panose="02010609060101010101" charset="-122"/>
                </a:rPr>
                <a:t>B</a:t>
              </a:r>
              <a:endParaRPr kumimoji="1" lang="en-US" altLang="zh-CN" sz="1600" b="1">
                <a:solidFill>
                  <a:schemeClr val="tx2"/>
                </a:solidFill>
                <a:latin typeface="黑体" panose="02010609060101010101" charset="-122"/>
                <a:ea typeface="黑体" panose="0201060906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p:nvPr>
        </p:nvSpPr>
        <p:spPr/>
        <p:txBody>
          <a:bodyPr/>
          <a:lstStyle/>
          <a:p>
            <a:r>
              <a:rPr lang="zh-CN" altLang="en-US" dirty="0"/>
              <a:t>控制耦合</a:t>
            </a:r>
            <a:r>
              <a:rPr lang="zh-CN" altLang="en-US" dirty="0" smtClean="0"/>
              <a:t>解耦</a:t>
            </a:r>
            <a:endParaRPr lang="zh-CN" altLang="en-US" dirty="0"/>
          </a:p>
        </p:txBody>
      </p:sp>
      <p:sp>
        <p:nvSpPr>
          <p:cNvPr id="3" name="文本占位符 2"/>
          <p:cNvSpPr>
            <a:spLocks noGrp="1"/>
          </p:cNvSpPr>
          <p:nvPr>
            <p:ph idx="1"/>
          </p:nvPr>
        </p:nvSpPr>
        <p:spPr>
          <a:xfrm>
            <a:off x="768097" y="925167"/>
            <a:ext cx="4148761" cy="3806854"/>
          </a:xfrm>
        </p:spPr>
        <p:txBody>
          <a:bodyPr>
            <a:normAutofit/>
          </a:bodyPr>
          <a:lstStyle/>
          <a:p>
            <a:pPr>
              <a:lnSpc>
                <a:spcPct val="120000"/>
              </a:lnSpc>
            </a:pPr>
            <a:r>
              <a:rPr lang="zh-CN" altLang="en-US" sz="2000" dirty="0"/>
              <a:t>控制耦合增加了理解和编程的复杂性，调用模块必须知道被调模块的内部逻辑，增加了相互依赖。去除模块间控制耦合的方法：</a:t>
            </a:r>
            <a:endParaRPr lang="zh-CN" altLang="en-US" sz="2000" dirty="0"/>
          </a:p>
          <a:p>
            <a:pPr marL="0" indent="0">
              <a:lnSpc>
                <a:spcPct val="120000"/>
              </a:lnSpc>
              <a:buNone/>
            </a:pPr>
            <a:r>
              <a:rPr lang="en-US" altLang="zh-CN" sz="2000" dirty="0"/>
              <a:t>(1)</a:t>
            </a:r>
            <a:r>
              <a:rPr lang="zh-CN" altLang="en-US" sz="2000" dirty="0"/>
              <a:t>将被调用模块内的判定上移到调用模块中进行；</a:t>
            </a:r>
            <a:endParaRPr lang="zh-CN" altLang="en-US" sz="2000" dirty="0"/>
          </a:p>
          <a:p>
            <a:pPr marL="0" indent="0">
              <a:lnSpc>
                <a:spcPct val="120000"/>
              </a:lnSpc>
              <a:buNone/>
            </a:pPr>
            <a:r>
              <a:rPr lang="en-US" altLang="zh-CN" sz="2000" dirty="0"/>
              <a:t>(2)</a:t>
            </a:r>
            <a:r>
              <a:rPr lang="zh-CN" altLang="en-US" sz="2000" dirty="0"/>
              <a:t>被调用模块分解成若干单一功能模块。</a:t>
            </a:r>
            <a:endParaRPr lang="zh-CN" altLang="en-US" sz="2000" dirty="0"/>
          </a:p>
        </p:txBody>
      </p:sp>
      <p:sp>
        <p:nvSpPr>
          <p:cNvPr id="21" name="日期占位符 20"/>
          <p:cNvSpPr>
            <a:spLocks noGrp="1"/>
          </p:cNvSpPr>
          <p:nvPr>
            <p:ph type="dt" sz="half" idx="10"/>
          </p:nvPr>
        </p:nvSpPr>
        <p:spPr/>
        <p:txBody>
          <a:bodyPr/>
          <a:lstStyle/>
          <a:p>
            <a:fld id="{8078C868-6EBD-4EA3-94CE-52F1A1D1B7C8}" type="datetime1">
              <a:rPr lang="zh-CN" altLang="en-US" smtClean="0"/>
            </a:fld>
            <a:endParaRPr lang="zh-CN" altLang="en-US"/>
          </a:p>
        </p:txBody>
      </p:sp>
      <p:sp>
        <p:nvSpPr>
          <p:cNvPr id="22" name="页脚占位符 21"/>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grpSp>
        <p:nvGrpSpPr>
          <p:cNvPr id="5" name="Group 3"/>
          <p:cNvGrpSpPr/>
          <p:nvPr/>
        </p:nvGrpSpPr>
        <p:grpSpPr bwMode="auto">
          <a:xfrm>
            <a:off x="4916858" y="1761891"/>
            <a:ext cx="4378325" cy="2133406"/>
            <a:chOff x="278" y="599"/>
            <a:chExt cx="5242" cy="4379"/>
          </a:xfrm>
        </p:grpSpPr>
        <p:sp useBgFill="1">
          <p:nvSpPr>
            <p:cNvPr id="6" name="Rectangle 4"/>
            <p:cNvSpPr>
              <a:spLocks noChangeArrowheads="1"/>
            </p:cNvSpPr>
            <p:nvPr/>
          </p:nvSpPr>
          <p:spPr bwMode="auto">
            <a:xfrm>
              <a:off x="1784" y="632"/>
              <a:ext cx="1904" cy="800"/>
            </a:xfrm>
            <a:prstGeom prst="rect">
              <a:avLst/>
            </a:prstGeom>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5"/>
            <p:cNvSpPr>
              <a:spLocks noChangeArrowheads="1"/>
            </p:cNvSpPr>
            <p:nvPr/>
          </p:nvSpPr>
          <p:spPr bwMode="auto">
            <a:xfrm>
              <a:off x="2582" y="599"/>
              <a:ext cx="415" cy="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algn="l" eaLnBrk="0" hangingPunct="0"/>
              <a:r>
                <a:rPr kumimoji="1" lang="en-US" altLang="zh-CN" b="1">
                  <a:latin typeface="黑体" panose="02010609060101010101" charset="-122"/>
                  <a:ea typeface="黑体" panose="02010609060101010101" charset="-122"/>
                </a:rPr>
                <a:t>A</a:t>
              </a:r>
              <a:endParaRPr kumimoji="1" lang="en-US" altLang="zh-CN" b="1">
                <a:latin typeface="黑体" panose="02010609060101010101" charset="-122"/>
                <a:ea typeface="黑体" panose="02010609060101010101" charset="-122"/>
              </a:endParaRPr>
            </a:p>
          </p:txBody>
        </p:sp>
        <p:sp useBgFill="1">
          <p:nvSpPr>
            <p:cNvPr id="8" name="AutoShape 6"/>
            <p:cNvSpPr>
              <a:spLocks noChangeArrowheads="1"/>
            </p:cNvSpPr>
            <p:nvPr/>
          </p:nvSpPr>
          <p:spPr bwMode="auto">
            <a:xfrm>
              <a:off x="2504" y="1256"/>
              <a:ext cx="464" cy="320"/>
            </a:xfrm>
            <a:prstGeom prst="diamond">
              <a:avLst/>
            </a:prstGeom>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9" name="Rectangle 7"/>
            <p:cNvSpPr>
              <a:spLocks noChangeArrowheads="1"/>
            </p:cNvSpPr>
            <p:nvPr/>
          </p:nvSpPr>
          <p:spPr bwMode="auto">
            <a:xfrm>
              <a:off x="484" y="2836"/>
              <a:ext cx="1864" cy="1144"/>
            </a:xfrm>
            <a:prstGeom prst="rect">
              <a:avLst/>
            </a:prstGeom>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8"/>
            <p:cNvSpPr>
              <a:spLocks noChangeArrowheads="1"/>
            </p:cNvSpPr>
            <p:nvPr/>
          </p:nvSpPr>
          <p:spPr bwMode="auto">
            <a:xfrm>
              <a:off x="625" y="3359"/>
              <a:ext cx="1774" cy="1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p>
              <a:pPr algn="l" eaLnBrk="0" hangingPunct="0"/>
              <a:r>
                <a:rPr kumimoji="1" lang="zh-CN" altLang="en-US" b="1">
                  <a:latin typeface="宋体" panose="02010600030101010101" pitchFamily="2" charset="-122"/>
                </a:rPr>
                <a:t>计算平均分</a:t>
              </a:r>
              <a:endParaRPr kumimoji="1" lang="zh-CN" altLang="en-US" b="1">
                <a:latin typeface="宋体" panose="02010600030101010101" pitchFamily="2" charset="-122"/>
              </a:endParaRPr>
            </a:p>
          </p:txBody>
        </p:sp>
        <p:sp>
          <p:nvSpPr>
            <p:cNvPr id="11" name="Line 9"/>
            <p:cNvSpPr>
              <a:spLocks noChangeShapeType="1"/>
            </p:cNvSpPr>
            <p:nvPr/>
          </p:nvSpPr>
          <p:spPr bwMode="auto">
            <a:xfrm flipH="1">
              <a:off x="1680" y="1488"/>
              <a:ext cx="912" cy="1343"/>
            </a:xfrm>
            <a:prstGeom prst="line">
              <a:avLst/>
            </a:prstGeom>
            <a:noFill/>
            <a:ln w="12700">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10"/>
            <p:cNvSpPr>
              <a:spLocks noChangeArrowheads="1"/>
            </p:cNvSpPr>
            <p:nvPr/>
          </p:nvSpPr>
          <p:spPr bwMode="auto">
            <a:xfrm>
              <a:off x="710" y="2803"/>
              <a:ext cx="633" cy="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p>
              <a:pPr algn="l" eaLnBrk="0" hangingPunct="0"/>
              <a:r>
                <a:rPr kumimoji="1" lang="en-US" altLang="zh-CN" b="1">
                  <a:solidFill>
                    <a:schemeClr val="tx2"/>
                  </a:solidFill>
                  <a:latin typeface="黑体" panose="02010609060101010101" charset="-122"/>
                  <a:ea typeface="黑体" panose="02010609060101010101" charset="-122"/>
                </a:rPr>
                <a:t>B1</a:t>
              </a:r>
              <a:endParaRPr kumimoji="1" lang="en-US" altLang="zh-CN" b="1">
                <a:solidFill>
                  <a:schemeClr val="tx2"/>
                </a:solidFill>
                <a:latin typeface="黑体" panose="02010609060101010101" charset="-122"/>
                <a:ea typeface="黑体" panose="02010609060101010101" charset="-122"/>
              </a:endParaRPr>
            </a:p>
          </p:txBody>
        </p:sp>
        <p:sp>
          <p:nvSpPr>
            <p:cNvPr id="13" name="Rectangle 11"/>
            <p:cNvSpPr>
              <a:spLocks noChangeArrowheads="1"/>
            </p:cNvSpPr>
            <p:nvPr/>
          </p:nvSpPr>
          <p:spPr bwMode="auto">
            <a:xfrm>
              <a:off x="278" y="1959"/>
              <a:ext cx="1720" cy="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9056" tIns="34529" rIns="69056" bIns="34529">
              <a:spAutoFit/>
            </a:bodyPr>
            <a:lstStyle/>
            <a:p>
              <a:pPr algn="l" eaLnBrk="0" hangingPunct="0"/>
              <a:r>
                <a:rPr kumimoji="1" lang="zh-CN" altLang="en-US" dirty="0">
                  <a:latin typeface="黑体" panose="02010609060101010101" charset="-122"/>
                  <a:ea typeface="黑体" panose="02010609060101010101" charset="-122"/>
                </a:rPr>
                <a:t>平均成绩</a:t>
              </a:r>
              <a:endParaRPr kumimoji="1" lang="zh-CN" altLang="en-US" dirty="0">
                <a:latin typeface="黑体" panose="02010609060101010101" charset="-122"/>
                <a:ea typeface="黑体" panose="02010609060101010101" charset="-122"/>
              </a:endParaRPr>
            </a:p>
          </p:txBody>
        </p:sp>
        <p:sp>
          <p:nvSpPr>
            <p:cNvPr id="14" name="Line 12"/>
            <p:cNvSpPr>
              <a:spLocks noChangeShapeType="1"/>
            </p:cNvSpPr>
            <p:nvPr/>
          </p:nvSpPr>
          <p:spPr bwMode="auto">
            <a:xfrm flipV="1">
              <a:off x="1680" y="1920"/>
              <a:ext cx="336" cy="528"/>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p:nvSpPr>
          <p:spPr bwMode="auto">
            <a:xfrm flipH="1" flipV="1">
              <a:off x="3408" y="1872"/>
              <a:ext cx="384" cy="528"/>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14"/>
            <p:cNvSpPr>
              <a:spLocks noChangeArrowheads="1"/>
            </p:cNvSpPr>
            <p:nvPr/>
          </p:nvSpPr>
          <p:spPr bwMode="auto">
            <a:xfrm>
              <a:off x="3879" y="1959"/>
              <a:ext cx="1641" cy="1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p>
              <a:pPr algn="l" eaLnBrk="0" hangingPunct="0"/>
              <a:r>
                <a:rPr kumimoji="1" lang="zh-CN" altLang="en-US" dirty="0">
                  <a:latin typeface="黑体" panose="02010609060101010101" charset="-122"/>
                  <a:ea typeface="黑体" panose="02010609060101010101" charset="-122"/>
                </a:rPr>
                <a:t>最高成绩</a:t>
              </a:r>
              <a:endParaRPr kumimoji="1" lang="zh-CN" altLang="en-US" dirty="0">
                <a:latin typeface="黑体" panose="02010609060101010101" charset="-122"/>
                <a:ea typeface="黑体" panose="02010609060101010101" charset="-122"/>
              </a:endParaRPr>
            </a:p>
          </p:txBody>
        </p:sp>
        <p:sp useBgFill="1">
          <p:nvSpPr>
            <p:cNvPr id="17" name="Rectangle 15"/>
            <p:cNvSpPr>
              <a:spLocks noChangeArrowheads="1"/>
            </p:cNvSpPr>
            <p:nvPr/>
          </p:nvSpPr>
          <p:spPr bwMode="auto">
            <a:xfrm>
              <a:off x="3268" y="2836"/>
              <a:ext cx="1864" cy="1144"/>
            </a:xfrm>
            <a:prstGeom prst="rect">
              <a:avLst/>
            </a:prstGeom>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6"/>
            <p:cNvSpPr>
              <a:spLocks noChangeArrowheads="1"/>
            </p:cNvSpPr>
            <p:nvPr/>
          </p:nvSpPr>
          <p:spPr bwMode="auto">
            <a:xfrm>
              <a:off x="3457" y="3359"/>
              <a:ext cx="1689" cy="1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p>
              <a:pPr algn="l" eaLnBrk="0" hangingPunct="0"/>
              <a:r>
                <a:rPr kumimoji="1" lang="zh-CN" altLang="en-US" b="1">
                  <a:latin typeface="宋体" panose="02010600030101010101" pitchFamily="2" charset="-122"/>
                </a:rPr>
                <a:t>计算最高分</a:t>
              </a:r>
              <a:endParaRPr kumimoji="1" lang="zh-CN" altLang="en-US" b="1">
                <a:latin typeface="宋体" panose="02010600030101010101" pitchFamily="2" charset="-122"/>
              </a:endParaRPr>
            </a:p>
          </p:txBody>
        </p:sp>
        <p:sp>
          <p:nvSpPr>
            <p:cNvPr id="19" name="Rectangle 17"/>
            <p:cNvSpPr>
              <a:spLocks noChangeArrowheads="1"/>
            </p:cNvSpPr>
            <p:nvPr/>
          </p:nvSpPr>
          <p:spPr bwMode="auto">
            <a:xfrm>
              <a:off x="3493" y="2803"/>
              <a:ext cx="634" cy="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p>
              <a:pPr algn="l" eaLnBrk="0" hangingPunct="0"/>
              <a:r>
                <a:rPr kumimoji="1" lang="en-US" altLang="zh-CN" b="1">
                  <a:solidFill>
                    <a:schemeClr val="tx2"/>
                  </a:solidFill>
                  <a:latin typeface="黑体" panose="02010609060101010101" charset="-122"/>
                  <a:ea typeface="黑体" panose="02010609060101010101" charset="-122"/>
                </a:rPr>
                <a:t>B2</a:t>
              </a:r>
              <a:endParaRPr kumimoji="1" lang="en-US" altLang="zh-CN" b="1">
                <a:solidFill>
                  <a:schemeClr val="tx2"/>
                </a:solidFill>
                <a:latin typeface="黑体" panose="02010609060101010101" charset="-122"/>
                <a:ea typeface="黑体" panose="02010609060101010101" charset="-122"/>
              </a:endParaRPr>
            </a:p>
          </p:txBody>
        </p:sp>
        <p:sp>
          <p:nvSpPr>
            <p:cNvPr id="20" name="Line 18"/>
            <p:cNvSpPr>
              <a:spLocks noChangeShapeType="1"/>
            </p:cNvSpPr>
            <p:nvPr/>
          </p:nvSpPr>
          <p:spPr bwMode="auto">
            <a:xfrm>
              <a:off x="2880" y="1536"/>
              <a:ext cx="960" cy="1295"/>
            </a:xfrm>
            <a:prstGeom prst="line">
              <a:avLst/>
            </a:prstGeom>
            <a:noFill/>
            <a:ln w="12700">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p:txBody>
          <a:bodyPr/>
          <a:lstStyle/>
          <a:p>
            <a:r>
              <a:rPr lang="zh-CN" altLang="en-US" dirty="0"/>
              <a:t>耦合的七个</a:t>
            </a:r>
            <a:r>
              <a:rPr lang="zh-CN" altLang="en-US" dirty="0" smtClean="0"/>
              <a:t>等级</a:t>
            </a:r>
            <a:endParaRPr lang="zh-CN" altLang="en-US" dirty="0"/>
          </a:p>
        </p:txBody>
      </p:sp>
      <p:sp>
        <p:nvSpPr>
          <p:cNvPr id="2" name="文本占位符 1"/>
          <p:cNvSpPr>
            <a:spLocks noGrp="1"/>
          </p:cNvSpPr>
          <p:nvPr>
            <p:ph idx="1"/>
          </p:nvPr>
        </p:nvSpPr>
        <p:spPr>
          <a:xfrm>
            <a:off x="768097" y="925167"/>
            <a:ext cx="4298173" cy="3806854"/>
          </a:xfrm>
        </p:spPr>
        <p:txBody>
          <a:bodyPr>
            <a:normAutofit/>
          </a:bodyPr>
          <a:lstStyle/>
          <a:p>
            <a:pPr marL="0" indent="0">
              <a:lnSpc>
                <a:spcPct val="100000"/>
              </a:lnSpc>
              <a:buNone/>
            </a:pPr>
            <a:r>
              <a:rPr lang="zh-CN" altLang="en-US" sz="2400" dirty="0"/>
              <a:t>（</a:t>
            </a:r>
            <a:r>
              <a:rPr lang="en-US" altLang="zh-CN" sz="2400" dirty="0"/>
              <a:t>5</a:t>
            </a:r>
            <a:r>
              <a:rPr lang="zh-CN" altLang="en-US" sz="2400" dirty="0"/>
              <a:t>）外部耦合 </a:t>
            </a:r>
            <a:endParaRPr lang="zh-CN" altLang="en-US" sz="2400" b="1" dirty="0"/>
          </a:p>
          <a:p>
            <a:pPr>
              <a:lnSpc>
                <a:spcPct val="100000"/>
              </a:lnSpc>
            </a:pPr>
            <a:r>
              <a:rPr lang="zh-CN" altLang="en-US" sz="2000" dirty="0">
                <a:latin typeface="+mn-ea"/>
              </a:rPr>
              <a:t>一组模块都访问</a:t>
            </a:r>
            <a:r>
              <a:rPr lang="zh-CN" altLang="en-US" sz="2000" dirty="0">
                <a:solidFill>
                  <a:srgbClr val="FF0000"/>
                </a:solidFill>
                <a:latin typeface="+mn-ea"/>
              </a:rPr>
              <a:t>同一全局简单变量</a:t>
            </a:r>
            <a:r>
              <a:rPr lang="zh-CN" altLang="en-US" sz="2000" dirty="0">
                <a:latin typeface="+mn-ea"/>
              </a:rPr>
              <a:t>而</a:t>
            </a:r>
            <a:r>
              <a:rPr lang="zh-CN" altLang="en-US" sz="2000" dirty="0">
                <a:solidFill>
                  <a:srgbClr val="FF0000"/>
                </a:solidFill>
                <a:latin typeface="+mn-ea"/>
              </a:rPr>
              <a:t>不是同一全局数据结构</a:t>
            </a:r>
            <a:r>
              <a:rPr lang="zh-CN" altLang="en-US" sz="2000" dirty="0">
                <a:latin typeface="+mn-ea"/>
              </a:rPr>
              <a:t>，而且不是通过参数表传递该全局变量的信息，则称之为外部耦合。</a:t>
            </a:r>
            <a:endParaRPr lang="zh-CN" altLang="en-US" sz="2000" dirty="0">
              <a:latin typeface="+mn-ea"/>
            </a:endParaRPr>
          </a:p>
          <a:p>
            <a:pPr>
              <a:lnSpc>
                <a:spcPct val="100000"/>
              </a:lnSpc>
            </a:pPr>
            <a:r>
              <a:rPr lang="zh-CN" altLang="en-US" sz="2000" dirty="0">
                <a:latin typeface="+mn-ea"/>
              </a:rPr>
              <a:t>外部耦合引起的问题类似于公共耦合，</a:t>
            </a:r>
            <a:r>
              <a:rPr lang="zh-CN" altLang="en-US" sz="2000" dirty="0">
                <a:solidFill>
                  <a:srgbClr val="FF0000"/>
                </a:solidFill>
                <a:latin typeface="+mn-ea"/>
              </a:rPr>
              <a:t>区别</a:t>
            </a:r>
            <a:r>
              <a:rPr lang="zh-CN" altLang="en-US" sz="2000" dirty="0">
                <a:latin typeface="+mn-ea"/>
              </a:rPr>
              <a:t>在于在外部耦合中不存在依赖于一个数据结构内部各项的物理安排。</a:t>
            </a:r>
            <a:endParaRPr lang="zh-CN" altLang="en-US" sz="2000" dirty="0">
              <a:latin typeface="+mn-ea"/>
            </a:endParaRPr>
          </a:p>
        </p:txBody>
      </p:sp>
      <p:sp>
        <p:nvSpPr>
          <p:cNvPr id="4" name="日期占位符 3"/>
          <p:cNvSpPr>
            <a:spLocks noGrp="1"/>
          </p:cNvSpPr>
          <p:nvPr>
            <p:ph type="dt" sz="half" idx="10"/>
          </p:nvPr>
        </p:nvSpPr>
        <p:spPr/>
        <p:txBody>
          <a:bodyPr/>
          <a:lstStyle/>
          <a:p>
            <a:fld id="{87D98AFC-327A-4AC6-84B8-BBFE0C567392}" type="datetime1">
              <a:rPr lang="zh-CN" altLang="en-US" smtClean="0"/>
            </a:fld>
            <a:endParaRPr lang="zh-CN" altLang="en-US"/>
          </a:p>
        </p:txBody>
      </p:sp>
      <p:sp>
        <p:nvSpPr>
          <p:cNvPr id="13" name="页脚占位符 12"/>
          <p:cNvSpPr>
            <a:spLocks noGrp="1"/>
          </p:cNvSpPr>
          <p:nvPr>
            <p:ph type="ftr" sz="quarter" idx="11"/>
          </p:nvPr>
        </p:nvSpPr>
        <p:spPr/>
        <p:txBody>
          <a:bodyPr/>
          <a:lstStyle/>
          <a:p>
            <a:r>
              <a:rPr lang="zh-CN" altLang="en-US" smtClean="0"/>
              <a:t>软件工程</a:t>
            </a:r>
            <a:endParaRPr lang="zh-CN" altLang="en-US" dirty="0"/>
          </a:p>
        </p:txBody>
      </p:sp>
      <p:sp>
        <p:nvSpPr>
          <p:cNvPr id="33794"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AD457E3-64BE-4604-8C27-E08308DFEE8F}" type="slidenum">
              <a:rPr lang="en-US" altLang="zh-CN" smtClean="0">
                <a:solidFill>
                  <a:schemeClr val="bg1"/>
                </a:solidFill>
              </a:rPr>
            </a:fld>
            <a:endParaRPr lang="en-US" altLang="zh-CN">
              <a:solidFill>
                <a:schemeClr val="bg1"/>
              </a:solidFill>
            </a:endParaRPr>
          </a:p>
        </p:txBody>
      </p:sp>
      <p:grpSp>
        <p:nvGrpSpPr>
          <p:cNvPr id="3" name="组合 2"/>
          <p:cNvGrpSpPr/>
          <p:nvPr/>
        </p:nvGrpSpPr>
        <p:grpSpPr>
          <a:xfrm>
            <a:off x="5374816" y="1891946"/>
            <a:ext cx="3364973" cy="1445393"/>
            <a:chOff x="2826034" y="4458234"/>
            <a:chExt cx="4608513" cy="2232025"/>
          </a:xfrm>
        </p:grpSpPr>
        <p:sp>
          <p:nvSpPr>
            <p:cNvPr id="5" name="Rectangle 25"/>
            <p:cNvSpPr>
              <a:spLocks noChangeArrowheads="1"/>
            </p:cNvSpPr>
            <p:nvPr/>
          </p:nvSpPr>
          <p:spPr bwMode="auto">
            <a:xfrm>
              <a:off x="2826034" y="4458234"/>
              <a:ext cx="792163" cy="431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kumimoji="1" lang="en-US" altLang="zh-CN" b="1" dirty="0">
                  <a:solidFill>
                    <a:srgbClr val="0000CC"/>
                  </a:solidFill>
                  <a:latin typeface="Times New Roman" panose="02020603050405020304" pitchFamily="18" charset="0"/>
                </a:rPr>
                <a:t>A</a:t>
              </a:r>
              <a:endParaRPr kumimoji="1" lang="en-US" altLang="zh-CN" b="1" dirty="0">
                <a:solidFill>
                  <a:srgbClr val="0000CC"/>
                </a:solidFill>
                <a:latin typeface="Times New Roman" panose="02020603050405020304" pitchFamily="18" charset="0"/>
              </a:endParaRPr>
            </a:p>
          </p:txBody>
        </p:sp>
        <p:sp>
          <p:nvSpPr>
            <p:cNvPr id="7" name="Rectangle 26"/>
            <p:cNvSpPr>
              <a:spLocks noChangeArrowheads="1"/>
            </p:cNvSpPr>
            <p:nvPr/>
          </p:nvSpPr>
          <p:spPr bwMode="auto">
            <a:xfrm>
              <a:off x="2826034" y="5321834"/>
              <a:ext cx="792163" cy="431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kumimoji="1" lang="en-US" altLang="zh-CN" b="1">
                  <a:solidFill>
                    <a:srgbClr val="0000CC"/>
                  </a:solidFill>
                  <a:latin typeface="Times New Roman" panose="02020603050405020304" pitchFamily="18" charset="0"/>
                </a:rPr>
                <a:t>B</a:t>
              </a:r>
              <a:endParaRPr kumimoji="1" lang="en-US" altLang="zh-CN" b="1">
                <a:solidFill>
                  <a:srgbClr val="0000CC"/>
                </a:solidFill>
                <a:latin typeface="Times New Roman" panose="02020603050405020304" pitchFamily="18" charset="0"/>
              </a:endParaRPr>
            </a:p>
          </p:txBody>
        </p:sp>
        <p:sp>
          <p:nvSpPr>
            <p:cNvPr id="8" name="Rectangle 27"/>
            <p:cNvSpPr>
              <a:spLocks noChangeArrowheads="1"/>
            </p:cNvSpPr>
            <p:nvPr/>
          </p:nvSpPr>
          <p:spPr bwMode="auto">
            <a:xfrm>
              <a:off x="2826034" y="6258459"/>
              <a:ext cx="792163" cy="431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kumimoji="1" lang="en-US" altLang="zh-CN" b="1">
                  <a:solidFill>
                    <a:srgbClr val="0000CC"/>
                  </a:solidFill>
                  <a:latin typeface="Times New Roman" panose="02020603050405020304" pitchFamily="18" charset="0"/>
                </a:rPr>
                <a:t>C</a:t>
              </a:r>
              <a:endParaRPr kumimoji="1" lang="en-US" altLang="zh-CN" b="1">
                <a:solidFill>
                  <a:srgbClr val="0000CC"/>
                </a:solidFill>
                <a:latin typeface="Times New Roman" panose="02020603050405020304" pitchFamily="18" charset="0"/>
              </a:endParaRPr>
            </a:p>
          </p:txBody>
        </p:sp>
        <p:sp>
          <p:nvSpPr>
            <p:cNvPr id="9" name="Rectangle 28"/>
            <p:cNvSpPr>
              <a:spLocks noChangeArrowheads="1"/>
            </p:cNvSpPr>
            <p:nvPr/>
          </p:nvSpPr>
          <p:spPr bwMode="auto">
            <a:xfrm>
              <a:off x="4915184" y="5251984"/>
              <a:ext cx="2519363" cy="719137"/>
            </a:xfrm>
            <a:prstGeom prst="rect">
              <a:avLst/>
            </a:prstGeom>
          </p:spPr>
          <p:style>
            <a:lnRef idx="2">
              <a:schemeClr val="accent4"/>
            </a:lnRef>
            <a:fillRef idx="1">
              <a:schemeClr val="lt1"/>
            </a:fillRef>
            <a:effectRef idx="0">
              <a:schemeClr val="accent4"/>
            </a:effectRef>
            <a:fontRef idx="minor">
              <a:schemeClr val="dk1"/>
            </a:fontRef>
          </p:style>
          <p:txBody>
            <a:bodyPr wrap="none" anchor="ctr"/>
            <a:lstStyle/>
            <a:p>
              <a:pPr algn="ctr"/>
              <a:r>
                <a:rPr kumimoji="1" lang="zh-CN" altLang="en-US" b="1">
                  <a:solidFill>
                    <a:srgbClr val="0000CC"/>
                  </a:solidFill>
                  <a:latin typeface="Times New Roman" panose="02020603050405020304" pitchFamily="18" charset="0"/>
                </a:rPr>
                <a:t>外部设备驱动</a:t>
              </a:r>
              <a:endParaRPr kumimoji="1" lang="zh-CN" altLang="en-US" b="1">
                <a:solidFill>
                  <a:srgbClr val="0000CC"/>
                </a:solidFill>
                <a:latin typeface="Times New Roman" panose="02020603050405020304" pitchFamily="18" charset="0"/>
              </a:endParaRPr>
            </a:p>
          </p:txBody>
        </p:sp>
        <p:sp>
          <p:nvSpPr>
            <p:cNvPr id="10" name="Line 29"/>
            <p:cNvSpPr>
              <a:spLocks noChangeShapeType="1"/>
            </p:cNvSpPr>
            <p:nvPr/>
          </p:nvSpPr>
          <p:spPr bwMode="auto">
            <a:xfrm flipV="1">
              <a:off x="3546759" y="5537734"/>
              <a:ext cx="1368425" cy="936625"/>
            </a:xfrm>
            <a:prstGeom prst="line">
              <a:avLst/>
            </a:prstGeom>
            <a:ln>
              <a:tailEnd type="triangle" w="med" len="med"/>
            </a:ln>
          </p:spPr>
          <p:style>
            <a:lnRef idx="2">
              <a:schemeClr val="accent4"/>
            </a:lnRef>
            <a:fillRef idx="1">
              <a:schemeClr val="lt1"/>
            </a:fillRef>
            <a:effectRef idx="0">
              <a:schemeClr val="accent4"/>
            </a:effectRef>
            <a:fontRef idx="minor">
              <a:schemeClr val="dk1"/>
            </a:fontRef>
          </p:style>
          <p:txBody>
            <a:bodyPr wrap="none"/>
            <a:lstStyle/>
            <a:p>
              <a:pPr algn="ctr"/>
              <a:endParaRPr lang="zh-CN" altLang="en-US"/>
            </a:p>
          </p:txBody>
        </p:sp>
        <p:sp>
          <p:nvSpPr>
            <p:cNvPr id="11" name="Line 30"/>
            <p:cNvSpPr>
              <a:spLocks noChangeShapeType="1"/>
            </p:cNvSpPr>
            <p:nvPr/>
          </p:nvSpPr>
          <p:spPr bwMode="auto">
            <a:xfrm flipV="1">
              <a:off x="3691222" y="5537734"/>
              <a:ext cx="1223962" cy="0"/>
            </a:xfrm>
            <a:prstGeom prst="line">
              <a:avLst/>
            </a:prstGeom>
            <a:ln>
              <a:tailEnd type="triangle" w="med" len="med"/>
            </a:ln>
          </p:spPr>
          <p:style>
            <a:lnRef idx="2">
              <a:schemeClr val="accent4"/>
            </a:lnRef>
            <a:fillRef idx="1">
              <a:schemeClr val="lt1"/>
            </a:fillRef>
            <a:effectRef idx="0">
              <a:schemeClr val="accent4"/>
            </a:effectRef>
            <a:fontRef idx="minor">
              <a:schemeClr val="dk1"/>
            </a:fontRef>
          </p:style>
          <p:txBody>
            <a:bodyPr wrap="none"/>
            <a:lstStyle/>
            <a:p>
              <a:pPr algn="ctr"/>
              <a:endParaRPr lang="zh-CN" altLang="en-US"/>
            </a:p>
          </p:txBody>
        </p:sp>
        <p:sp>
          <p:nvSpPr>
            <p:cNvPr id="12" name="Line 31"/>
            <p:cNvSpPr>
              <a:spLocks noChangeShapeType="1"/>
            </p:cNvSpPr>
            <p:nvPr/>
          </p:nvSpPr>
          <p:spPr bwMode="auto">
            <a:xfrm>
              <a:off x="3618197" y="4602696"/>
              <a:ext cx="1296987" cy="935038"/>
            </a:xfrm>
            <a:prstGeom prst="line">
              <a:avLst/>
            </a:prstGeom>
            <a:ln>
              <a:tailEnd type="triangle" w="med" len="med"/>
            </a:ln>
          </p:spPr>
          <p:style>
            <a:lnRef idx="2">
              <a:schemeClr val="accent4"/>
            </a:lnRef>
            <a:fillRef idx="1">
              <a:schemeClr val="lt1"/>
            </a:fillRef>
            <a:effectRef idx="0">
              <a:schemeClr val="accent4"/>
            </a:effectRef>
            <a:fontRef idx="minor">
              <a:schemeClr val="dk1"/>
            </a:fontRef>
          </p:style>
          <p:txBody>
            <a:bodyPr wrap="none"/>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indent="-342900"/>
            <a:r>
              <a:rPr lang="zh-CN" altLang="en-US" sz="2000" dirty="0"/>
              <a:t>描述数据库中的数据元素、组成结构体的复杂数据元素、重复的数据项、一个数据项的枚举值以及可选的数据项等。</a:t>
            </a:r>
            <a:endParaRPr lang="en-US" altLang="zh-CN" sz="2000" dirty="0"/>
          </a:p>
          <a:p>
            <a:pPr marL="342900" indent="-342900"/>
            <a:r>
              <a:rPr lang="zh-CN" altLang="en-US" sz="2000" dirty="0"/>
              <a:t>在面向对象的分析方法中，需求阶段用领域类图来代替数据字典。但是在数据建模阶段，通过对数据的语义唯一性定义等方面，还是能够指导整个项目的开发过程。</a:t>
            </a:r>
            <a:endParaRPr lang="en-US" altLang="zh-CN" sz="2000" dirty="0"/>
          </a:p>
          <a:p>
            <a:pPr marL="342900" indent="-342900"/>
            <a:r>
              <a:rPr lang="zh-CN" altLang="en-US" sz="2000" dirty="0"/>
              <a:t>编写方法：解读业务分析报告，根据用例进行数据的归类，形成不同的数据集，定义元素的唯一性说明。</a:t>
            </a:r>
            <a:endParaRPr lang="en-US" altLang="zh-CN" sz="2000" dirty="0"/>
          </a:p>
          <a:p>
            <a:pPr marL="342900" indent="-342900"/>
            <a:r>
              <a:rPr lang="zh-CN" altLang="en-US" sz="2000" dirty="0"/>
              <a:t>常见格式如下</a:t>
            </a:r>
            <a:r>
              <a:rPr lang="zh-CN" altLang="en-US" sz="2000" dirty="0" smtClean="0"/>
              <a:t>：          </a:t>
            </a:r>
            <a:r>
              <a:rPr lang="en-US" altLang="zh-CN" sz="2000" dirty="0" smtClean="0"/>
              <a:t>               </a:t>
            </a:r>
            <a:r>
              <a:rPr lang="zh-CN" altLang="en-US" sz="2000" dirty="0"/>
              <a:t>数据集名称</a:t>
            </a:r>
            <a:endParaRPr lang="zh-CN" altLang="en-US" sz="20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4" name="标题 3"/>
          <p:cNvSpPr>
            <a:spLocks noGrp="1"/>
          </p:cNvSpPr>
          <p:nvPr>
            <p:ph type="title"/>
          </p:nvPr>
        </p:nvSpPr>
        <p:spPr/>
        <p:txBody>
          <a:bodyPr/>
          <a:lstStyle/>
          <a:p>
            <a:r>
              <a:rPr lang="zh-CN" altLang="en-US" dirty="0"/>
              <a:t>数据字典</a:t>
            </a:r>
            <a:endParaRPr lang="zh-CN" altLang="en-US" dirty="0"/>
          </a:p>
        </p:txBody>
      </p:sp>
      <p:graphicFrame>
        <p:nvGraphicFramePr>
          <p:cNvPr id="5" name="表格 4"/>
          <p:cNvGraphicFramePr>
            <a:graphicFrameLocks noGrp="1"/>
          </p:cNvGraphicFramePr>
          <p:nvPr/>
        </p:nvGraphicFramePr>
        <p:xfrm>
          <a:off x="2838638" y="4086687"/>
          <a:ext cx="5230660" cy="645334"/>
        </p:xfrm>
        <a:graphic>
          <a:graphicData uri="http://schemas.openxmlformats.org/drawingml/2006/table">
            <a:tbl>
              <a:tblPr firstRow="1" bandRow="1">
                <a:tableStyleId>{5C22544A-7EE6-4342-B048-85BDC9FD1C3A}</a:tableStyleId>
              </a:tblPr>
              <a:tblGrid>
                <a:gridCol w="1046132"/>
                <a:gridCol w="1046132"/>
                <a:gridCol w="1046132"/>
                <a:gridCol w="1046132"/>
                <a:gridCol w="1046132"/>
              </a:tblGrid>
              <a:tr h="342450">
                <a:tc>
                  <a:txBody>
                    <a:bodyPr/>
                    <a:lstStyle/>
                    <a:p>
                      <a:pPr algn="ctr"/>
                      <a:r>
                        <a:rPr lang="zh-CN" altLang="en-US" sz="1500" dirty="0"/>
                        <a:t>标识符</a:t>
                      </a:r>
                      <a:endParaRPr lang="zh-CN" altLang="en-US" sz="1500" dirty="0"/>
                    </a:p>
                  </a:txBody>
                  <a:tcPr marL="68580" marR="68580" marT="34290" marB="34290" anchor="ctr"/>
                </a:tc>
                <a:tc>
                  <a:txBody>
                    <a:bodyPr/>
                    <a:lstStyle/>
                    <a:p>
                      <a:pPr algn="ctr"/>
                      <a:r>
                        <a:rPr lang="zh-CN" altLang="en-US" sz="1500" dirty="0"/>
                        <a:t>中文名称</a:t>
                      </a:r>
                      <a:endParaRPr lang="zh-CN" altLang="en-US" sz="1500" dirty="0"/>
                    </a:p>
                  </a:txBody>
                  <a:tcPr marL="68580" marR="68580" marT="34290" marB="34290" anchor="ctr"/>
                </a:tc>
                <a:tc>
                  <a:txBody>
                    <a:bodyPr/>
                    <a:lstStyle/>
                    <a:p>
                      <a:pPr algn="ctr"/>
                      <a:r>
                        <a:rPr lang="zh-CN" altLang="en-US" sz="1500" dirty="0"/>
                        <a:t>英文名称</a:t>
                      </a:r>
                      <a:endParaRPr lang="zh-CN" altLang="en-US" sz="1500" dirty="0"/>
                    </a:p>
                  </a:txBody>
                  <a:tcPr marL="68580" marR="68580" marT="34290" marB="34290" anchor="ctr"/>
                </a:tc>
                <a:tc>
                  <a:txBody>
                    <a:bodyPr/>
                    <a:lstStyle/>
                    <a:p>
                      <a:pPr algn="ctr"/>
                      <a:r>
                        <a:rPr lang="zh-CN" altLang="en-US" sz="1500" dirty="0"/>
                        <a:t>字段取值</a:t>
                      </a:r>
                      <a:endParaRPr lang="zh-CN" altLang="en-US" sz="1500" dirty="0"/>
                    </a:p>
                  </a:txBody>
                  <a:tcPr marL="68580" marR="68580" marT="34290" marB="34290" anchor="ctr"/>
                </a:tc>
                <a:tc>
                  <a:txBody>
                    <a:bodyPr/>
                    <a:lstStyle/>
                    <a:p>
                      <a:pPr algn="ctr"/>
                      <a:r>
                        <a:rPr lang="zh-CN" altLang="en-US" sz="1500" dirty="0"/>
                        <a:t>备注</a:t>
                      </a:r>
                      <a:endParaRPr lang="zh-CN" altLang="en-US" sz="1500" dirty="0"/>
                    </a:p>
                  </a:txBody>
                  <a:tcPr marL="68580" marR="68580" marT="34290" marB="34290" anchor="ctr"/>
                </a:tc>
              </a:tr>
              <a:tr h="302884">
                <a:tc>
                  <a:txBody>
                    <a:bodyPr/>
                    <a:lstStyle/>
                    <a:p>
                      <a:pPr algn="ctr"/>
                      <a:endParaRPr lang="zh-CN" altLang="en-US" sz="1500" dirty="0"/>
                    </a:p>
                  </a:txBody>
                  <a:tcPr marL="68580" marR="68580" marT="34290" marB="34290" anchor="ctr"/>
                </a:tc>
                <a:tc>
                  <a:txBody>
                    <a:bodyPr/>
                    <a:lstStyle/>
                    <a:p>
                      <a:pPr algn="ctr"/>
                      <a:endParaRPr lang="zh-CN" altLang="en-US" sz="1500" dirty="0"/>
                    </a:p>
                  </a:txBody>
                  <a:tcPr marL="68580" marR="68580" marT="34290" marB="34290" anchor="ctr"/>
                </a:tc>
                <a:tc>
                  <a:txBody>
                    <a:bodyPr/>
                    <a:lstStyle/>
                    <a:p>
                      <a:pPr algn="ctr"/>
                      <a:endParaRPr lang="zh-CN" altLang="en-US" sz="1500" dirty="0"/>
                    </a:p>
                  </a:txBody>
                  <a:tcPr marL="68580" marR="68580" marT="34290" marB="34290" anchor="ctr"/>
                </a:tc>
                <a:tc>
                  <a:txBody>
                    <a:bodyPr/>
                    <a:lstStyle/>
                    <a:p>
                      <a:pPr algn="ctr"/>
                      <a:endParaRPr lang="zh-CN" altLang="en-US" sz="1500" dirty="0"/>
                    </a:p>
                  </a:txBody>
                  <a:tcPr marL="68580" marR="68580" marT="34290" marB="34290" anchor="ctr"/>
                </a:tc>
                <a:tc>
                  <a:txBody>
                    <a:bodyPr/>
                    <a:lstStyle/>
                    <a:p>
                      <a:pPr algn="ctr"/>
                      <a:endParaRPr lang="zh-CN" altLang="en-US" sz="1500" dirty="0"/>
                    </a:p>
                  </a:txBody>
                  <a:tcPr marL="68580" marR="68580" marT="34290" marB="34290" anchor="ctr"/>
                </a:tc>
              </a:tr>
            </a:tbl>
          </a:graphicData>
        </a:graphic>
      </p:graphicFrame>
      <p:sp>
        <p:nvSpPr>
          <p:cNvPr id="6" name="日期占位符 5"/>
          <p:cNvSpPr>
            <a:spLocks noGrp="1"/>
          </p:cNvSpPr>
          <p:nvPr>
            <p:ph type="dt" sz="half" idx="10"/>
          </p:nvPr>
        </p:nvSpPr>
        <p:spPr/>
        <p:txBody>
          <a:bodyPr/>
          <a:lstStyle/>
          <a:p>
            <a:fld id="{58EABF80-8725-425F-B378-3858CCF4D1D9}"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耦合的</a:t>
            </a:r>
            <a:r>
              <a:rPr lang="zh-CN" altLang="en-US" dirty="0" smtClean="0"/>
              <a:t>七个等级</a:t>
            </a:r>
            <a:endParaRPr lang="zh-CN" altLang="en-US" dirty="0"/>
          </a:p>
        </p:txBody>
      </p:sp>
      <p:sp>
        <p:nvSpPr>
          <p:cNvPr id="2" name="文本占位符 1"/>
          <p:cNvSpPr>
            <a:spLocks noGrp="1"/>
          </p:cNvSpPr>
          <p:nvPr>
            <p:ph idx="1"/>
          </p:nvPr>
        </p:nvSpPr>
        <p:spPr>
          <a:xfrm>
            <a:off x="768096" y="780496"/>
            <a:ext cx="7869276" cy="3806854"/>
          </a:xfrm>
        </p:spPr>
        <p:txBody>
          <a:bodyPr>
            <a:normAutofit/>
          </a:bodyPr>
          <a:lstStyle/>
          <a:p>
            <a:pPr marL="0" indent="0">
              <a:lnSpc>
                <a:spcPct val="100000"/>
              </a:lnSpc>
              <a:spcBef>
                <a:spcPts val="600"/>
              </a:spcBef>
              <a:buNone/>
            </a:pPr>
            <a:r>
              <a:rPr lang="zh-CN" altLang="en-US" sz="2400" dirty="0">
                <a:latin typeface="+mn-ea"/>
              </a:rPr>
              <a:t>（</a:t>
            </a:r>
            <a:r>
              <a:rPr lang="en-US" altLang="zh-CN" sz="2400" dirty="0">
                <a:latin typeface="+mn-ea"/>
              </a:rPr>
              <a:t>6</a:t>
            </a:r>
            <a:r>
              <a:rPr lang="zh-CN" altLang="en-US" sz="2400" dirty="0">
                <a:latin typeface="+mn-ea"/>
              </a:rPr>
              <a:t>）公共耦合 </a:t>
            </a:r>
            <a:endParaRPr lang="zh-CN" altLang="en-US" sz="2400" dirty="0">
              <a:latin typeface="+mn-ea"/>
            </a:endParaRPr>
          </a:p>
          <a:p>
            <a:pPr>
              <a:lnSpc>
                <a:spcPct val="100000"/>
              </a:lnSpc>
              <a:spcBef>
                <a:spcPts val="600"/>
              </a:spcBef>
            </a:pPr>
            <a:r>
              <a:rPr lang="zh-CN" altLang="en-US" sz="2000" dirty="0">
                <a:latin typeface="+mn-ea"/>
              </a:rPr>
              <a:t>若一组模块都访问</a:t>
            </a:r>
            <a:r>
              <a:rPr lang="zh-CN" altLang="en-US" sz="2000" dirty="0">
                <a:solidFill>
                  <a:srgbClr val="FF3300"/>
                </a:solidFill>
                <a:latin typeface="+mn-ea"/>
              </a:rPr>
              <a:t>同一个公共数据环境</a:t>
            </a:r>
            <a:r>
              <a:rPr lang="zh-CN" altLang="en-US" sz="2000" dirty="0">
                <a:latin typeface="+mn-ea"/>
              </a:rPr>
              <a:t>，则它们之间的耦合就称为公共耦合。</a:t>
            </a:r>
            <a:endParaRPr lang="zh-CN" altLang="en-US" sz="2000" dirty="0">
              <a:latin typeface="+mn-ea"/>
            </a:endParaRPr>
          </a:p>
          <a:p>
            <a:pPr>
              <a:lnSpc>
                <a:spcPct val="100000"/>
              </a:lnSpc>
              <a:spcBef>
                <a:spcPts val="600"/>
              </a:spcBef>
            </a:pPr>
            <a:r>
              <a:rPr lang="zh-CN" altLang="en-US" sz="2000" dirty="0">
                <a:latin typeface="+mn-ea"/>
              </a:rPr>
              <a:t>公共的数据环境可以是</a:t>
            </a:r>
            <a:r>
              <a:rPr lang="zh-CN" altLang="en-US" sz="2000" dirty="0">
                <a:solidFill>
                  <a:srgbClr val="FF3300"/>
                </a:solidFill>
                <a:latin typeface="+mn-ea"/>
              </a:rPr>
              <a:t>全局数据结构</a:t>
            </a:r>
            <a:r>
              <a:rPr lang="zh-CN" altLang="en-US" sz="2000" dirty="0">
                <a:latin typeface="+mn-ea"/>
              </a:rPr>
              <a:t>、</a:t>
            </a:r>
            <a:r>
              <a:rPr lang="zh-CN" altLang="en-US" sz="2000" dirty="0">
                <a:solidFill>
                  <a:srgbClr val="FF3300"/>
                </a:solidFill>
                <a:latin typeface="+mn-ea"/>
              </a:rPr>
              <a:t>共享的通信区</a:t>
            </a:r>
            <a:r>
              <a:rPr lang="zh-CN" altLang="en-US" sz="2000" dirty="0">
                <a:latin typeface="+mn-ea"/>
              </a:rPr>
              <a:t>、</a:t>
            </a:r>
            <a:r>
              <a:rPr lang="zh-CN" altLang="en-US" sz="2000" dirty="0">
                <a:solidFill>
                  <a:srgbClr val="FF3300"/>
                </a:solidFill>
                <a:latin typeface="+mn-ea"/>
              </a:rPr>
              <a:t>内存的公共覆盖区</a:t>
            </a:r>
            <a:r>
              <a:rPr lang="zh-CN" altLang="en-US" sz="2000" dirty="0">
                <a:latin typeface="+mn-ea"/>
              </a:rPr>
              <a:t>、</a:t>
            </a:r>
            <a:r>
              <a:rPr lang="zh-CN" altLang="en-US" sz="2000" dirty="0">
                <a:solidFill>
                  <a:srgbClr val="FF3300"/>
                </a:solidFill>
                <a:latin typeface="+mn-ea"/>
              </a:rPr>
              <a:t>外存上的文件</a:t>
            </a:r>
            <a:r>
              <a:rPr lang="zh-CN" altLang="en-US" sz="2000" dirty="0">
                <a:latin typeface="+mn-ea"/>
              </a:rPr>
              <a:t>、</a:t>
            </a:r>
            <a:r>
              <a:rPr lang="zh-CN" altLang="en-US" sz="2000" dirty="0">
                <a:solidFill>
                  <a:srgbClr val="FF3300"/>
                </a:solidFill>
                <a:latin typeface="+mn-ea"/>
              </a:rPr>
              <a:t>物理设备</a:t>
            </a:r>
            <a:r>
              <a:rPr lang="zh-CN" altLang="en-US" sz="2000" dirty="0">
                <a:latin typeface="+mn-ea"/>
              </a:rPr>
              <a:t>等。</a:t>
            </a:r>
            <a:endParaRPr lang="en-US" altLang="zh-CN" sz="2000" dirty="0">
              <a:latin typeface="+mn-ea"/>
            </a:endParaRPr>
          </a:p>
          <a:p>
            <a:pPr>
              <a:lnSpc>
                <a:spcPct val="100000"/>
              </a:lnSpc>
              <a:spcBef>
                <a:spcPts val="600"/>
              </a:spcBef>
            </a:pPr>
            <a:r>
              <a:rPr lang="zh-CN" altLang="en-US" sz="2000" dirty="0">
                <a:latin typeface="+mn-ea"/>
              </a:rPr>
              <a:t>若两个模块共享的数据很多时，可以使用公共耦合。</a:t>
            </a:r>
            <a:endParaRPr lang="zh-CN" altLang="en-US" sz="2000" dirty="0">
              <a:latin typeface="+mn-ea"/>
            </a:endParaRPr>
          </a:p>
        </p:txBody>
      </p:sp>
      <p:sp>
        <p:nvSpPr>
          <p:cNvPr id="3" name="日期占位符 2"/>
          <p:cNvSpPr>
            <a:spLocks noGrp="1"/>
          </p:cNvSpPr>
          <p:nvPr>
            <p:ph type="dt" sz="half" idx="10"/>
          </p:nvPr>
        </p:nvSpPr>
        <p:spPr/>
        <p:txBody>
          <a:bodyPr/>
          <a:lstStyle/>
          <a:p>
            <a:fld id="{404FE424-B950-4BA8-B55C-D858F8D0A709}"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34818"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3D6A3AE-437E-402A-BDEC-581439A89A6C}" type="slidenum">
              <a:rPr lang="en-US" altLang="zh-CN" smtClean="0">
                <a:solidFill>
                  <a:schemeClr val="bg1"/>
                </a:solidFill>
              </a:rPr>
            </a:fld>
            <a:endParaRPr lang="en-US" altLang="zh-CN" dirty="0">
              <a:solidFill>
                <a:schemeClr val="bg1"/>
              </a:solidFill>
            </a:endParaRPr>
          </a:p>
        </p:txBody>
      </p:sp>
      <p:pic>
        <p:nvPicPr>
          <p:cNvPr id="5" name="Picture 5"/>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4675" y="2949193"/>
            <a:ext cx="6072447" cy="1770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p:cNvSpPr>
            <a:spLocks noGrp="1"/>
          </p:cNvSpPr>
          <p:nvPr>
            <p:ph type="title"/>
          </p:nvPr>
        </p:nvSpPr>
        <p:spPr/>
        <p:txBody>
          <a:bodyPr/>
          <a:lstStyle/>
          <a:p>
            <a:r>
              <a:rPr lang="zh-CN" altLang="en-US" dirty="0"/>
              <a:t>公共</a:t>
            </a:r>
            <a:r>
              <a:rPr lang="zh-CN" altLang="en-US" dirty="0" smtClean="0"/>
              <a:t>耦合</a:t>
            </a:r>
            <a:endParaRPr lang="zh-CN" altLang="en-US" dirty="0"/>
          </a:p>
        </p:txBody>
      </p:sp>
      <p:sp>
        <p:nvSpPr>
          <p:cNvPr id="3" name="文本占位符 2"/>
          <p:cNvSpPr>
            <a:spLocks noGrp="1"/>
          </p:cNvSpPr>
          <p:nvPr>
            <p:ph idx="1"/>
          </p:nvPr>
        </p:nvSpPr>
        <p:spPr/>
        <p:txBody>
          <a:bodyPr>
            <a:normAutofit/>
          </a:bodyPr>
          <a:lstStyle/>
          <a:p>
            <a:pPr>
              <a:lnSpc>
                <a:spcPct val="100000"/>
              </a:lnSpc>
            </a:pPr>
            <a:r>
              <a:rPr lang="zh-CN" altLang="en-US" sz="2400" dirty="0">
                <a:latin typeface="+mn-ea"/>
              </a:rPr>
              <a:t>公共耦合属于较严重的耦合，引起的问题是：</a:t>
            </a:r>
            <a:endParaRPr lang="zh-CN" altLang="en-US" sz="2400" dirty="0">
              <a:latin typeface="+mn-ea"/>
            </a:endParaRPr>
          </a:p>
          <a:p>
            <a:pPr marL="0" indent="0">
              <a:lnSpc>
                <a:spcPct val="100000"/>
              </a:lnSpc>
              <a:buNone/>
            </a:pPr>
            <a:r>
              <a:rPr lang="en-US" altLang="zh-CN" sz="2000" dirty="0">
                <a:latin typeface="+mn-ea"/>
              </a:rPr>
              <a:t>(1)</a:t>
            </a:r>
            <a:r>
              <a:rPr lang="zh-CN" altLang="en-US" sz="2000" dirty="0">
                <a:latin typeface="+mn-ea"/>
              </a:rPr>
              <a:t>软件可理解性降低</a:t>
            </a:r>
            <a:endParaRPr lang="zh-CN" altLang="en-US" sz="2000" dirty="0">
              <a:latin typeface="+mn-ea"/>
            </a:endParaRPr>
          </a:p>
          <a:p>
            <a:pPr marL="0" indent="0">
              <a:lnSpc>
                <a:spcPct val="100000"/>
              </a:lnSpc>
              <a:buNone/>
            </a:pPr>
            <a:r>
              <a:rPr lang="en-US" altLang="zh-CN" sz="2000" dirty="0">
                <a:latin typeface="+mn-ea"/>
              </a:rPr>
              <a:t>(2)</a:t>
            </a:r>
            <a:r>
              <a:rPr lang="zh-CN" altLang="en-US" sz="2000" dirty="0">
                <a:latin typeface="+mn-ea"/>
              </a:rPr>
              <a:t>诊断错误困难</a:t>
            </a:r>
            <a:endParaRPr lang="zh-CN" altLang="en-US" sz="2000" dirty="0">
              <a:latin typeface="+mn-ea"/>
            </a:endParaRPr>
          </a:p>
          <a:p>
            <a:pPr marL="0" indent="0">
              <a:lnSpc>
                <a:spcPct val="100000"/>
              </a:lnSpc>
              <a:buNone/>
            </a:pPr>
            <a:r>
              <a:rPr lang="en-US" altLang="zh-CN" sz="2000" dirty="0">
                <a:latin typeface="+mn-ea"/>
              </a:rPr>
              <a:t>(3)</a:t>
            </a:r>
            <a:r>
              <a:rPr lang="zh-CN" altLang="en-US" sz="2000" dirty="0">
                <a:latin typeface="+mn-ea"/>
              </a:rPr>
              <a:t>软件可维护性差，</a:t>
            </a:r>
            <a:endParaRPr lang="zh-CN" altLang="en-US" sz="2000" dirty="0">
              <a:latin typeface="+mn-ea"/>
            </a:endParaRPr>
          </a:p>
          <a:p>
            <a:pPr marL="0" indent="0">
              <a:lnSpc>
                <a:spcPct val="100000"/>
              </a:lnSpc>
              <a:buNone/>
            </a:pPr>
            <a:r>
              <a:rPr lang="en-US" altLang="zh-CN" sz="2000" dirty="0">
                <a:latin typeface="+mn-ea"/>
              </a:rPr>
              <a:t>(4)</a:t>
            </a:r>
            <a:r>
              <a:rPr lang="zh-CN" altLang="en-US" sz="2000" dirty="0">
                <a:latin typeface="+mn-ea"/>
              </a:rPr>
              <a:t>软件可靠性差</a:t>
            </a:r>
            <a:endParaRPr lang="zh-CN" altLang="en-US" sz="2000" dirty="0">
              <a:latin typeface="+mn-ea"/>
            </a:endParaRPr>
          </a:p>
          <a:p>
            <a:pPr marL="0" indent="0">
              <a:lnSpc>
                <a:spcPct val="100000"/>
              </a:lnSpc>
              <a:buNone/>
            </a:pPr>
            <a:r>
              <a:rPr lang="en-US" altLang="zh-CN" sz="2000" dirty="0">
                <a:latin typeface="+mn-ea"/>
              </a:rPr>
              <a:t>(</a:t>
            </a:r>
            <a:r>
              <a:rPr lang="zh-CN" altLang="en-US" sz="2000" dirty="0">
                <a:latin typeface="+mn-ea"/>
              </a:rPr>
              <a:t>公共数据区及全程变量无保护措施</a:t>
            </a:r>
            <a:r>
              <a:rPr lang="en-US" altLang="zh-CN" sz="2000" dirty="0">
                <a:latin typeface="+mn-ea"/>
              </a:rPr>
              <a:t>)</a:t>
            </a:r>
            <a:endParaRPr lang="en-US" altLang="zh-CN" sz="2400" dirty="0">
              <a:solidFill>
                <a:schemeClr val="tx2"/>
              </a:solidFill>
              <a:latin typeface="+mn-ea"/>
            </a:endParaRPr>
          </a:p>
          <a:p>
            <a:pPr>
              <a:lnSpc>
                <a:spcPct val="100000"/>
              </a:lnSpc>
            </a:pPr>
            <a:r>
              <a:rPr lang="zh-CN" altLang="en-US" sz="2400" dirty="0">
                <a:solidFill>
                  <a:srgbClr val="FF0000"/>
                </a:solidFill>
                <a:latin typeface="+mn-ea"/>
              </a:rPr>
              <a:t>慎用公共数据区和全程变量</a:t>
            </a:r>
            <a:r>
              <a:rPr lang="en-US" altLang="zh-CN" sz="2400" dirty="0">
                <a:solidFill>
                  <a:srgbClr val="FF0000"/>
                </a:solidFill>
                <a:latin typeface="+mn-ea"/>
              </a:rPr>
              <a:t>!!!</a:t>
            </a:r>
            <a:endParaRPr lang="en-US" altLang="zh-CN" sz="2400" dirty="0">
              <a:solidFill>
                <a:srgbClr val="FF0000"/>
              </a:solidFill>
              <a:latin typeface="+mn-ea"/>
            </a:endParaRPr>
          </a:p>
          <a:p>
            <a:pPr>
              <a:lnSpc>
                <a:spcPct val="100000"/>
              </a:lnSpc>
            </a:pPr>
            <a:endParaRPr lang="zh-CN" altLang="en-US" sz="2000" dirty="0">
              <a:latin typeface="+mn-ea"/>
            </a:endParaRPr>
          </a:p>
        </p:txBody>
      </p:sp>
      <p:sp>
        <p:nvSpPr>
          <p:cNvPr id="28" name="日期占位符 27"/>
          <p:cNvSpPr>
            <a:spLocks noGrp="1"/>
          </p:cNvSpPr>
          <p:nvPr>
            <p:ph type="dt" sz="half" idx="10"/>
          </p:nvPr>
        </p:nvSpPr>
        <p:spPr/>
        <p:txBody>
          <a:bodyPr/>
          <a:lstStyle/>
          <a:p>
            <a:fld id="{5CB72AA6-87A2-46C2-88A9-F2BABBD6FBF7}" type="datetime1">
              <a:rPr lang="zh-CN" altLang="en-US" smtClean="0"/>
            </a:fld>
            <a:endParaRPr lang="zh-CN" altLang="en-US"/>
          </a:p>
        </p:txBody>
      </p:sp>
      <p:sp>
        <p:nvSpPr>
          <p:cNvPr id="29" name="页脚占位符 28"/>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grpSp>
        <p:nvGrpSpPr>
          <p:cNvPr id="5" name="Group 23"/>
          <p:cNvGrpSpPr/>
          <p:nvPr/>
        </p:nvGrpSpPr>
        <p:grpSpPr bwMode="auto">
          <a:xfrm>
            <a:off x="5262977" y="1645692"/>
            <a:ext cx="3490569" cy="2703886"/>
            <a:chOff x="562" y="2688"/>
            <a:chExt cx="2767" cy="1440"/>
          </a:xfrm>
        </p:grpSpPr>
        <p:sp>
          <p:nvSpPr>
            <p:cNvPr id="6" name="Text Box 24"/>
            <p:cNvSpPr txBox="1">
              <a:spLocks noChangeArrowheads="1"/>
            </p:cNvSpPr>
            <p:nvPr/>
          </p:nvSpPr>
          <p:spPr bwMode="auto">
            <a:xfrm>
              <a:off x="562" y="3025"/>
              <a:ext cx="172"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endParaRPr kumimoji="1" lang="zh-CN" altLang="en-US" sz="2000">
                <a:latin typeface="Times New Roman" panose="02020603050405020304" pitchFamily="18" charset="0"/>
              </a:endParaRPr>
            </a:p>
          </p:txBody>
        </p:sp>
        <p:grpSp>
          <p:nvGrpSpPr>
            <p:cNvPr id="7" name="Group 25"/>
            <p:cNvGrpSpPr/>
            <p:nvPr/>
          </p:nvGrpSpPr>
          <p:grpSpPr bwMode="auto">
            <a:xfrm>
              <a:off x="2112" y="3744"/>
              <a:ext cx="1217" cy="384"/>
              <a:chOff x="2112" y="3744"/>
              <a:chExt cx="1217" cy="384"/>
            </a:xfrm>
          </p:grpSpPr>
          <p:sp>
            <p:nvSpPr>
              <p:cNvPr id="26" name="Text Box 26"/>
              <p:cNvSpPr txBox="1">
                <a:spLocks noChangeArrowheads="1"/>
              </p:cNvSpPr>
              <p:nvPr/>
            </p:nvSpPr>
            <p:spPr bwMode="auto">
              <a:xfrm>
                <a:off x="2721" y="3788"/>
                <a:ext cx="60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b="1" dirty="0">
                    <a:latin typeface="宋体" panose="02010600030101010101" pitchFamily="2" charset="-122"/>
                  </a:rPr>
                  <a:t>区域</a:t>
                </a:r>
                <a:r>
                  <a:rPr kumimoji="1" lang="en-US" altLang="zh-CN" b="1" dirty="0">
                    <a:latin typeface="宋体" panose="02010600030101010101" pitchFamily="2" charset="-122"/>
                  </a:rPr>
                  <a:t>1</a:t>
                </a:r>
                <a:endParaRPr kumimoji="1" lang="en-US" altLang="zh-CN" b="1" dirty="0">
                  <a:latin typeface="宋体" panose="02010600030101010101" pitchFamily="2" charset="-122"/>
                </a:endParaRPr>
              </a:p>
            </p:txBody>
          </p:sp>
          <p:sp>
            <p:nvSpPr>
              <p:cNvPr id="27" name="Oval 27"/>
              <p:cNvSpPr>
                <a:spLocks noChangeArrowheads="1"/>
              </p:cNvSpPr>
              <p:nvPr/>
            </p:nvSpPr>
            <p:spPr bwMode="auto">
              <a:xfrm>
                <a:off x="2112" y="3744"/>
                <a:ext cx="624" cy="384"/>
              </a:xfrm>
              <a:prstGeom prst="ellipse">
                <a:avLst/>
              </a:prstGeom>
              <a:solidFill>
                <a:schemeClr val="tx1"/>
              </a:solidFill>
              <a:ln w="28575" cap="sq">
                <a:solidFill>
                  <a:srgbClr val="FF0066"/>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2000" b="1">
                  <a:latin typeface="Times New Roman" panose="02020603050405020304" pitchFamily="18" charset="0"/>
                </a:endParaRPr>
              </a:p>
            </p:txBody>
          </p:sp>
        </p:grpSp>
        <p:sp>
          <p:nvSpPr>
            <p:cNvPr id="8" name="Rectangle 28"/>
            <p:cNvSpPr>
              <a:spLocks noChangeArrowheads="1"/>
            </p:cNvSpPr>
            <p:nvPr/>
          </p:nvSpPr>
          <p:spPr bwMode="auto">
            <a:xfrm>
              <a:off x="2304" y="3840"/>
              <a:ext cx="240" cy="192"/>
            </a:xfrm>
            <a:prstGeom prst="rect">
              <a:avLst/>
            </a:prstGeom>
            <a:solidFill>
              <a:schemeClr val="accent1"/>
            </a:solidFill>
            <a:ln w="28575" cap="sq">
              <a:solidFill>
                <a:srgbClr val="0033C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33CC"/>
                  </a:solidFill>
                  <a:latin typeface="宋体" panose="02010600030101010101" pitchFamily="2" charset="-122"/>
                </a:rPr>
                <a:t>s</a:t>
              </a:r>
              <a:endParaRPr kumimoji="1" lang="en-US" altLang="zh-CN" sz="2000" b="1">
                <a:solidFill>
                  <a:srgbClr val="0033CC"/>
                </a:solidFill>
                <a:latin typeface="宋体" panose="02010600030101010101" pitchFamily="2" charset="-122"/>
              </a:endParaRPr>
            </a:p>
          </p:txBody>
        </p:sp>
        <p:sp>
          <p:nvSpPr>
            <p:cNvPr id="9" name="Line 29"/>
            <p:cNvSpPr>
              <a:spLocks noChangeShapeType="1"/>
            </p:cNvSpPr>
            <p:nvPr/>
          </p:nvSpPr>
          <p:spPr bwMode="auto">
            <a:xfrm>
              <a:off x="2448" y="3600"/>
              <a:ext cx="0" cy="240"/>
            </a:xfrm>
            <a:prstGeom prst="line">
              <a:avLst/>
            </a:prstGeom>
            <a:noFill/>
            <a:ln w="12700">
              <a:solidFill>
                <a:srgbClr val="FF00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10" name="Line 30"/>
            <p:cNvSpPr>
              <a:spLocks noChangeShapeType="1"/>
            </p:cNvSpPr>
            <p:nvPr/>
          </p:nvSpPr>
          <p:spPr bwMode="auto">
            <a:xfrm>
              <a:off x="1872" y="3936"/>
              <a:ext cx="432" cy="0"/>
            </a:xfrm>
            <a:prstGeom prst="line">
              <a:avLst/>
            </a:prstGeom>
            <a:noFill/>
            <a:ln w="12700">
              <a:solidFill>
                <a:srgbClr val="FF00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11" name="Line 31"/>
            <p:cNvSpPr>
              <a:spLocks noChangeShapeType="1"/>
            </p:cNvSpPr>
            <p:nvPr/>
          </p:nvSpPr>
          <p:spPr bwMode="auto">
            <a:xfrm>
              <a:off x="1872" y="3600"/>
              <a:ext cx="432" cy="240"/>
            </a:xfrm>
            <a:prstGeom prst="line">
              <a:avLst/>
            </a:prstGeom>
            <a:noFill/>
            <a:ln w="12700">
              <a:solidFill>
                <a:srgbClr val="FF0066"/>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grpSp>
          <p:nvGrpSpPr>
            <p:cNvPr id="12" name="Group 32"/>
            <p:cNvGrpSpPr/>
            <p:nvPr/>
          </p:nvGrpSpPr>
          <p:grpSpPr bwMode="auto">
            <a:xfrm>
              <a:off x="816" y="2688"/>
              <a:ext cx="1824" cy="1296"/>
              <a:chOff x="816" y="2688"/>
              <a:chExt cx="1824" cy="1296"/>
            </a:xfrm>
          </p:grpSpPr>
          <p:sp>
            <p:nvSpPr>
              <p:cNvPr id="13" name="Line 33"/>
              <p:cNvSpPr>
                <a:spLocks noChangeShapeType="1"/>
              </p:cNvSpPr>
              <p:nvPr/>
            </p:nvSpPr>
            <p:spPr bwMode="auto">
              <a:xfrm>
                <a:off x="2448" y="3216"/>
                <a:ext cx="0" cy="24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14" name="Rectangle 34"/>
              <p:cNvSpPr>
                <a:spLocks noChangeArrowheads="1"/>
              </p:cNvSpPr>
              <p:nvPr/>
            </p:nvSpPr>
            <p:spPr bwMode="auto">
              <a:xfrm>
                <a:off x="2208" y="3072"/>
                <a:ext cx="432" cy="144"/>
              </a:xfrm>
              <a:prstGeom prst="rect">
                <a:avLst/>
              </a:prstGeom>
              <a:solidFill>
                <a:srgbClr val="FF0066"/>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宋体" panose="02010600030101010101" pitchFamily="2" charset="-122"/>
                  </a:rPr>
                  <a:t>C</a:t>
                </a:r>
                <a:endParaRPr kumimoji="1" lang="en-US" altLang="zh-CN" sz="2000" b="1">
                  <a:latin typeface="宋体" panose="02010600030101010101" pitchFamily="2" charset="-122"/>
                </a:endParaRPr>
              </a:p>
            </p:txBody>
          </p:sp>
          <p:sp>
            <p:nvSpPr>
              <p:cNvPr id="15" name="Line 35"/>
              <p:cNvSpPr>
                <a:spLocks noChangeShapeType="1"/>
              </p:cNvSpPr>
              <p:nvPr/>
            </p:nvSpPr>
            <p:spPr bwMode="auto">
              <a:xfrm flipH="1">
                <a:off x="1488" y="2832"/>
                <a:ext cx="240" cy="24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16" name="Line 36"/>
              <p:cNvSpPr>
                <a:spLocks noChangeShapeType="1"/>
              </p:cNvSpPr>
              <p:nvPr/>
            </p:nvSpPr>
            <p:spPr bwMode="auto">
              <a:xfrm>
                <a:off x="2064" y="2832"/>
                <a:ext cx="240" cy="24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17" name="Line 37"/>
              <p:cNvSpPr>
                <a:spLocks noChangeShapeType="1"/>
              </p:cNvSpPr>
              <p:nvPr/>
            </p:nvSpPr>
            <p:spPr bwMode="auto">
              <a:xfrm>
                <a:off x="1488" y="3216"/>
                <a:ext cx="240" cy="24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18" name="Line 38"/>
              <p:cNvSpPr>
                <a:spLocks noChangeShapeType="1"/>
              </p:cNvSpPr>
              <p:nvPr/>
            </p:nvSpPr>
            <p:spPr bwMode="auto">
              <a:xfrm flipH="1">
                <a:off x="1056" y="3216"/>
                <a:ext cx="240" cy="24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19" name="Line 39"/>
              <p:cNvSpPr>
                <a:spLocks noChangeShapeType="1"/>
              </p:cNvSpPr>
              <p:nvPr/>
            </p:nvSpPr>
            <p:spPr bwMode="auto">
              <a:xfrm>
                <a:off x="1680" y="3600"/>
                <a:ext cx="0" cy="24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20" name="Rectangle 40"/>
              <p:cNvSpPr>
                <a:spLocks noChangeArrowheads="1"/>
              </p:cNvSpPr>
              <p:nvPr/>
            </p:nvSpPr>
            <p:spPr bwMode="auto">
              <a:xfrm>
                <a:off x="1440" y="3840"/>
                <a:ext cx="432" cy="144"/>
              </a:xfrm>
              <a:prstGeom prst="rect">
                <a:avLst/>
              </a:prstGeom>
              <a:solidFill>
                <a:srgbClr val="FF0066"/>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宋体" panose="02010600030101010101" pitchFamily="2" charset="-122"/>
                  </a:rPr>
                  <a:t>G</a:t>
                </a:r>
                <a:endParaRPr kumimoji="1" lang="en-US" altLang="zh-CN" sz="2000" b="1">
                  <a:latin typeface="宋体" panose="02010600030101010101" pitchFamily="2" charset="-122"/>
                </a:endParaRPr>
              </a:p>
            </p:txBody>
          </p:sp>
          <p:sp>
            <p:nvSpPr>
              <p:cNvPr id="21" name="Rectangle 41"/>
              <p:cNvSpPr>
                <a:spLocks noChangeArrowheads="1"/>
              </p:cNvSpPr>
              <p:nvPr/>
            </p:nvSpPr>
            <p:spPr bwMode="auto">
              <a:xfrm>
                <a:off x="2208" y="3456"/>
                <a:ext cx="432" cy="144"/>
              </a:xfrm>
              <a:prstGeom prst="rect">
                <a:avLst/>
              </a:prstGeom>
              <a:solidFill>
                <a:srgbClr val="FF0066"/>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宋体" panose="02010600030101010101" pitchFamily="2" charset="-122"/>
                  </a:rPr>
                  <a:t>F</a:t>
                </a:r>
                <a:endParaRPr kumimoji="1" lang="en-US" altLang="zh-CN" sz="2000" b="1">
                  <a:latin typeface="宋体" panose="02010600030101010101" pitchFamily="2" charset="-122"/>
                </a:endParaRPr>
              </a:p>
            </p:txBody>
          </p:sp>
          <p:sp>
            <p:nvSpPr>
              <p:cNvPr id="22" name="Rectangle 42"/>
              <p:cNvSpPr>
                <a:spLocks noChangeArrowheads="1"/>
              </p:cNvSpPr>
              <p:nvPr/>
            </p:nvSpPr>
            <p:spPr bwMode="auto">
              <a:xfrm>
                <a:off x="1488" y="3456"/>
                <a:ext cx="432" cy="144"/>
              </a:xfrm>
              <a:prstGeom prst="rect">
                <a:avLst/>
              </a:prstGeom>
              <a:solidFill>
                <a:srgbClr val="FF0066"/>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宋体" panose="02010600030101010101" pitchFamily="2" charset="-122"/>
                  </a:rPr>
                  <a:t>E</a:t>
                </a:r>
                <a:endParaRPr kumimoji="1" lang="en-US" altLang="zh-CN" sz="2000" b="1">
                  <a:latin typeface="宋体" panose="02010600030101010101" pitchFamily="2" charset="-122"/>
                </a:endParaRPr>
              </a:p>
            </p:txBody>
          </p:sp>
          <p:sp>
            <p:nvSpPr>
              <p:cNvPr id="23" name="Rectangle 43"/>
              <p:cNvSpPr>
                <a:spLocks noChangeArrowheads="1"/>
              </p:cNvSpPr>
              <p:nvPr/>
            </p:nvSpPr>
            <p:spPr bwMode="auto">
              <a:xfrm>
                <a:off x="816" y="3456"/>
                <a:ext cx="432" cy="144"/>
              </a:xfrm>
              <a:prstGeom prst="rect">
                <a:avLst/>
              </a:prstGeom>
              <a:solidFill>
                <a:srgbClr val="FF0066"/>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宋体" panose="02010600030101010101" pitchFamily="2" charset="-122"/>
                  </a:rPr>
                  <a:t>D</a:t>
                </a:r>
                <a:endParaRPr kumimoji="1" lang="en-US" altLang="zh-CN" sz="2000" b="1">
                  <a:latin typeface="宋体" panose="02010600030101010101" pitchFamily="2" charset="-122"/>
                </a:endParaRPr>
              </a:p>
            </p:txBody>
          </p:sp>
          <p:sp>
            <p:nvSpPr>
              <p:cNvPr id="24" name="Rectangle 44"/>
              <p:cNvSpPr>
                <a:spLocks noChangeArrowheads="1"/>
              </p:cNvSpPr>
              <p:nvPr/>
            </p:nvSpPr>
            <p:spPr bwMode="auto">
              <a:xfrm>
                <a:off x="1200" y="3072"/>
                <a:ext cx="432" cy="144"/>
              </a:xfrm>
              <a:prstGeom prst="rect">
                <a:avLst/>
              </a:prstGeom>
              <a:solidFill>
                <a:srgbClr val="FF0066"/>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宋体" panose="02010600030101010101" pitchFamily="2" charset="-122"/>
                  </a:rPr>
                  <a:t>B</a:t>
                </a:r>
                <a:endParaRPr kumimoji="1" lang="en-US" altLang="zh-CN" sz="2000" b="1">
                  <a:latin typeface="宋体" panose="02010600030101010101" pitchFamily="2" charset="-122"/>
                </a:endParaRPr>
              </a:p>
            </p:txBody>
          </p:sp>
          <p:sp>
            <p:nvSpPr>
              <p:cNvPr id="25" name="Rectangle 45"/>
              <p:cNvSpPr>
                <a:spLocks noChangeArrowheads="1"/>
              </p:cNvSpPr>
              <p:nvPr/>
            </p:nvSpPr>
            <p:spPr bwMode="auto">
              <a:xfrm>
                <a:off x="1680" y="2688"/>
                <a:ext cx="432" cy="144"/>
              </a:xfrm>
              <a:prstGeom prst="rect">
                <a:avLst/>
              </a:prstGeom>
              <a:solidFill>
                <a:srgbClr val="FF0066"/>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宋体" panose="02010600030101010101" pitchFamily="2" charset="-122"/>
                  </a:rPr>
                  <a:t>A</a:t>
                </a:r>
                <a:endParaRPr kumimoji="1" lang="en-US" altLang="zh-CN" sz="2000" b="1">
                  <a:latin typeface="宋体" panose="02010600030101010101"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耦合的七个</a:t>
            </a:r>
            <a:r>
              <a:rPr lang="zh-CN" altLang="en-US" dirty="0" smtClean="0"/>
              <a:t>等级</a:t>
            </a:r>
            <a:endParaRPr lang="zh-CN" altLang="en-US" dirty="0"/>
          </a:p>
        </p:txBody>
      </p:sp>
      <p:sp>
        <p:nvSpPr>
          <p:cNvPr id="2" name="文本占位符 1"/>
          <p:cNvSpPr>
            <a:spLocks noGrp="1"/>
          </p:cNvSpPr>
          <p:nvPr>
            <p:ph idx="1"/>
          </p:nvPr>
        </p:nvSpPr>
        <p:spPr>
          <a:xfrm>
            <a:off x="768096" y="828913"/>
            <a:ext cx="7832833" cy="3806854"/>
          </a:xfrm>
        </p:spPr>
        <p:txBody>
          <a:bodyPr>
            <a:normAutofit/>
          </a:bodyPr>
          <a:lstStyle/>
          <a:p>
            <a:pPr marL="0" indent="0">
              <a:lnSpc>
                <a:spcPct val="100000"/>
              </a:lnSpc>
              <a:buNone/>
            </a:pPr>
            <a:r>
              <a:rPr lang="zh-CN" altLang="en-US" sz="2400" dirty="0">
                <a:latin typeface="+mn-ea"/>
              </a:rPr>
              <a:t>（</a:t>
            </a:r>
            <a:r>
              <a:rPr lang="en-US" altLang="zh-CN" sz="2400" dirty="0">
                <a:latin typeface="+mn-ea"/>
              </a:rPr>
              <a:t>7</a:t>
            </a:r>
            <a:r>
              <a:rPr lang="zh-CN" altLang="en-US" sz="2400" dirty="0">
                <a:latin typeface="+mn-ea"/>
              </a:rPr>
              <a:t>）内容耦合</a:t>
            </a:r>
            <a:endParaRPr lang="en-US" altLang="zh-CN" sz="2400" dirty="0">
              <a:latin typeface="+mn-ea"/>
            </a:endParaRPr>
          </a:p>
          <a:p>
            <a:pPr>
              <a:lnSpc>
                <a:spcPct val="100000"/>
              </a:lnSpc>
            </a:pPr>
            <a:r>
              <a:rPr lang="zh-CN" altLang="en-US" sz="2000" dirty="0">
                <a:latin typeface="+mn-ea"/>
              </a:rPr>
              <a:t>若一个模块直接访问另一个模块的内部代码或数据，即出现了内容耦合。这是耦合程度最高的一种形式。</a:t>
            </a:r>
            <a:endParaRPr lang="en-US" altLang="zh-CN" sz="2000" dirty="0">
              <a:latin typeface="+mn-ea"/>
            </a:endParaRPr>
          </a:p>
          <a:p>
            <a:pPr>
              <a:lnSpc>
                <a:spcPct val="100000"/>
              </a:lnSpc>
            </a:pPr>
            <a:r>
              <a:rPr lang="zh-CN" altLang="en-US" sz="2000" dirty="0">
                <a:latin typeface="+mn-ea"/>
              </a:rPr>
              <a:t>如果出现以下情形，两个模块之间就发生了内容耦合：</a:t>
            </a:r>
            <a:endParaRPr lang="zh-CN" altLang="en-US" sz="2000" dirty="0">
              <a:latin typeface="+mn-ea"/>
            </a:endParaRPr>
          </a:p>
          <a:p>
            <a:pPr marL="600075" lvl="1" indent="-342900">
              <a:lnSpc>
                <a:spcPct val="100000"/>
              </a:lnSpc>
              <a:buFont typeface="+mj-lt"/>
              <a:buAutoNum type="arabicPeriod"/>
            </a:pPr>
            <a:r>
              <a:rPr lang="zh-CN" altLang="en-US" sz="2000" dirty="0">
                <a:latin typeface="+mn-ea"/>
              </a:rPr>
              <a:t>一个模块访问另一个模块的内部数据。</a:t>
            </a:r>
            <a:endParaRPr lang="zh-CN" altLang="en-US" sz="2000" dirty="0">
              <a:latin typeface="+mn-ea"/>
            </a:endParaRPr>
          </a:p>
          <a:p>
            <a:pPr marL="600075" lvl="1" indent="-342900">
              <a:lnSpc>
                <a:spcPct val="100000"/>
              </a:lnSpc>
              <a:buFont typeface="+mj-lt"/>
              <a:buAutoNum type="arabicPeriod"/>
            </a:pPr>
            <a:r>
              <a:rPr lang="zh-CN" altLang="en-US" sz="2000" dirty="0">
                <a:latin typeface="+mn-ea"/>
              </a:rPr>
              <a:t>一个模块不通过正常入口转到另一个模块的内部。</a:t>
            </a:r>
            <a:endParaRPr lang="zh-CN" altLang="en-US" sz="2000" dirty="0">
              <a:latin typeface="+mn-ea"/>
            </a:endParaRPr>
          </a:p>
          <a:p>
            <a:pPr marL="600075" lvl="1" indent="-342900">
              <a:lnSpc>
                <a:spcPct val="100000"/>
              </a:lnSpc>
              <a:buFont typeface="+mj-lt"/>
              <a:buAutoNum type="arabicPeriod"/>
            </a:pPr>
            <a:r>
              <a:rPr lang="zh-CN" altLang="en-US" sz="2000" dirty="0">
                <a:latin typeface="+mn-ea"/>
              </a:rPr>
              <a:t>两个模块有一部分代码重叠（只可能出现在汇编程序中）。</a:t>
            </a:r>
            <a:endParaRPr lang="zh-CN" altLang="en-US" sz="2000" dirty="0">
              <a:latin typeface="+mn-ea"/>
            </a:endParaRPr>
          </a:p>
          <a:p>
            <a:pPr marL="600075" lvl="1" indent="-342900">
              <a:lnSpc>
                <a:spcPct val="100000"/>
              </a:lnSpc>
              <a:buFont typeface="+mj-lt"/>
              <a:buAutoNum type="arabicPeriod"/>
            </a:pPr>
            <a:r>
              <a:rPr lang="zh-CN" altLang="en-US" sz="2000" dirty="0">
                <a:latin typeface="+mn-ea"/>
              </a:rPr>
              <a:t>一个模块有多个入口（这意味着一个模块有几种功能）。</a:t>
            </a:r>
            <a:endParaRPr lang="zh-CN" altLang="en-US" sz="2000" dirty="0">
              <a:latin typeface="+mn-ea"/>
            </a:endParaRPr>
          </a:p>
        </p:txBody>
      </p:sp>
      <p:sp>
        <p:nvSpPr>
          <p:cNvPr id="3" name="日期占位符 2"/>
          <p:cNvSpPr>
            <a:spLocks noGrp="1"/>
          </p:cNvSpPr>
          <p:nvPr>
            <p:ph type="dt" sz="half" idx="10"/>
          </p:nvPr>
        </p:nvSpPr>
        <p:spPr/>
        <p:txBody>
          <a:bodyPr/>
          <a:lstStyle/>
          <a:p>
            <a:fld id="{E7629F4A-8CD8-4AB8-ADEA-C4D3795802DC}"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3584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E144D41-8EC9-4AD0-AABB-1CA17ADFBD8D}" type="slidenum">
              <a:rPr lang="en-US" altLang="zh-CN" smtClean="0">
                <a:solidFill>
                  <a:schemeClr val="bg1"/>
                </a:solidFill>
              </a:rPr>
            </a:fld>
            <a:endParaRPr lang="en-US" altLang="zh-CN"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zh-CN" altLang="en-US" dirty="0"/>
              <a:t>内容</a:t>
            </a:r>
            <a:r>
              <a:rPr lang="zh-CN" altLang="en-US" dirty="0" smtClean="0"/>
              <a:t>耦合</a:t>
            </a:r>
            <a:endParaRPr lang="zh-CN" altLang="en-US" dirty="0"/>
          </a:p>
        </p:txBody>
      </p:sp>
      <p:sp>
        <p:nvSpPr>
          <p:cNvPr id="14" name="日期占位符 13"/>
          <p:cNvSpPr>
            <a:spLocks noGrp="1"/>
          </p:cNvSpPr>
          <p:nvPr>
            <p:ph type="dt" sz="half" idx="10"/>
          </p:nvPr>
        </p:nvSpPr>
        <p:spPr/>
        <p:txBody>
          <a:bodyPr/>
          <a:lstStyle/>
          <a:p>
            <a:fld id="{AE33BA88-2555-4005-9DDF-E978ECF73385}" type="datetime1">
              <a:rPr lang="zh-CN" altLang="en-US" smtClean="0"/>
            </a:fld>
            <a:endParaRPr lang="zh-CN" altLang="en-US"/>
          </a:p>
        </p:txBody>
      </p:sp>
      <p:sp>
        <p:nvSpPr>
          <p:cNvPr id="15" name="页脚占位符 14"/>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grpSp>
        <p:nvGrpSpPr>
          <p:cNvPr id="13" name="组合 12"/>
          <p:cNvGrpSpPr/>
          <p:nvPr/>
        </p:nvGrpSpPr>
        <p:grpSpPr>
          <a:xfrm>
            <a:off x="510851" y="1754715"/>
            <a:ext cx="2048301" cy="1485191"/>
            <a:chOff x="3042389" y="1932037"/>
            <a:chExt cx="2731066" cy="1980254"/>
          </a:xfrm>
        </p:grpSpPr>
        <p:grpSp>
          <p:nvGrpSpPr>
            <p:cNvPr id="5" name="Group 17"/>
            <p:cNvGrpSpPr/>
            <p:nvPr/>
          </p:nvGrpSpPr>
          <p:grpSpPr bwMode="auto">
            <a:xfrm>
              <a:off x="3452764" y="1932037"/>
              <a:ext cx="2320691" cy="1980254"/>
              <a:chOff x="3736" y="2684"/>
              <a:chExt cx="454" cy="790"/>
            </a:xfrm>
          </p:grpSpPr>
          <p:grpSp>
            <p:nvGrpSpPr>
              <p:cNvPr id="6" name="Group 18"/>
              <p:cNvGrpSpPr/>
              <p:nvPr/>
            </p:nvGrpSpPr>
            <p:grpSpPr bwMode="auto">
              <a:xfrm>
                <a:off x="3736" y="3090"/>
                <a:ext cx="454" cy="384"/>
                <a:chOff x="3736" y="3090"/>
                <a:chExt cx="454" cy="384"/>
              </a:xfrm>
            </p:grpSpPr>
            <p:sp>
              <p:nvSpPr>
                <p:cNvPr id="10" name="Text Box 19"/>
                <p:cNvSpPr txBox="1">
                  <a:spLocks noChangeArrowheads="1"/>
                </p:cNvSpPr>
                <p:nvPr/>
              </p:nvSpPr>
              <p:spPr bwMode="auto">
                <a:xfrm>
                  <a:off x="4111" y="3214"/>
                  <a:ext cx="79"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b="1">
                      <a:latin typeface="宋体" panose="02010600030101010101" pitchFamily="2" charset="-122"/>
                    </a:rPr>
                    <a:t>K</a:t>
                  </a:r>
                  <a:endParaRPr kumimoji="1" lang="en-US" altLang="zh-CN" b="1">
                    <a:latin typeface="宋体" panose="02010600030101010101" pitchFamily="2" charset="-122"/>
                  </a:endParaRPr>
                </a:p>
              </p:txBody>
            </p:sp>
            <p:sp>
              <p:nvSpPr>
                <p:cNvPr id="11" name="Rectangle 20"/>
                <p:cNvSpPr>
                  <a:spLocks noChangeArrowheads="1"/>
                </p:cNvSpPr>
                <p:nvPr/>
              </p:nvSpPr>
              <p:spPr bwMode="auto">
                <a:xfrm>
                  <a:off x="3736" y="3090"/>
                  <a:ext cx="366" cy="384"/>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wrap="none" anchor="ctr"/>
                <a:lstStyle/>
                <a:p>
                  <a:r>
                    <a:rPr kumimoji="1" lang="en-US" altLang="zh-CN" b="1" dirty="0">
                      <a:solidFill>
                        <a:schemeClr val="bg1"/>
                      </a:solidFill>
                      <a:latin typeface="Times New Roman" panose="02020603050405020304" pitchFamily="18" charset="0"/>
                    </a:rPr>
                    <a:t>·</a:t>
                  </a:r>
                  <a:r>
                    <a:rPr kumimoji="1" lang="en-US" altLang="zh-CN" b="1" dirty="0">
                      <a:solidFill>
                        <a:schemeClr val="bg1"/>
                      </a:solidFill>
                      <a:latin typeface="宋体" panose="02010600030101010101" pitchFamily="2" charset="-122"/>
                    </a:rPr>
                    <a:t> </a:t>
                  </a:r>
                  <a:r>
                    <a:rPr kumimoji="1" lang="en-US" altLang="zh-CN" b="1" dirty="0">
                      <a:solidFill>
                        <a:schemeClr val="bg1"/>
                      </a:solidFill>
                      <a:latin typeface="Times New Roman" panose="02020603050405020304" pitchFamily="18" charset="0"/>
                    </a:rPr>
                    <a:t>·</a:t>
                  </a:r>
                  <a:r>
                    <a:rPr kumimoji="1" lang="en-US" altLang="zh-CN" b="1" dirty="0">
                      <a:solidFill>
                        <a:schemeClr val="bg1"/>
                      </a:solidFill>
                      <a:latin typeface="宋体" panose="02010600030101010101" pitchFamily="2" charset="-122"/>
                    </a:rPr>
                    <a:t> </a:t>
                  </a:r>
                  <a:r>
                    <a:rPr kumimoji="1" lang="en-US" altLang="zh-CN" b="1" dirty="0">
                      <a:solidFill>
                        <a:schemeClr val="bg1"/>
                      </a:solidFill>
                      <a:latin typeface="Times New Roman" panose="02020603050405020304" pitchFamily="18" charset="0"/>
                    </a:rPr>
                    <a:t>·</a:t>
                  </a:r>
                  <a:endParaRPr kumimoji="1" lang="en-US" altLang="zh-CN" b="1" dirty="0">
                    <a:solidFill>
                      <a:schemeClr val="bg1"/>
                    </a:solidFill>
                    <a:latin typeface="宋体" panose="02010600030101010101" pitchFamily="2" charset="-122"/>
                  </a:endParaRPr>
                </a:p>
                <a:p>
                  <a:r>
                    <a:rPr kumimoji="1" lang="en-US" altLang="zh-CN" b="1" dirty="0">
                      <a:solidFill>
                        <a:schemeClr val="bg1"/>
                      </a:solidFill>
                      <a:latin typeface="宋体" panose="02010600030101010101" pitchFamily="2" charset="-122"/>
                    </a:rPr>
                    <a:t> </a:t>
                  </a:r>
                  <a:r>
                    <a:rPr kumimoji="1" lang="en-US" altLang="zh-CN" b="1" dirty="0">
                      <a:solidFill>
                        <a:schemeClr val="bg1"/>
                      </a:solidFill>
                      <a:latin typeface="Times New Roman" panose="02020603050405020304" pitchFamily="18" charset="0"/>
                    </a:rPr>
                    <a:t>A</a:t>
                  </a:r>
                  <a:r>
                    <a:rPr kumimoji="1" lang="en-US" altLang="zh-CN" b="1" dirty="0">
                      <a:solidFill>
                        <a:schemeClr val="bg1"/>
                      </a:solidFill>
                      <a:latin typeface="宋体" panose="02010600030101010101" pitchFamily="2" charset="-122"/>
                    </a:rPr>
                    <a:t> </a:t>
                  </a:r>
                  <a:r>
                    <a:rPr kumimoji="1" lang="en-US" altLang="zh-CN" b="1" dirty="0">
                      <a:solidFill>
                        <a:schemeClr val="bg1"/>
                      </a:solidFill>
                      <a:latin typeface="Times New Roman" panose="02020603050405020304" pitchFamily="18" charset="0"/>
                    </a:rPr>
                    <a:t>·</a:t>
                  </a:r>
                  <a:r>
                    <a:rPr kumimoji="1" lang="en-US" altLang="zh-CN" b="1" dirty="0">
                      <a:solidFill>
                        <a:schemeClr val="bg1"/>
                      </a:solidFill>
                      <a:latin typeface="宋体" panose="02010600030101010101" pitchFamily="2" charset="-122"/>
                    </a:rPr>
                    <a:t> </a:t>
                  </a:r>
                  <a:r>
                    <a:rPr kumimoji="1" lang="en-US" altLang="zh-CN" b="1" dirty="0">
                      <a:solidFill>
                        <a:schemeClr val="bg1"/>
                      </a:solidFill>
                      <a:latin typeface="Times New Roman" panose="02020603050405020304" pitchFamily="18" charset="0"/>
                    </a:rPr>
                    <a:t>·</a:t>
                  </a:r>
                  <a:r>
                    <a:rPr kumimoji="1" lang="en-US" altLang="zh-CN" b="1" dirty="0">
                      <a:solidFill>
                        <a:schemeClr val="bg1"/>
                      </a:solidFill>
                      <a:latin typeface="宋体" panose="02010600030101010101" pitchFamily="2" charset="-122"/>
                    </a:rPr>
                    <a:t> </a:t>
                  </a:r>
                  <a:r>
                    <a:rPr kumimoji="1" lang="en-US" altLang="zh-CN" b="1" dirty="0">
                      <a:solidFill>
                        <a:schemeClr val="bg1"/>
                      </a:solidFill>
                      <a:latin typeface="Times New Roman" panose="02020603050405020304" pitchFamily="18" charset="0"/>
                    </a:rPr>
                    <a:t>·</a:t>
                  </a:r>
                  <a:endParaRPr kumimoji="1" lang="en-US" altLang="zh-CN" b="1" dirty="0">
                    <a:solidFill>
                      <a:schemeClr val="bg1"/>
                    </a:solidFill>
                    <a:latin typeface="宋体" panose="02010600030101010101" pitchFamily="2" charset="-122"/>
                  </a:endParaRPr>
                </a:p>
                <a:p>
                  <a:r>
                    <a:rPr kumimoji="1" lang="en-US" altLang="zh-CN" b="1" dirty="0">
                      <a:solidFill>
                        <a:schemeClr val="bg1"/>
                      </a:solidFill>
                      <a:latin typeface="Times New Roman" panose="02020603050405020304" pitchFamily="18" charset="0"/>
                    </a:rPr>
                    <a:t>·</a:t>
                  </a:r>
                  <a:r>
                    <a:rPr kumimoji="1" lang="en-US" altLang="zh-CN" b="1" dirty="0">
                      <a:solidFill>
                        <a:schemeClr val="bg1"/>
                      </a:solidFill>
                      <a:latin typeface="宋体" panose="02010600030101010101" pitchFamily="2" charset="-122"/>
                    </a:rPr>
                    <a:t> </a:t>
                  </a:r>
                  <a:r>
                    <a:rPr kumimoji="1" lang="en-US" altLang="zh-CN" b="1" dirty="0">
                      <a:solidFill>
                        <a:schemeClr val="bg1"/>
                      </a:solidFill>
                      <a:latin typeface="Times New Roman" panose="02020603050405020304" pitchFamily="18" charset="0"/>
                    </a:rPr>
                    <a:t>·</a:t>
                  </a:r>
                  <a:r>
                    <a:rPr kumimoji="1" lang="en-US" altLang="zh-CN" b="1" dirty="0">
                      <a:solidFill>
                        <a:schemeClr val="bg1"/>
                      </a:solidFill>
                      <a:latin typeface="宋体" panose="02010600030101010101" pitchFamily="2" charset="-122"/>
                    </a:rPr>
                    <a:t> </a:t>
                  </a:r>
                  <a:r>
                    <a:rPr kumimoji="1" lang="en-US" altLang="zh-CN" b="1" dirty="0">
                      <a:solidFill>
                        <a:schemeClr val="bg1"/>
                      </a:solidFill>
                      <a:latin typeface="Times New Roman" panose="02020603050405020304" pitchFamily="18" charset="0"/>
                    </a:rPr>
                    <a:t>·</a:t>
                  </a:r>
                  <a:endParaRPr kumimoji="1" lang="en-US" altLang="zh-CN" b="1" dirty="0">
                    <a:solidFill>
                      <a:schemeClr val="bg1"/>
                    </a:solidFill>
                    <a:latin typeface="宋体" panose="02010600030101010101" pitchFamily="2" charset="-122"/>
                  </a:endParaRPr>
                </a:p>
              </p:txBody>
            </p:sp>
          </p:grpSp>
          <p:grpSp>
            <p:nvGrpSpPr>
              <p:cNvPr id="7" name="Group 21"/>
              <p:cNvGrpSpPr/>
              <p:nvPr/>
            </p:nvGrpSpPr>
            <p:grpSpPr bwMode="auto">
              <a:xfrm>
                <a:off x="3743" y="2684"/>
                <a:ext cx="406" cy="384"/>
                <a:chOff x="3743" y="2684"/>
                <a:chExt cx="406" cy="384"/>
              </a:xfrm>
            </p:grpSpPr>
            <p:sp>
              <p:nvSpPr>
                <p:cNvPr id="8" name="Text Box 22"/>
                <p:cNvSpPr txBox="1">
                  <a:spLocks noChangeArrowheads="1"/>
                </p:cNvSpPr>
                <p:nvPr/>
              </p:nvSpPr>
              <p:spPr bwMode="auto">
                <a:xfrm>
                  <a:off x="4070" y="2811"/>
                  <a:ext cx="79"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b="1">
                      <a:latin typeface="宋体" panose="02010600030101010101" pitchFamily="2" charset="-122"/>
                    </a:rPr>
                    <a:t>L</a:t>
                  </a:r>
                  <a:endParaRPr kumimoji="1" lang="en-US" altLang="zh-CN" b="1">
                    <a:latin typeface="宋体" panose="02010600030101010101" pitchFamily="2" charset="-122"/>
                  </a:endParaRPr>
                </a:p>
              </p:txBody>
            </p:sp>
            <p:sp>
              <p:nvSpPr>
                <p:cNvPr id="9" name="Rectangle 23"/>
                <p:cNvSpPr>
                  <a:spLocks noChangeArrowheads="1"/>
                </p:cNvSpPr>
                <p:nvPr/>
              </p:nvSpPr>
              <p:spPr bwMode="auto">
                <a:xfrm>
                  <a:off x="3743" y="2684"/>
                  <a:ext cx="315" cy="384"/>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wrap="none" anchor="ctr"/>
                <a:lstStyle/>
                <a:p>
                  <a:r>
                    <a:rPr kumimoji="1" lang="en-US" altLang="zh-CN" b="1" dirty="0">
                      <a:solidFill>
                        <a:schemeClr val="bg1"/>
                      </a:solidFill>
                      <a:latin typeface="Times New Roman" panose="02020603050405020304" pitchFamily="18" charset="0"/>
                    </a:rPr>
                    <a:t>·</a:t>
                  </a:r>
                  <a:r>
                    <a:rPr kumimoji="1" lang="en-US" altLang="zh-CN" b="1" dirty="0">
                      <a:solidFill>
                        <a:schemeClr val="bg1"/>
                      </a:solidFill>
                      <a:latin typeface="宋体" panose="02010600030101010101" pitchFamily="2" charset="-122"/>
                    </a:rPr>
                    <a:t> </a:t>
                  </a:r>
                  <a:r>
                    <a:rPr kumimoji="1" lang="en-US" altLang="zh-CN" b="1" dirty="0">
                      <a:solidFill>
                        <a:schemeClr val="bg1"/>
                      </a:solidFill>
                      <a:latin typeface="Times New Roman" panose="02020603050405020304" pitchFamily="18" charset="0"/>
                    </a:rPr>
                    <a:t>·</a:t>
                  </a:r>
                  <a:r>
                    <a:rPr kumimoji="1" lang="en-US" altLang="zh-CN" b="1" dirty="0">
                      <a:solidFill>
                        <a:schemeClr val="bg1"/>
                      </a:solidFill>
                      <a:latin typeface="宋体" panose="02010600030101010101" pitchFamily="2" charset="-122"/>
                    </a:rPr>
                    <a:t> </a:t>
                  </a:r>
                  <a:r>
                    <a:rPr kumimoji="1" lang="en-US" altLang="zh-CN" b="1" dirty="0">
                      <a:solidFill>
                        <a:schemeClr val="bg1"/>
                      </a:solidFill>
                      <a:latin typeface="Times New Roman" panose="02020603050405020304" pitchFamily="18" charset="0"/>
                    </a:rPr>
                    <a:t>·</a:t>
                  </a:r>
                  <a:endParaRPr kumimoji="1" lang="en-US" altLang="zh-CN" b="1" dirty="0">
                    <a:solidFill>
                      <a:schemeClr val="bg1"/>
                    </a:solidFill>
                    <a:latin typeface="宋体" panose="02010600030101010101" pitchFamily="2" charset="-122"/>
                  </a:endParaRPr>
                </a:p>
                <a:p>
                  <a:r>
                    <a:rPr kumimoji="1" lang="en-US" altLang="zh-CN" b="1" dirty="0">
                      <a:solidFill>
                        <a:schemeClr val="bg1"/>
                      </a:solidFill>
                      <a:latin typeface="Times New Roman" panose="02020603050405020304" pitchFamily="18" charset="0"/>
                    </a:rPr>
                    <a:t>GO TO A</a:t>
                  </a:r>
                  <a:endParaRPr kumimoji="1" lang="en-US" altLang="zh-CN" b="1" dirty="0">
                    <a:solidFill>
                      <a:schemeClr val="bg1"/>
                    </a:solidFill>
                    <a:latin typeface="Times New Roman" panose="02020603050405020304" pitchFamily="18" charset="0"/>
                  </a:endParaRPr>
                </a:p>
                <a:p>
                  <a:r>
                    <a:rPr kumimoji="1" lang="en-US" altLang="zh-CN" b="1" dirty="0">
                      <a:solidFill>
                        <a:schemeClr val="bg1"/>
                      </a:solidFill>
                      <a:latin typeface="Times New Roman" panose="02020603050405020304" pitchFamily="18" charset="0"/>
                    </a:rPr>
                    <a:t>·</a:t>
                  </a:r>
                  <a:r>
                    <a:rPr kumimoji="1" lang="en-US" altLang="zh-CN" b="1" dirty="0">
                      <a:solidFill>
                        <a:schemeClr val="bg1"/>
                      </a:solidFill>
                      <a:latin typeface="宋体" panose="02010600030101010101" pitchFamily="2" charset="-122"/>
                    </a:rPr>
                    <a:t> </a:t>
                  </a:r>
                  <a:r>
                    <a:rPr kumimoji="1" lang="en-US" altLang="zh-CN" b="1" dirty="0">
                      <a:solidFill>
                        <a:schemeClr val="bg1"/>
                      </a:solidFill>
                      <a:latin typeface="Times New Roman" panose="02020603050405020304" pitchFamily="18" charset="0"/>
                    </a:rPr>
                    <a:t>·</a:t>
                  </a:r>
                  <a:r>
                    <a:rPr kumimoji="1" lang="en-US" altLang="zh-CN" b="1" dirty="0">
                      <a:solidFill>
                        <a:schemeClr val="bg1"/>
                      </a:solidFill>
                      <a:latin typeface="宋体" panose="02010600030101010101" pitchFamily="2" charset="-122"/>
                    </a:rPr>
                    <a:t> </a:t>
                  </a:r>
                  <a:r>
                    <a:rPr kumimoji="1" lang="en-US" altLang="zh-CN" b="1" dirty="0">
                      <a:solidFill>
                        <a:schemeClr val="bg1"/>
                      </a:solidFill>
                      <a:latin typeface="Times New Roman" panose="02020603050405020304" pitchFamily="18" charset="0"/>
                    </a:rPr>
                    <a:t>·</a:t>
                  </a:r>
                  <a:endParaRPr kumimoji="1" lang="en-US" altLang="zh-CN" b="1" dirty="0">
                    <a:solidFill>
                      <a:schemeClr val="bg1"/>
                    </a:solidFill>
                    <a:latin typeface="宋体" panose="02010600030101010101" pitchFamily="2" charset="-122"/>
                  </a:endParaRPr>
                </a:p>
              </p:txBody>
            </p:sp>
          </p:grpSp>
        </p:grpSp>
        <p:sp>
          <p:nvSpPr>
            <p:cNvPr id="12" name="Arc 24"/>
            <p:cNvSpPr/>
            <p:nvPr/>
          </p:nvSpPr>
          <p:spPr bwMode="auto">
            <a:xfrm rot="19103071" flipH="1">
              <a:off x="3042389" y="2525604"/>
              <a:ext cx="711583" cy="854832"/>
            </a:xfrm>
            <a:custGeom>
              <a:avLst/>
              <a:gdLst>
                <a:gd name="G0" fmla="+- 2539 0 0"/>
                <a:gd name="G1" fmla="+- 21600 0 0"/>
                <a:gd name="G2" fmla="+- 21600 0 0"/>
                <a:gd name="T0" fmla="*/ 0 w 24139"/>
                <a:gd name="T1" fmla="*/ 150 h 28377"/>
                <a:gd name="T2" fmla="*/ 23048 w 24139"/>
                <a:gd name="T3" fmla="*/ 28377 h 28377"/>
                <a:gd name="T4" fmla="*/ 2539 w 24139"/>
                <a:gd name="T5" fmla="*/ 21600 h 28377"/>
              </a:gdLst>
              <a:ahLst/>
              <a:cxnLst>
                <a:cxn ang="0">
                  <a:pos x="T0" y="T1"/>
                </a:cxn>
                <a:cxn ang="0">
                  <a:pos x="T2" y="T3"/>
                </a:cxn>
                <a:cxn ang="0">
                  <a:pos x="T4" y="T5"/>
                </a:cxn>
              </a:cxnLst>
              <a:rect l="0" t="0" r="r" b="b"/>
              <a:pathLst>
                <a:path w="24139" h="28377" fill="none" extrusionOk="0">
                  <a:moveTo>
                    <a:pt x="-1" y="149"/>
                  </a:moveTo>
                  <a:cubicBezTo>
                    <a:pt x="842" y="50"/>
                    <a:pt x="1690" y="0"/>
                    <a:pt x="2539" y="0"/>
                  </a:cubicBezTo>
                  <a:cubicBezTo>
                    <a:pt x="14468" y="0"/>
                    <a:pt x="24139" y="9670"/>
                    <a:pt x="24139" y="21600"/>
                  </a:cubicBezTo>
                  <a:cubicBezTo>
                    <a:pt x="24139" y="23902"/>
                    <a:pt x="23770" y="26190"/>
                    <a:pt x="23048" y="28377"/>
                  </a:cubicBezTo>
                </a:path>
                <a:path w="24139" h="28377" stroke="0" extrusionOk="0">
                  <a:moveTo>
                    <a:pt x="-1" y="149"/>
                  </a:moveTo>
                  <a:cubicBezTo>
                    <a:pt x="842" y="50"/>
                    <a:pt x="1690" y="0"/>
                    <a:pt x="2539" y="0"/>
                  </a:cubicBezTo>
                  <a:cubicBezTo>
                    <a:pt x="14468" y="0"/>
                    <a:pt x="24139" y="9670"/>
                    <a:pt x="24139" y="21600"/>
                  </a:cubicBezTo>
                  <a:cubicBezTo>
                    <a:pt x="24139" y="23902"/>
                    <a:pt x="23770" y="26190"/>
                    <a:pt x="23048" y="28377"/>
                  </a:cubicBezTo>
                  <a:lnTo>
                    <a:pt x="2539" y="21600"/>
                  </a:lnTo>
                  <a:close/>
                </a:path>
              </a:pathLst>
            </a:custGeom>
            <a:noFill/>
            <a:ln w="38100" cap="sq">
              <a:solidFill>
                <a:srgbClr val="FF0066"/>
              </a:solidFill>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grpSp>
        <p:nvGrpSpPr>
          <p:cNvPr id="34" name="Group 24"/>
          <p:cNvGrpSpPr/>
          <p:nvPr/>
        </p:nvGrpSpPr>
        <p:grpSpPr bwMode="auto">
          <a:xfrm>
            <a:off x="2830293" y="1043491"/>
            <a:ext cx="5863829" cy="2800350"/>
            <a:chOff x="48" y="672"/>
            <a:chExt cx="5616" cy="2352"/>
          </a:xfrm>
          <a:effectLst/>
        </p:grpSpPr>
        <p:sp>
          <p:nvSpPr>
            <p:cNvPr id="35" name="Text Box 25"/>
            <p:cNvSpPr txBox="1">
              <a:spLocks noChangeArrowheads="1"/>
            </p:cNvSpPr>
            <p:nvPr/>
          </p:nvSpPr>
          <p:spPr bwMode="auto">
            <a:xfrm>
              <a:off x="117" y="2039"/>
              <a:ext cx="1737" cy="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pPr algn="l" eaLnBrk="0" hangingPunct="0">
                <a:buClr>
                  <a:schemeClr val="tx1"/>
                </a:buClr>
                <a:buSzPct val="75000"/>
                <a:buFont typeface="Monotype Sorts" pitchFamily="2" charset="2"/>
                <a:buNone/>
              </a:pPr>
              <a:r>
                <a:rPr kumimoji="1" lang="zh-CN" altLang="en-US" b="1" dirty="0">
                  <a:latin typeface="宋体" panose="02010600030101010101" pitchFamily="2" charset="-122"/>
                </a:rPr>
                <a:t>一模块直接访问</a:t>
              </a:r>
              <a:endParaRPr kumimoji="1" lang="zh-CN" altLang="en-US" b="1" dirty="0">
                <a:latin typeface="宋体" panose="02010600030101010101" pitchFamily="2" charset="-122"/>
              </a:endParaRPr>
            </a:p>
            <a:p>
              <a:pPr algn="l" eaLnBrk="0" hangingPunct="0">
                <a:buClr>
                  <a:schemeClr val="tx1"/>
                </a:buClr>
                <a:buSzPct val="75000"/>
                <a:buFont typeface="Monotype Sorts" pitchFamily="2" charset="2"/>
                <a:buNone/>
              </a:pPr>
              <a:r>
                <a:rPr kumimoji="1" lang="zh-CN" altLang="en-US" b="1" dirty="0">
                  <a:latin typeface="宋体" panose="02010600030101010101" pitchFamily="2" charset="-122"/>
                </a:rPr>
                <a:t>另一模块的内部</a:t>
              </a:r>
              <a:endParaRPr kumimoji="1" lang="zh-CN" altLang="en-US" b="1" dirty="0">
                <a:latin typeface="宋体" panose="02010600030101010101" pitchFamily="2" charset="-122"/>
              </a:endParaRPr>
            </a:p>
            <a:p>
              <a:pPr algn="l" eaLnBrk="0" hangingPunct="0">
                <a:lnSpc>
                  <a:spcPct val="95000"/>
                </a:lnSpc>
                <a:buClr>
                  <a:schemeClr val="tx1"/>
                </a:buClr>
                <a:buSzPct val="75000"/>
                <a:buFont typeface="Monotype Sorts" pitchFamily="2" charset="2"/>
                <a:buNone/>
              </a:pPr>
              <a:r>
                <a:rPr kumimoji="1" lang="zh-CN" altLang="en-US" b="1" dirty="0">
                  <a:latin typeface="宋体" panose="02010600030101010101" pitchFamily="2" charset="-122"/>
                </a:rPr>
                <a:t>信息 </a:t>
              </a:r>
              <a:r>
                <a:rPr kumimoji="1" lang="en-US" altLang="zh-CN" b="1" dirty="0">
                  <a:latin typeface="宋体" panose="02010600030101010101" pitchFamily="2" charset="-122"/>
                </a:rPr>
                <a:t>(</a:t>
              </a:r>
              <a:r>
                <a:rPr kumimoji="1" lang="zh-CN" altLang="en-US" b="1" dirty="0">
                  <a:latin typeface="宋体" panose="02010600030101010101" pitchFamily="2" charset="-122"/>
                </a:rPr>
                <a:t>程序代码</a:t>
              </a:r>
              <a:endParaRPr kumimoji="1" lang="zh-CN" altLang="en-US" b="1" dirty="0">
                <a:latin typeface="宋体" panose="02010600030101010101" pitchFamily="2" charset="-122"/>
              </a:endParaRPr>
            </a:p>
            <a:p>
              <a:pPr algn="l" eaLnBrk="0" hangingPunct="0">
                <a:lnSpc>
                  <a:spcPct val="95000"/>
                </a:lnSpc>
                <a:buClr>
                  <a:schemeClr val="tx1"/>
                </a:buClr>
                <a:buSzPct val="75000"/>
                <a:buFont typeface="Monotype Sorts" pitchFamily="2" charset="2"/>
                <a:buNone/>
              </a:pPr>
              <a:r>
                <a:rPr kumimoji="1" lang="zh-CN" altLang="en-US" b="1" dirty="0">
                  <a:latin typeface="宋体" panose="02010600030101010101" pitchFamily="2" charset="-122"/>
                </a:rPr>
                <a:t>或数据）</a:t>
              </a:r>
              <a:endParaRPr kumimoji="1" lang="zh-CN" altLang="en-US" b="1" dirty="0">
                <a:latin typeface="宋体" panose="02010600030101010101" pitchFamily="2" charset="-122"/>
              </a:endParaRPr>
            </a:p>
          </p:txBody>
        </p:sp>
        <p:sp>
          <p:nvSpPr>
            <p:cNvPr id="36" name="Rectangle 26"/>
            <p:cNvSpPr>
              <a:spLocks noChangeArrowheads="1"/>
            </p:cNvSpPr>
            <p:nvPr/>
          </p:nvSpPr>
          <p:spPr bwMode="auto">
            <a:xfrm>
              <a:off x="48" y="1248"/>
              <a:ext cx="768" cy="528"/>
            </a:xfrm>
            <a:prstGeom prst="rect">
              <a:avLst/>
            </a:prstGeom>
            <a:noFill/>
            <a:ln w="12700">
              <a:solidFill>
                <a:schemeClr val="tx1"/>
              </a:solidFill>
              <a:miter lim="800000"/>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sz="1600"/>
            </a:p>
          </p:txBody>
        </p:sp>
        <p:sp>
          <p:nvSpPr>
            <p:cNvPr id="37" name="Rectangle 27"/>
            <p:cNvSpPr>
              <a:spLocks noChangeArrowheads="1"/>
            </p:cNvSpPr>
            <p:nvPr/>
          </p:nvSpPr>
          <p:spPr bwMode="auto">
            <a:xfrm>
              <a:off x="1152" y="1248"/>
              <a:ext cx="768" cy="528"/>
            </a:xfrm>
            <a:prstGeom prst="rect">
              <a:avLst/>
            </a:prstGeom>
            <a:noFill/>
            <a:ln w="12700">
              <a:solidFill>
                <a:schemeClr val="tx1"/>
              </a:solidFill>
              <a:miter lim="800000"/>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sz="1600"/>
            </a:p>
          </p:txBody>
        </p:sp>
        <p:sp>
          <p:nvSpPr>
            <p:cNvPr id="38" name="Text Box 28"/>
            <p:cNvSpPr txBox="1">
              <a:spLocks noChangeArrowheads="1"/>
            </p:cNvSpPr>
            <p:nvPr/>
          </p:nvSpPr>
          <p:spPr bwMode="auto">
            <a:xfrm>
              <a:off x="48" y="1434"/>
              <a:ext cx="337" cy="31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pPr algn="l" eaLnBrk="0" hangingPunct="0"/>
              <a:r>
                <a:rPr kumimoji="1" lang="en-US" altLang="zh-CN" dirty="0">
                  <a:latin typeface="Times New Roman" panose="02020603050405020304" pitchFamily="18" charset="0"/>
                  <a:ea typeface="黑体" panose="02010609060101010101" charset="-122"/>
                </a:rPr>
                <a:t>A</a:t>
              </a:r>
              <a:endParaRPr kumimoji="1" lang="en-US" altLang="zh-CN" dirty="0">
                <a:latin typeface="Times New Roman" panose="02020603050405020304" pitchFamily="18" charset="0"/>
                <a:ea typeface="黑体" panose="02010609060101010101" charset="-122"/>
              </a:endParaRPr>
            </a:p>
          </p:txBody>
        </p:sp>
        <p:sp>
          <p:nvSpPr>
            <p:cNvPr id="39" name="Text Box 29"/>
            <p:cNvSpPr txBox="1">
              <a:spLocks noChangeArrowheads="1"/>
            </p:cNvSpPr>
            <p:nvPr/>
          </p:nvSpPr>
          <p:spPr bwMode="auto">
            <a:xfrm>
              <a:off x="1152" y="1434"/>
              <a:ext cx="324" cy="31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pPr algn="l" eaLnBrk="0" hangingPunct="0"/>
              <a:r>
                <a:rPr kumimoji="1" lang="en-US" altLang="zh-CN">
                  <a:latin typeface="Times New Roman" panose="02020603050405020304" pitchFamily="18" charset="0"/>
                  <a:ea typeface="黑体" panose="02010609060101010101" charset="-122"/>
                </a:rPr>
                <a:t>B</a:t>
              </a:r>
              <a:endParaRPr kumimoji="1" lang="en-US" altLang="zh-CN">
                <a:latin typeface="Times New Roman" panose="02020603050405020304" pitchFamily="18" charset="0"/>
                <a:ea typeface="黑体" panose="02010609060101010101" charset="-122"/>
              </a:endParaRPr>
            </a:p>
          </p:txBody>
        </p:sp>
        <p:sp>
          <p:nvSpPr>
            <p:cNvPr id="40" name="Line 30"/>
            <p:cNvSpPr>
              <a:spLocks noChangeShapeType="1"/>
            </p:cNvSpPr>
            <p:nvPr/>
          </p:nvSpPr>
          <p:spPr bwMode="auto">
            <a:xfrm flipV="1">
              <a:off x="528" y="1632"/>
              <a:ext cx="0" cy="336"/>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sz="1600"/>
            </a:p>
          </p:txBody>
        </p:sp>
        <p:sp>
          <p:nvSpPr>
            <p:cNvPr id="41" name="Line 31"/>
            <p:cNvSpPr>
              <a:spLocks noChangeShapeType="1"/>
            </p:cNvSpPr>
            <p:nvPr/>
          </p:nvSpPr>
          <p:spPr bwMode="auto">
            <a:xfrm flipV="1">
              <a:off x="1632" y="1632"/>
              <a:ext cx="0" cy="336"/>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sz="1600"/>
            </a:p>
          </p:txBody>
        </p:sp>
        <p:sp>
          <p:nvSpPr>
            <p:cNvPr id="42" name="Line 32"/>
            <p:cNvSpPr>
              <a:spLocks noChangeShapeType="1"/>
            </p:cNvSpPr>
            <p:nvPr/>
          </p:nvSpPr>
          <p:spPr bwMode="auto">
            <a:xfrm>
              <a:off x="528" y="1968"/>
              <a:ext cx="1104"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sz="1600"/>
            </a:p>
          </p:txBody>
        </p:sp>
        <p:sp>
          <p:nvSpPr>
            <p:cNvPr id="43" name="Rectangle 33"/>
            <p:cNvSpPr>
              <a:spLocks noChangeArrowheads="1"/>
            </p:cNvSpPr>
            <p:nvPr/>
          </p:nvSpPr>
          <p:spPr bwMode="auto">
            <a:xfrm>
              <a:off x="2304" y="1248"/>
              <a:ext cx="768" cy="528"/>
            </a:xfrm>
            <a:prstGeom prst="rect">
              <a:avLst/>
            </a:prstGeom>
            <a:noFill/>
            <a:ln w="12700">
              <a:solidFill>
                <a:schemeClr val="tx1"/>
              </a:solidFill>
              <a:miter lim="800000"/>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sz="1600"/>
            </a:p>
          </p:txBody>
        </p:sp>
        <p:sp>
          <p:nvSpPr>
            <p:cNvPr id="44" name="Rectangle 34"/>
            <p:cNvSpPr>
              <a:spLocks noChangeArrowheads="1"/>
            </p:cNvSpPr>
            <p:nvPr/>
          </p:nvSpPr>
          <p:spPr bwMode="auto">
            <a:xfrm>
              <a:off x="2784" y="1584"/>
              <a:ext cx="768" cy="528"/>
            </a:xfrm>
            <a:prstGeom prst="rect">
              <a:avLst/>
            </a:prstGeom>
            <a:noFill/>
            <a:ln w="12700">
              <a:solidFill>
                <a:schemeClr val="tx1"/>
              </a:solidFill>
              <a:miter lim="800000"/>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sz="1600"/>
            </a:p>
          </p:txBody>
        </p:sp>
        <p:sp>
          <p:nvSpPr>
            <p:cNvPr id="45" name="Text Box 35"/>
            <p:cNvSpPr txBox="1">
              <a:spLocks noChangeArrowheads="1"/>
            </p:cNvSpPr>
            <p:nvPr/>
          </p:nvSpPr>
          <p:spPr bwMode="auto">
            <a:xfrm>
              <a:off x="2304" y="1434"/>
              <a:ext cx="337" cy="31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pPr algn="l" eaLnBrk="0" hangingPunct="0"/>
              <a:r>
                <a:rPr kumimoji="1" lang="en-US" altLang="zh-CN">
                  <a:latin typeface="Times New Roman" panose="02020603050405020304" pitchFamily="18" charset="0"/>
                  <a:ea typeface="黑体" panose="02010609060101010101" charset="-122"/>
                </a:rPr>
                <a:t>A</a:t>
              </a:r>
              <a:endParaRPr kumimoji="1" lang="en-US" altLang="zh-CN">
                <a:latin typeface="Times New Roman" panose="02020603050405020304" pitchFamily="18" charset="0"/>
                <a:ea typeface="黑体" panose="02010609060101010101" charset="-122"/>
              </a:endParaRPr>
            </a:p>
          </p:txBody>
        </p:sp>
        <p:sp>
          <p:nvSpPr>
            <p:cNvPr id="46" name="Text Box 36"/>
            <p:cNvSpPr txBox="1">
              <a:spLocks noChangeArrowheads="1"/>
            </p:cNvSpPr>
            <p:nvPr/>
          </p:nvSpPr>
          <p:spPr bwMode="auto">
            <a:xfrm>
              <a:off x="3249" y="1866"/>
              <a:ext cx="324" cy="31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pPr algn="l" eaLnBrk="0" hangingPunct="0"/>
              <a:r>
                <a:rPr kumimoji="1" lang="en-US" altLang="zh-CN">
                  <a:latin typeface="Times New Roman" panose="02020603050405020304" pitchFamily="18" charset="0"/>
                  <a:ea typeface="黑体" panose="02010609060101010101" charset="-122"/>
                </a:rPr>
                <a:t>B</a:t>
              </a:r>
              <a:endParaRPr kumimoji="1" lang="en-US" altLang="zh-CN">
                <a:latin typeface="Times New Roman" panose="02020603050405020304" pitchFamily="18" charset="0"/>
                <a:ea typeface="黑体" panose="02010609060101010101" charset="-122"/>
              </a:endParaRPr>
            </a:p>
          </p:txBody>
        </p:sp>
        <p:sp>
          <p:nvSpPr>
            <p:cNvPr id="47" name="Rectangle 37"/>
            <p:cNvSpPr>
              <a:spLocks noChangeArrowheads="1"/>
            </p:cNvSpPr>
            <p:nvPr/>
          </p:nvSpPr>
          <p:spPr bwMode="auto">
            <a:xfrm>
              <a:off x="2784" y="1584"/>
              <a:ext cx="288" cy="192"/>
            </a:xfrm>
            <a:prstGeom prst="rect">
              <a:avLst/>
            </a:prstGeom>
            <a:solidFill>
              <a:schemeClr val="folHlink"/>
            </a:solidFill>
            <a:ln w="12700">
              <a:solidFill>
                <a:schemeClr val="tx1"/>
              </a:solidFill>
              <a:miter lim="800000"/>
            </a:ln>
            <a:effectLst>
              <a:outerShdw dist="107763" dir="2700000" algn="ctr" rotWithShape="0">
                <a:schemeClr val="bg2"/>
              </a:outerShdw>
            </a:effectLst>
          </p:spPr>
          <p:txBody>
            <a:bodyPr wrap="none" anchor="ctr"/>
            <a:lstStyle/>
            <a:p>
              <a:endParaRPr lang="zh-CN" altLang="en-US" sz="1600"/>
            </a:p>
          </p:txBody>
        </p:sp>
        <p:sp>
          <p:nvSpPr>
            <p:cNvPr id="48" name="Line 38"/>
            <p:cNvSpPr>
              <a:spLocks noChangeShapeType="1"/>
            </p:cNvSpPr>
            <p:nvPr/>
          </p:nvSpPr>
          <p:spPr bwMode="auto">
            <a:xfrm flipV="1">
              <a:off x="2928" y="1680"/>
              <a:ext cx="0" cy="336"/>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sz="1600"/>
            </a:p>
          </p:txBody>
        </p:sp>
        <p:sp>
          <p:nvSpPr>
            <p:cNvPr id="49" name="Rectangle 39"/>
            <p:cNvSpPr>
              <a:spLocks noChangeArrowheads="1"/>
            </p:cNvSpPr>
            <p:nvPr/>
          </p:nvSpPr>
          <p:spPr bwMode="auto">
            <a:xfrm>
              <a:off x="2208" y="2265"/>
              <a:ext cx="163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l" eaLnBrk="0" hangingPunct="0">
                <a:spcBef>
                  <a:spcPct val="50000"/>
                </a:spcBef>
                <a:buClr>
                  <a:schemeClr val="tx1"/>
                </a:buClr>
                <a:buSzPct val="75000"/>
                <a:buFont typeface="Monotype Sorts" pitchFamily="2" charset="2"/>
                <a:buNone/>
              </a:pPr>
              <a:r>
                <a:rPr kumimoji="1" lang="zh-CN" altLang="en-US" b="1" dirty="0">
                  <a:latin typeface="宋体" panose="02010600030101010101" pitchFamily="2" charset="-122"/>
                </a:rPr>
                <a:t>模块代码重叠</a:t>
              </a:r>
              <a:endParaRPr kumimoji="1" lang="zh-CN" altLang="en-US" b="1" dirty="0">
                <a:latin typeface="宋体" panose="02010600030101010101" pitchFamily="2" charset="-122"/>
              </a:endParaRPr>
            </a:p>
          </p:txBody>
        </p:sp>
        <p:sp>
          <p:nvSpPr>
            <p:cNvPr id="50" name="Rectangle 40"/>
            <p:cNvSpPr>
              <a:spLocks noChangeArrowheads="1"/>
            </p:cNvSpPr>
            <p:nvPr/>
          </p:nvSpPr>
          <p:spPr bwMode="auto">
            <a:xfrm>
              <a:off x="4416" y="672"/>
              <a:ext cx="1248" cy="1632"/>
            </a:xfrm>
            <a:prstGeom prst="rect">
              <a:avLst/>
            </a:prstGeom>
            <a:noFill/>
            <a:ln w="12700">
              <a:solidFill>
                <a:schemeClr val="tx1"/>
              </a:solidFill>
              <a:miter lim="800000"/>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sz="1600"/>
            </a:p>
          </p:txBody>
        </p:sp>
        <p:sp>
          <p:nvSpPr>
            <p:cNvPr id="51" name="Text Box 41"/>
            <p:cNvSpPr txBox="1">
              <a:spLocks noChangeArrowheads="1"/>
            </p:cNvSpPr>
            <p:nvPr/>
          </p:nvSpPr>
          <p:spPr bwMode="auto">
            <a:xfrm>
              <a:off x="4416" y="829"/>
              <a:ext cx="1244" cy="1008"/>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l" eaLnBrk="0" hangingPunct="0"/>
              <a:r>
                <a:rPr kumimoji="1" lang="en-US" altLang="zh-CN">
                  <a:latin typeface="Times New Roman" panose="02020603050405020304" pitchFamily="18" charset="0"/>
                  <a:ea typeface="黑体" panose="02010609060101010101" charset="-122"/>
                </a:rPr>
                <a:t>Entry1</a:t>
              </a:r>
              <a:endParaRPr kumimoji="1" lang="en-US" altLang="zh-CN">
                <a:latin typeface="Times New Roman" panose="02020603050405020304" pitchFamily="18" charset="0"/>
                <a:ea typeface="黑体" panose="02010609060101010101" charset="-122"/>
              </a:endParaRPr>
            </a:p>
            <a:p>
              <a:pPr algn="l" eaLnBrk="0" hangingPunct="0"/>
              <a:r>
                <a:rPr kumimoji="1" lang="en-US" altLang="zh-CN">
                  <a:latin typeface="Times New Roman" panose="02020603050405020304" pitchFamily="18" charset="0"/>
                  <a:ea typeface="黑体" panose="02010609060101010101" charset="-122"/>
                </a:rPr>
                <a:t>      ……</a:t>
              </a:r>
              <a:endParaRPr kumimoji="1" lang="en-US" altLang="zh-CN">
                <a:latin typeface="Times New Roman" panose="02020603050405020304" pitchFamily="18" charset="0"/>
                <a:ea typeface="黑体" panose="02010609060101010101" charset="-122"/>
              </a:endParaRPr>
            </a:p>
            <a:p>
              <a:pPr algn="l" eaLnBrk="0" hangingPunct="0"/>
              <a:r>
                <a:rPr kumimoji="1" lang="en-US" altLang="zh-CN">
                  <a:latin typeface="Times New Roman" panose="02020603050405020304" pitchFamily="18" charset="0"/>
                  <a:ea typeface="黑体" panose="02010609060101010101" charset="-122"/>
                </a:rPr>
                <a:t>Entry1</a:t>
              </a:r>
              <a:endParaRPr kumimoji="1" lang="en-US" altLang="zh-CN">
                <a:latin typeface="Times New Roman" panose="02020603050405020304" pitchFamily="18" charset="0"/>
                <a:ea typeface="黑体" panose="02010609060101010101" charset="-122"/>
              </a:endParaRPr>
            </a:p>
            <a:p>
              <a:pPr algn="l" eaLnBrk="0" hangingPunct="0"/>
              <a:r>
                <a:rPr kumimoji="1" lang="en-US" altLang="zh-CN">
                  <a:latin typeface="Times New Roman" panose="02020603050405020304" pitchFamily="18" charset="0"/>
                  <a:ea typeface="黑体" panose="02010609060101010101" charset="-122"/>
                </a:rPr>
                <a:t>      ……</a:t>
              </a:r>
              <a:endParaRPr kumimoji="1" lang="en-US" altLang="zh-CN">
                <a:latin typeface="Times New Roman" panose="02020603050405020304" pitchFamily="18" charset="0"/>
                <a:ea typeface="黑体" panose="02010609060101010101" charset="-122"/>
              </a:endParaRPr>
            </a:p>
          </p:txBody>
        </p:sp>
        <p:sp>
          <p:nvSpPr>
            <p:cNvPr id="52" name="Line 42"/>
            <p:cNvSpPr>
              <a:spLocks noChangeShapeType="1"/>
            </p:cNvSpPr>
            <p:nvPr/>
          </p:nvSpPr>
          <p:spPr bwMode="auto">
            <a:xfrm>
              <a:off x="4080" y="1056"/>
              <a:ext cx="288" cy="0"/>
            </a:xfrm>
            <a:prstGeom prst="line">
              <a:avLst/>
            </a:prstGeom>
            <a:noFill/>
            <a:ln w="19050">
              <a:solidFill>
                <a:schemeClr val="tx1"/>
              </a:solidFill>
              <a:round/>
              <a:tailEnd type="triangle" w="med" len="med"/>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sz="1600"/>
            </a:p>
          </p:txBody>
        </p:sp>
        <p:sp>
          <p:nvSpPr>
            <p:cNvPr id="53" name="Line 43"/>
            <p:cNvSpPr>
              <a:spLocks noChangeShapeType="1"/>
            </p:cNvSpPr>
            <p:nvPr/>
          </p:nvSpPr>
          <p:spPr bwMode="auto">
            <a:xfrm>
              <a:off x="4080" y="1728"/>
              <a:ext cx="288" cy="0"/>
            </a:xfrm>
            <a:prstGeom prst="line">
              <a:avLst/>
            </a:prstGeom>
            <a:noFill/>
            <a:ln w="19050">
              <a:solidFill>
                <a:schemeClr val="tx1"/>
              </a:solidFill>
              <a:round/>
              <a:tailEnd type="triangle" w="med" len="med"/>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sz="1600"/>
            </a:p>
          </p:txBody>
        </p:sp>
        <p:sp>
          <p:nvSpPr>
            <p:cNvPr id="54" name="Rectangle 44"/>
            <p:cNvSpPr>
              <a:spLocks noChangeArrowheads="1"/>
            </p:cNvSpPr>
            <p:nvPr/>
          </p:nvSpPr>
          <p:spPr bwMode="auto">
            <a:xfrm>
              <a:off x="4297" y="2485"/>
              <a:ext cx="1290" cy="31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Lst>
          </p:spPr>
          <p:txBody>
            <a:bodyPr wrap="none">
              <a:spAutoFit/>
            </a:bodyPr>
            <a:lstStyle/>
            <a:p>
              <a:pPr algn="l" eaLnBrk="0" hangingPunct="0">
                <a:spcBef>
                  <a:spcPct val="50000"/>
                </a:spcBef>
                <a:buClr>
                  <a:schemeClr val="tx1"/>
                </a:buClr>
                <a:buSzPct val="75000"/>
                <a:buFont typeface="Monotype Sorts" pitchFamily="2" charset="2"/>
                <a:buNone/>
              </a:pPr>
              <a:r>
                <a:rPr kumimoji="1" lang="zh-CN" altLang="en-US" b="1" dirty="0">
                  <a:latin typeface="宋体" panose="02010600030101010101" pitchFamily="2" charset="-122"/>
                </a:rPr>
                <a:t>多入口模块</a:t>
              </a:r>
              <a:endParaRPr kumimoji="1" lang="zh-CN" altLang="en-US" b="1" dirty="0">
                <a:latin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dirty="0"/>
              <a:t>模块化的</a:t>
            </a:r>
            <a:r>
              <a:rPr lang="zh-CN" altLang="en-US" dirty="0" smtClean="0"/>
              <a:t>原则</a:t>
            </a:r>
            <a:endParaRPr lang="zh-CN" altLang="en-US" dirty="0"/>
          </a:p>
        </p:txBody>
      </p:sp>
      <p:sp>
        <p:nvSpPr>
          <p:cNvPr id="3" name="文本占位符 2"/>
          <p:cNvSpPr>
            <a:spLocks noGrp="1"/>
          </p:cNvSpPr>
          <p:nvPr>
            <p:ph idx="1"/>
          </p:nvPr>
        </p:nvSpPr>
        <p:spPr>
          <a:xfrm>
            <a:off x="768097" y="838668"/>
            <a:ext cx="7832833" cy="3806854"/>
          </a:xfrm>
        </p:spPr>
        <p:txBody>
          <a:bodyPr>
            <a:normAutofit/>
          </a:bodyPr>
          <a:lstStyle/>
          <a:p>
            <a:pPr>
              <a:lnSpc>
                <a:spcPct val="130000"/>
              </a:lnSpc>
            </a:pPr>
            <a:r>
              <a:rPr lang="zh-CN" altLang="en-US" sz="2000" dirty="0">
                <a:latin typeface="+mn-ea"/>
              </a:rPr>
              <a:t>在模块划分时，应尽量使用数据耦合，少用控制耦合，限制公共耦合的范围，完全不用内容耦合。</a:t>
            </a:r>
            <a:endParaRPr lang="zh-CN" altLang="en-US" sz="2000" dirty="0">
              <a:latin typeface="+mn-ea"/>
            </a:endParaRPr>
          </a:p>
        </p:txBody>
      </p:sp>
      <p:sp>
        <p:nvSpPr>
          <p:cNvPr id="5" name="日期占位符 4"/>
          <p:cNvSpPr>
            <a:spLocks noGrp="1"/>
          </p:cNvSpPr>
          <p:nvPr>
            <p:ph type="dt" sz="half" idx="10"/>
          </p:nvPr>
        </p:nvSpPr>
        <p:spPr/>
        <p:txBody>
          <a:bodyPr/>
          <a:lstStyle/>
          <a:p>
            <a:fld id="{CD7A3FB2-4731-4819-8396-32FD4441BC38}" type="datetime1">
              <a:rPr lang="zh-CN" altLang="en-US" smtClean="0"/>
            </a:fld>
            <a:endParaRPr lang="zh-CN" altLang="en-US"/>
          </a:p>
        </p:txBody>
      </p:sp>
      <p:sp>
        <p:nvSpPr>
          <p:cNvPr id="17" name="页脚占位符 16"/>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grpSp>
        <p:nvGrpSpPr>
          <p:cNvPr id="16" name="组合 15"/>
          <p:cNvGrpSpPr/>
          <p:nvPr/>
        </p:nvGrpSpPr>
        <p:grpSpPr>
          <a:xfrm>
            <a:off x="1592912" y="1652919"/>
            <a:ext cx="6465381" cy="3023411"/>
            <a:chOff x="183670" y="2498512"/>
            <a:chExt cx="8620506" cy="4031216"/>
          </a:xfrm>
        </p:grpSpPr>
        <p:sp>
          <p:nvSpPr>
            <p:cNvPr id="6" name="圆角矩形 5"/>
            <p:cNvSpPr/>
            <p:nvPr/>
          </p:nvSpPr>
          <p:spPr>
            <a:xfrm>
              <a:off x="1707701" y="2566676"/>
              <a:ext cx="5523400" cy="908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900"/>
                </a:spcBef>
              </a:pPr>
              <a:r>
                <a:rPr lang="zh-CN" altLang="en-US" sz="2000" dirty="0">
                  <a:latin typeface="+mj-ea"/>
                  <a:ea typeface="+mj-ea"/>
                </a:rPr>
                <a:t>低耦合</a:t>
              </a:r>
              <a:endParaRPr lang="zh-CN" altLang="en-US" sz="2000" dirty="0">
                <a:latin typeface="+mj-ea"/>
                <a:ea typeface="+mj-ea"/>
              </a:endParaRPr>
            </a:p>
            <a:p>
              <a:pPr lvl="1">
                <a:spcBef>
                  <a:spcPts val="900"/>
                </a:spcBef>
              </a:pPr>
              <a:r>
                <a:rPr lang="zh-CN" altLang="en-US" sz="1600" dirty="0">
                  <a:latin typeface="+mj-ea"/>
                  <a:ea typeface="+mj-ea"/>
                </a:rPr>
                <a:t>无直接耦合       数据耦合      标记耦合</a:t>
              </a:r>
              <a:endParaRPr lang="zh-CN" altLang="en-US" sz="1600" dirty="0">
                <a:latin typeface="+mj-ea"/>
                <a:ea typeface="+mj-ea"/>
              </a:endParaRPr>
            </a:p>
          </p:txBody>
        </p:sp>
        <p:sp>
          <p:nvSpPr>
            <p:cNvPr id="7" name="圆角矩形 6"/>
            <p:cNvSpPr/>
            <p:nvPr/>
          </p:nvSpPr>
          <p:spPr>
            <a:xfrm>
              <a:off x="1707699" y="3564508"/>
              <a:ext cx="5523400" cy="908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900"/>
                </a:spcBef>
              </a:pPr>
              <a:r>
                <a:rPr lang="zh-CN" altLang="en-US" sz="2000" dirty="0">
                  <a:latin typeface="+mj-ea"/>
                  <a:ea typeface="+mj-ea"/>
                </a:rPr>
                <a:t>中耦合</a:t>
              </a:r>
              <a:endParaRPr lang="zh-CN" altLang="en-US" sz="2000" dirty="0">
                <a:latin typeface="+mj-ea"/>
                <a:ea typeface="+mj-ea"/>
              </a:endParaRPr>
            </a:p>
            <a:p>
              <a:pPr lvl="1">
                <a:spcBef>
                  <a:spcPts val="900"/>
                </a:spcBef>
              </a:pPr>
              <a:r>
                <a:rPr lang="zh-CN" altLang="en-US" sz="1600" dirty="0">
                  <a:latin typeface="+mj-ea"/>
                  <a:ea typeface="+mj-ea"/>
                </a:rPr>
                <a:t>控制耦合</a:t>
              </a:r>
              <a:endParaRPr lang="zh-CN" altLang="en-US" sz="1600" dirty="0">
                <a:latin typeface="+mj-ea"/>
                <a:ea typeface="+mj-ea"/>
              </a:endParaRPr>
            </a:p>
          </p:txBody>
        </p:sp>
        <p:sp>
          <p:nvSpPr>
            <p:cNvPr id="8" name="圆角矩形 7"/>
            <p:cNvSpPr/>
            <p:nvPr/>
          </p:nvSpPr>
          <p:spPr>
            <a:xfrm>
              <a:off x="1707698" y="4547320"/>
              <a:ext cx="5523400" cy="908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900"/>
                </a:spcBef>
              </a:pPr>
              <a:r>
                <a:rPr lang="zh-CN" altLang="en-US" sz="2000" dirty="0">
                  <a:latin typeface="+mj-ea"/>
                  <a:ea typeface="+mj-ea"/>
                </a:rPr>
                <a:t>较强耦合</a:t>
              </a:r>
              <a:endParaRPr lang="zh-CN" altLang="en-US" sz="2000" dirty="0">
                <a:latin typeface="+mj-ea"/>
                <a:ea typeface="+mj-ea"/>
              </a:endParaRPr>
            </a:p>
            <a:p>
              <a:pPr lvl="1">
                <a:spcBef>
                  <a:spcPts val="900"/>
                </a:spcBef>
              </a:pPr>
              <a:r>
                <a:rPr lang="zh-CN" altLang="en-US" sz="1600" dirty="0">
                  <a:latin typeface="+mj-ea"/>
                  <a:ea typeface="+mj-ea"/>
                </a:rPr>
                <a:t>外部耦合     公共耦合</a:t>
              </a:r>
              <a:endParaRPr lang="zh-CN" altLang="en-US" sz="1600" dirty="0">
                <a:latin typeface="+mj-ea"/>
                <a:ea typeface="+mj-ea"/>
              </a:endParaRPr>
            </a:p>
          </p:txBody>
        </p:sp>
        <p:sp>
          <p:nvSpPr>
            <p:cNvPr id="9" name="圆角矩形 8"/>
            <p:cNvSpPr/>
            <p:nvPr/>
          </p:nvSpPr>
          <p:spPr>
            <a:xfrm>
              <a:off x="1707698" y="5545152"/>
              <a:ext cx="5484933" cy="908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900"/>
                </a:spcBef>
              </a:pPr>
              <a:r>
                <a:rPr lang="zh-CN" altLang="en-US" sz="2000" dirty="0">
                  <a:latin typeface="+mj-ea"/>
                  <a:ea typeface="+mj-ea"/>
                </a:rPr>
                <a:t>强耦合</a:t>
              </a:r>
              <a:endParaRPr lang="zh-CN" altLang="en-US" sz="2000" dirty="0">
                <a:latin typeface="+mj-ea"/>
                <a:ea typeface="+mj-ea"/>
              </a:endParaRPr>
            </a:p>
            <a:p>
              <a:pPr lvl="1">
                <a:spcBef>
                  <a:spcPts val="900"/>
                </a:spcBef>
              </a:pPr>
              <a:r>
                <a:rPr lang="zh-CN" altLang="en-US" sz="1600" dirty="0">
                  <a:latin typeface="+mj-ea"/>
                  <a:ea typeface="+mj-ea"/>
                </a:rPr>
                <a:t>内容耦合</a:t>
              </a:r>
              <a:endParaRPr lang="zh-CN" altLang="en-US" sz="1600" dirty="0">
                <a:latin typeface="+mj-ea"/>
                <a:ea typeface="+mj-ea"/>
              </a:endParaRPr>
            </a:p>
          </p:txBody>
        </p:sp>
        <p:sp>
          <p:nvSpPr>
            <p:cNvPr id="10" name="下箭头 9"/>
            <p:cNvSpPr/>
            <p:nvPr/>
          </p:nvSpPr>
          <p:spPr>
            <a:xfrm>
              <a:off x="703470" y="2610028"/>
              <a:ext cx="864522" cy="3919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耦合性</a:t>
              </a:r>
              <a:endParaRPr lang="zh-CN" altLang="en-US" sz="1600" dirty="0">
                <a:latin typeface="+mj-ea"/>
                <a:ea typeface="+mj-ea"/>
              </a:endParaRPr>
            </a:p>
          </p:txBody>
        </p:sp>
        <p:sp>
          <p:nvSpPr>
            <p:cNvPr id="11" name="上箭头 10"/>
            <p:cNvSpPr/>
            <p:nvPr/>
          </p:nvSpPr>
          <p:spPr>
            <a:xfrm>
              <a:off x="7375409" y="2498512"/>
              <a:ext cx="943252" cy="39473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模块独立性</a:t>
              </a:r>
              <a:endParaRPr lang="zh-CN" altLang="en-US" sz="1600" dirty="0">
                <a:latin typeface="+mj-ea"/>
                <a:ea typeface="+mj-ea"/>
              </a:endParaRPr>
            </a:p>
          </p:txBody>
        </p:sp>
        <p:sp>
          <p:nvSpPr>
            <p:cNvPr id="12" name="文本框 11"/>
            <p:cNvSpPr txBox="1"/>
            <p:nvPr/>
          </p:nvSpPr>
          <p:spPr>
            <a:xfrm>
              <a:off x="217955" y="2593567"/>
              <a:ext cx="519800" cy="451405"/>
            </a:xfrm>
            <a:prstGeom prst="rect">
              <a:avLst/>
            </a:prstGeom>
            <a:noFill/>
          </p:spPr>
          <p:txBody>
            <a:bodyPr wrap="none" rtlCol="0">
              <a:spAutoFit/>
            </a:bodyPr>
            <a:lstStyle/>
            <a:p>
              <a:r>
                <a:rPr lang="zh-CN" altLang="en-US" sz="1600" dirty="0">
                  <a:latin typeface="+mj-ea"/>
                  <a:ea typeface="+mj-ea"/>
                </a:rPr>
                <a:t>低</a:t>
              </a:r>
              <a:endParaRPr lang="zh-CN" altLang="en-US" sz="1600" dirty="0">
                <a:latin typeface="+mj-ea"/>
                <a:ea typeface="+mj-ea"/>
              </a:endParaRPr>
            </a:p>
          </p:txBody>
        </p:sp>
        <p:sp>
          <p:nvSpPr>
            <p:cNvPr id="13" name="文本框 12"/>
            <p:cNvSpPr txBox="1"/>
            <p:nvPr/>
          </p:nvSpPr>
          <p:spPr>
            <a:xfrm>
              <a:off x="183670" y="5912753"/>
              <a:ext cx="519800" cy="451405"/>
            </a:xfrm>
            <a:prstGeom prst="rect">
              <a:avLst/>
            </a:prstGeom>
            <a:noFill/>
          </p:spPr>
          <p:txBody>
            <a:bodyPr wrap="none" rtlCol="0">
              <a:spAutoFit/>
            </a:bodyPr>
            <a:lstStyle/>
            <a:p>
              <a:r>
                <a:rPr lang="zh-CN" altLang="en-US" sz="1600" dirty="0">
                  <a:latin typeface="+mj-ea"/>
                  <a:ea typeface="+mj-ea"/>
                </a:rPr>
                <a:t>高</a:t>
              </a:r>
              <a:endParaRPr lang="zh-CN" altLang="en-US" sz="1600" dirty="0">
                <a:latin typeface="+mj-ea"/>
                <a:ea typeface="+mj-ea"/>
              </a:endParaRPr>
            </a:p>
          </p:txBody>
        </p:sp>
        <p:sp>
          <p:nvSpPr>
            <p:cNvPr id="14" name="文本框 13"/>
            <p:cNvSpPr txBox="1"/>
            <p:nvPr/>
          </p:nvSpPr>
          <p:spPr>
            <a:xfrm>
              <a:off x="8284376" y="2552585"/>
              <a:ext cx="519800" cy="451405"/>
            </a:xfrm>
            <a:prstGeom prst="rect">
              <a:avLst/>
            </a:prstGeom>
            <a:noFill/>
          </p:spPr>
          <p:txBody>
            <a:bodyPr wrap="none" rtlCol="0">
              <a:spAutoFit/>
            </a:bodyPr>
            <a:lstStyle/>
            <a:p>
              <a:r>
                <a:rPr lang="zh-CN" altLang="en-US" sz="1600" dirty="0">
                  <a:latin typeface="+mj-ea"/>
                  <a:ea typeface="+mj-ea"/>
                </a:rPr>
                <a:t>强</a:t>
              </a:r>
              <a:endParaRPr lang="zh-CN" altLang="en-US" sz="1600" dirty="0">
                <a:latin typeface="+mj-ea"/>
                <a:ea typeface="+mj-ea"/>
              </a:endParaRPr>
            </a:p>
          </p:txBody>
        </p:sp>
        <p:sp>
          <p:nvSpPr>
            <p:cNvPr id="15" name="文本框 14"/>
            <p:cNvSpPr txBox="1"/>
            <p:nvPr/>
          </p:nvSpPr>
          <p:spPr>
            <a:xfrm>
              <a:off x="8196859" y="5994485"/>
              <a:ext cx="519800" cy="451405"/>
            </a:xfrm>
            <a:prstGeom prst="rect">
              <a:avLst/>
            </a:prstGeom>
            <a:noFill/>
          </p:spPr>
          <p:txBody>
            <a:bodyPr wrap="none" rtlCol="0">
              <a:spAutoFit/>
            </a:bodyPr>
            <a:lstStyle/>
            <a:p>
              <a:r>
                <a:rPr lang="zh-CN" altLang="en-US" sz="1600" dirty="0">
                  <a:latin typeface="+mj-ea"/>
                  <a:ea typeface="+mj-ea"/>
                </a:rPr>
                <a:t>弱</a:t>
              </a:r>
              <a:endParaRPr lang="zh-CN" altLang="en-US" sz="1600" dirty="0">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randombar(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标题 43"/>
          <p:cNvSpPr>
            <a:spLocks noGrp="1"/>
          </p:cNvSpPr>
          <p:nvPr>
            <p:ph type="title"/>
          </p:nvPr>
        </p:nvSpPr>
        <p:spPr/>
        <p:txBody>
          <a:bodyPr/>
          <a:lstStyle/>
          <a:p>
            <a:r>
              <a:rPr lang="zh-CN" altLang="en-US" dirty="0"/>
              <a:t>模块化的</a:t>
            </a:r>
            <a:r>
              <a:rPr lang="zh-CN" altLang="en-US" dirty="0" smtClean="0"/>
              <a:t>原则</a:t>
            </a:r>
            <a:r>
              <a:rPr lang="en-US" altLang="zh-CN" dirty="0" smtClean="0"/>
              <a:t>——</a:t>
            </a:r>
            <a:r>
              <a:rPr lang="zh-CN" altLang="en-US" dirty="0" smtClean="0"/>
              <a:t>松耦合</a:t>
            </a:r>
            <a:endParaRPr lang="zh-CN" altLang="en-US" dirty="0"/>
          </a:p>
        </p:txBody>
      </p:sp>
      <p:sp>
        <p:nvSpPr>
          <p:cNvPr id="3" name="日期占位符 2"/>
          <p:cNvSpPr>
            <a:spLocks noGrp="1"/>
          </p:cNvSpPr>
          <p:nvPr>
            <p:ph type="dt" sz="half" idx="10"/>
          </p:nvPr>
        </p:nvSpPr>
        <p:spPr/>
        <p:txBody>
          <a:bodyPr/>
          <a:lstStyle/>
          <a:p>
            <a:fld id="{76F5C346-29C0-4DC5-B8FC-70C648B9AFB4}" type="datetime1">
              <a:rPr lang="zh-CN" altLang="en-US" smtClean="0"/>
            </a:fld>
            <a:endParaRPr lang="zh-CN" altLang="en-US"/>
          </a:p>
        </p:txBody>
      </p:sp>
      <p:sp>
        <p:nvSpPr>
          <p:cNvPr id="42" name="页脚占位符 41"/>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grpSp>
        <p:nvGrpSpPr>
          <p:cNvPr id="5" name="Group 3"/>
          <p:cNvGrpSpPr/>
          <p:nvPr/>
        </p:nvGrpSpPr>
        <p:grpSpPr bwMode="auto">
          <a:xfrm>
            <a:off x="1330026" y="791842"/>
            <a:ext cx="6143625" cy="3862815"/>
            <a:chOff x="79" y="564"/>
            <a:chExt cx="5633" cy="3480"/>
          </a:xfrm>
        </p:grpSpPr>
        <p:sp>
          <p:nvSpPr>
            <p:cNvPr id="6" name="Rectangle 4"/>
            <p:cNvSpPr>
              <a:spLocks noChangeArrowheads="1"/>
            </p:cNvSpPr>
            <p:nvPr/>
          </p:nvSpPr>
          <p:spPr bwMode="auto">
            <a:xfrm>
              <a:off x="79" y="1434"/>
              <a:ext cx="442"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a:latin typeface="+mj-ea"/>
                  <a:ea typeface="+mj-ea"/>
                </a:rPr>
                <a:t>接</a:t>
              </a:r>
              <a:endParaRPr kumimoji="1" lang="zh-CN" altLang="en-US">
                <a:latin typeface="+mj-ea"/>
                <a:ea typeface="+mj-ea"/>
              </a:endParaRPr>
            </a:p>
            <a:p>
              <a:r>
                <a:rPr kumimoji="1" lang="zh-CN" altLang="en-US">
                  <a:latin typeface="+mj-ea"/>
                  <a:ea typeface="+mj-ea"/>
                </a:rPr>
                <a:t>口</a:t>
              </a:r>
              <a:endParaRPr kumimoji="1" lang="zh-CN" altLang="en-US">
                <a:latin typeface="+mj-ea"/>
                <a:ea typeface="+mj-ea"/>
              </a:endParaRPr>
            </a:p>
            <a:p>
              <a:r>
                <a:rPr kumimoji="1" lang="zh-CN" altLang="en-US">
                  <a:latin typeface="+mj-ea"/>
                  <a:ea typeface="+mj-ea"/>
                </a:rPr>
                <a:t>复</a:t>
              </a:r>
              <a:endParaRPr kumimoji="1" lang="zh-CN" altLang="en-US">
                <a:latin typeface="+mj-ea"/>
                <a:ea typeface="+mj-ea"/>
              </a:endParaRPr>
            </a:p>
            <a:p>
              <a:r>
                <a:rPr kumimoji="1" lang="zh-CN" altLang="en-US">
                  <a:latin typeface="+mj-ea"/>
                  <a:ea typeface="+mj-ea"/>
                </a:rPr>
                <a:t>杂</a:t>
              </a:r>
              <a:endParaRPr kumimoji="1" lang="zh-CN" altLang="en-US">
                <a:latin typeface="+mj-ea"/>
                <a:ea typeface="+mj-ea"/>
              </a:endParaRPr>
            </a:p>
            <a:p>
              <a:r>
                <a:rPr kumimoji="1" lang="zh-CN" altLang="en-US">
                  <a:latin typeface="+mj-ea"/>
                  <a:ea typeface="+mj-ea"/>
                </a:rPr>
                <a:t>性</a:t>
              </a:r>
              <a:endParaRPr kumimoji="1" lang="zh-CN" altLang="en-US">
                <a:latin typeface="+mj-ea"/>
                <a:ea typeface="+mj-ea"/>
              </a:endParaRPr>
            </a:p>
          </p:txBody>
        </p:sp>
        <p:sp>
          <p:nvSpPr>
            <p:cNvPr id="7" name="Rectangle 5"/>
            <p:cNvSpPr>
              <a:spLocks noChangeArrowheads="1"/>
            </p:cNvSpPr>
            <p:nvPr/>
          </p:nvSpPr>
          <p:spPr bwMode="auto">
            <a:xfrm>
              <a:off x="566" y="804"/>
              <a:ext cx="98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a:latin typeface="+mj-ea"/>
                  <a:ea typeface="+mj-ea"/>
                </a:rPr>
                <a:t>接口方式</a:t>
              </a:r>
              <a:endParaRPr kumimoji="1" lang="zh-CN" altLang="en-US">
                <a:latin typeface="+mj-ea"/>
                <a:ea typeface="+mj-ea"/>
              </a:endParaRPr>
            </a:p>
          </p:txBody>
        </p:sp>
        <p:sp>
          <p:nvSpPr>
            <p:cNvPr id="8" name="Rectangle 6"/>
            <p:cNvSpPr>
              <a:spLocks noChangeArrowheads="1"/>
            </p:cNvSpPr>
            <p:nvPr/>
          </p:nvSpPr>
          <p:spPr bwMode="auto">
            <a:xfrm>
              <a:off x="518" y="1949"/>
              <a:ext cx="980"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a:latin typeface="+mj-ea"/>
                  <a:ea typeface="+mj-ea"/>
                </a:rPr>
                <a:t>接口数据</a:t>
              </a:r>
              <a:endParaRPr kumimoji="1" lang="zh-CN" altLang="en-US">
                <a:latin typeface="+mj-ea"/>
                <a:ea typeface="+mj-ea"/>
              </a:endParaRPr>
            </a:p>
            <a:p>
              <a:r>
                <a:rPr kumimoji="1" lang="zh-CN" altLang="en-US">
                  <a:latin typeface="+mj-ea"/>
                  <a:ea typeface="+mj-ea"/>
                </a:rPr>
                <a:t>的复杂性</a:t>
              </a:r>
              <a:endParaRPr kumimoji="1" lang="zh-CN" altLang="en-US">
                <a:latin typeface="+mj-ea"/>
                <a:ea typeface="+mj-ea"/>
              </a:endParaRPr>
            </a:p>
          </p:txBody>
        </p:sp>
        <p:sp>
          <p:nvSpPr>
            <p:cNvPr id="9" name="Rectangle 7"/>
            <p:cNvSpPr>
              <a:spLocks noChangeArrowheads="1"/>
            </p:cNvSpPr>
            <p:nvPr/>
          </p:nvSpPr>
          <p:spPr bwMode="auto">
            <a:xfrm>
              <a:off x="614" y="3732"/>
              <a:ext cx="119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a:latin typeface="+mj-ea"/>
                  <a:ea typeface="+mj-ea"/>
                </a:rPr>
                <a:t>无接口关系</a:t>
              </a:r>
              <a:endParaRPr kumimoji="1" lang="zh-CN" altLang="en-US">
                <a:latin typeface="+mj-ea"/>
                <a:ea typeface="+mj-ea"/>
              </a:endParaRPr>
            </a:p>
          </p:txBody>
        </p:sp>
        <p:sp>
          <p:nvSpPr>
            <p:cNvPr id="10" name="Line 8"/>
            <p:cNvSpPr>
              <a:spLocks noChangeShapeType="1"/>
            </p:cNvSpPr>
            <p:nvPr/>
          </p:nvSpPr>
          <p:spPr bwMode="auto">
            <a:xfrm>
              <a:off x="480" y="1026"/>
              <a:ext cx="0" cy="283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sp>
          <p:nvSpPr>
            <p:cNvPr id="11" name="Line 9"/>
            <p:cNvSpPr>
              <a:spLocks noChangeShapeType="1"/>
            </p:cNvSpPr>
            <p:nvPr/>
          </p:nvSpPr>
          <p:spPr bwMode="auto">
            <a:xfrm flipV="1">
              <a:off x="480" y="935"/>
              <a:ext cx="96" cy="96"/>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sp>
          <p:nvSpPr>
            <p:cNvPr id="12" name="Line 10"/>
            <p:cNvSpPr>
              <a:spLocks noChangeShapeType="1"/>
            </p:cNvSpPr>
            <p:nvPr/>
          </p:nvSpPr>
          <p:spPr bwMode="auto">
            <a:xfrm>
              <a:off x="480" y="3838"/>
              <a:ext cx="96" cy="96"/>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sp>
          <p:nvSpPr>
            <p:cNvPr id="13" name="Rectangle 11"/>
            <p:cNvSpPr>
              <a:spLocks noChangeArrowheads="1"/>
            </p:cNvSpPr>
            <p:nvPr/>
          </p:nvSpPr>
          <p:spPr bwMode="auto">
            <a:xfrm>
              <a:off x="1862" y="564"/>
              <a:ext cx="98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a:latin typeface="+mj-ea"/>
                  <a:ea typeface="+mj-ea"/>
                </a:rPr>
                <a:t>直接引用</a:t>
              </a:r>
              <a:endParaRPr kumimoji="1" lang="zh-CN" altLang="en-US">
                <a:latin typeface="+mj-ea"/>
                <a:ea typeface="+mj-ea"/>
              </a:endParaRPr>
            </a:p>
          </p:txBody>
        </p:sp>
        <p:sp>
          <p:nvSpPr>
            <p:cNvPr id="14" name="Rectangle 12"/>
            <p:cNvSpPr>
              <a:spLocks noChangeArrowheads="1"/>
            </p:cNvSpPr>
            <p:nvPr/>
          </p:nvSpPr>
          <p:spPr bwMode="auto">
            <a:xfrm>
              <a:off x="1841" y="963"/>
              <a:ext cx="1407"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a:latin typeface="+mj-ea"/>
                  <a:ea typeface="+mj-ea"/>
                </a:rPr>
                <a:t>过程调用语句</a:t>
              </a:r>
              <a:endParaRPr kumimoji="1" lang="zh-CN" altLang="en-US">
                <a:latin typeface="+mj-ea"/>
                <a:ea typeface="+mj-ea"/>
              </a:endParaRPr>
            </a:p>
          </p:txBody>
        </p:sp>
        <p:sp>
          <p:nvSpPr>
            <p:cNvPr id="15" name="Rectangle 13"/>
            <p:cNvSpPr>
              <a:spLocks noChangeArrowheads="1"/>
            </p:cNvSpPr>
            <p:nvPr/>
          </p:nvSpPr>
          <p:spPr bwMode="auto">
            <a:xfrm>
              <a:off x="1814" y="1464"/>
              <a:ext cx="1407"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a:latin typeface="+mj-ea"/>
                  <a:ea typeface="+mj-ea"/>
                </a:rPr>
                <a:t>数据项作参数</a:t>
              </a:r>
              <a:endParaRPr kumimoji="1" lang="zh-CN" altLang="en-US">
                <a:latin typeface="+mj-ea"/>
                <a:ea typeface="+mj-ea"/>
              </a:endParaRPr>
            </a:p>
          </p:txBody>
        </p:sp>
        <p:sp>
          <p:nvSpPr>
            <p:cNvPr id="16" name="Rectangle 14"/>
            <p:cNvSpPr>
              <a:spLocks noChangeArrowheads="1"/>
            </p:cNvSpPr>
            <p:nvPr/>
          </p:nvSpPr>
          <p:spPr bwMode="auto">
            <a:xfrm>
              <a:off x="1814" y="1870"/>
              <a:ext cx="1440"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pPr>
              <a:r>
                <a:rPr kumimoji="1" lang="zh-CN" altLang="en-US" dirty="0">
                  <a:latin typeface="+mj-ea"/>
                  <a:ea typeface="+mj-ea"/>
                </a:rPr>
                <a:t>数据结构， 变量名作参数</a:t>
              </a:r>
              <a:endParaRPr kumimoji="1" lang="zh-CN" altLang="en-US" dirty="0">
                <a:latin typeface="+mj-ea"/>
                <a:ea typeface="+mj-ea"/>
              </a:endParaRPr>
            </a:p>
          </p:txBody>
        </p:sp>
        <p:sp>
          <p:nvSpPr>
            <p:cNvPr id="17" name="Line 15"/>
            <p:cNvSpPr>
              <a:spLocks noChangeShapeType="1"/>
            </p:cNvSpPr>
            <p:nvPr/>
          </p:nvSpPr>
          <p:spPr bwMode="auto">
            <a:xfrm>
              <a:off x="2836" y="751"/>
              <a:ext cx="1293" cy="0"/>
            </a:xfrm>
            <a:prstGeom prst="line">
              <a:avLst/>
            </a:prstGeom>
            <a:noFill/>
            <a:ln w="12700">
              <a:solidFill>
                <a:schemeClr val="tx1"/>
              </a:solidFill>
              <a:prstDash val="lgDash"/>
              <a:round/>
              <a:headEnd type="none" w="sm" len="sm"/>
              <a:tailEnd type="none" w="sm" len="sm"/>
            </a:ln>
            <a:effectLst>
              <a:outerShdw dist="107763" dir="2700000" algn="ctr" rotWithShape="0">
                <a:schemeClr val="bg2"/>
              </a:outerShdw>
            </a:effectLst>
          </p:spPr>
          <p:txBody>
            <a:bodyPr wrap="none" anchor="ctr"/>
            <a:lstStyle/>
            <a:p>
              <a:pPr>
                <a:defRPr/>
              </a:pPr>
              <a:endParaRPr lang="zh-CN" altLang="en-US">
                <a:latin typeface="+mj-ea"/>
                <a:ea typeface="+mj-ea"/>
              </a:endParaRPr>
            </a:p>
          </p:txBody>
        </p:sp>
        <p:sp>
          <p:nvSpPr>
            <p:cNvPr id="18" name="Rectangle 16"/>
            <p:cNvSpPr>
              <a:spLocks noChangeArrowheads="1"/>
            </p:cNvSpPr>
            <p:nvPr/>
          </p:nvSpPr>
          <p:spPr bwMode="auto">
            <a:xfrm>
              <a:off x="4164" y="564"/>
              <a:ext cx="121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a:latin typeface="+mj-ea"/>
                  <a:ea typeface="+mj-ea"/>
                </a:rPr>
                <a:t>内容耦合</a:t>
              </a:r>
              <a:endParaRPr kumimoji="1" lang="zh-CN" altLang="en-US">
                <a:latin typeface="+mj-ea"/>
                <a:ea typeface="+mj-ea"/>
              </a:endParaRPr>
            </a:p>
          </p:txBody>
        </p:sp>
        <p:sp>
          <p:nvSpPr>
            <p:cNvPr id="19" name="Rectangle 17"/>
            <p:cNvSpPr>
              <a:spLocks noChangeArrowheads="1"/>
            </p:cNvSpPr>
            <p:nvPr/>
          </p:nvSpPr>
          <p:spPr bwMode="auto">
            <a:xfrm>
              <a:off x="4164" y="945"/>
              <a:ext cx="121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a:latin typeface="+mj-ea"/>
                  <a:ea typeface="+mj-ea"/>
                </a:rPr>
                <a:t>其它耦合</a:t>
              </a:r>
              <a:endParaRPr kumimoji="1" lang="zh-CN" altLang="en-US">
                <a:latin typeface="+mj-ea"/>
                <a:ea typeface="+mj-ea"/>
              </a:endParaRPr>
            </a:p>
          </p:txBody>
        </p:sp>
        <p:sp>
          <p:nvSpPr>
            <p:cNvPr id="20" name="Line 18"/>
            <p:cNvSpPr>
              <a:spLocks noChangeShapeType="1"/>
            </p:cNvSpPr>
            <p:nvPr/>
          </p:nvSpPr>
          <p:spPr bwMode="auto">
            <a:xfrm>
              <a:off x="3239" y="1102"/>
              <a:ext cx="917" cy="0"/>
            </a:xfrm>
            <a:prstGeom prst="line">
              <a:avLst/>
            </a:prstGeom>
            <a:noFill/>
            <a:ln w="12700">
              <a:solidFill>
                <a:schemeClr val="tx1"/>
              </a:solidFill>
              <a:prstDash val="lgDash"/>
              <a:round/>
              <a:headEnd type="none" w="sm" len="sm"/>
              <a:tailEnd type="none" w="sm" len="sm"/>
            </a:ln>
            <a:effectLst>
              <a:outerShdw dist="107763" dir="2700000" algn="ctr" rotWithShape="0">
                <a:schemeClr val="bg2"/>
              </a:outerShdw>
            </a:effectLst>
          </p:spPr>
          <p:txBody>
            <a:bodyPr wrap="none" anchor="ctr"/>
            <a:lstStyle/>
            <a:p>
              <a:pPr>
                <a:defRPr/>
              </a:pPr>
              <a:endParaRPr lang="zh-CN" altLang="en-US">
                <a:latin typeface="+mj-ea"/>
                <a:ea typeface="+mj-ea"/>
              </a:endParaRPr>
            </a:p>
          </p:txBody>
        </p:sp>
        <p:sp>
          <p:nvSpPr>
            <p:cNvPr id="21" name="Rectangle 19"/>
            <p:cNvSpPr>
              <a:spLocks noChangeArrowheads="1"/>
            </p:cNvSpPr>
            <p:nvPr/>
          </p:nvSpPr>
          <p:spPr bwMode="auto">
            <a:xfrm>
              <a:off x="1793" y="2405"/>
              <a:ext cx="1407"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pPr>
              <a:r>
                <a:rPr kumimoji="1" lang="zh-CN" altLang="en-US">
                  <a:latin typeface="+mj-ea"/>
                  <a:ea typeface="+mj-ea"/>
                </a:rPr>
                <a:t>开关量，起</a:t>
              </a:r>
              <a:endParaRPr kumimoji="1" lang="zh-CN" altLang="en-US">
                <a:latin typeface="+mj-ea"/>
                <a:ea typeface="+mj-ea"/>
              </a:endParaRPr>
            </a:p>
            <a:p>
              <a:pPr>
                <a:lnSpc>
                  <a:spcPct val="80000"/>
                </a:lnSpc>
              </a:pPr>
              <a:r>
                <a:rPr kumimoji="1" lang="zh-CN" altLang="en-US">
                  <a:latin typeface="+mj-ea"/>
                  <a:ea typeface="+mj-ea"/>
                </a:rPr>
                <a:t>控制变量作用</a:t>
              </a:r>
              <a:endParaRPr kumimoji="1" lang="zh-CN" altLang="en-US">
                <a:latin typeface="+mj-ea"/>
                <a:ea typeface="+mj-ea"/>
              </a:endParaRPr>
            </a:p>
          </p:txBody>
        </p:sp>
        <p:sp>
          <p:nvSpPr>
            <p:cNvPr id="22" name="Rectangle 20"/>
            <p:cNvSpPr>
              <a:spLocks noChangeArrowheads="1"/>
            </p:cNvSpPr>
            <p:nvPr/>
          </p:nvSpPr>
          <p:spPr bwMode="auto">
            <a:xfrm>
              <a:off x="1814" y="3348"/>
              <a:ext cx="119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pPr>
              <a:r>
                <a:rPr kumimoji="1" lang="zh-CN" altLang="en-US">
                  <a:latin typeface="+mj-ea"/>
                  <a:ea typeface="+mj-ea"/>
                </a:rPr>
                <a:t>公用数据区</a:t>
              </a:r>
              <a:endParaRPr kumimoji="1" lang="zh-CN" altLang="en-US">
                <a:latin typeface="+mj-ea"/>
                <a:ea typeface="+mj-ea"/>
              </a:endParaRPr>
            </a:p>
          </p:txBody>
        </p:sp>
        <p:sp>
          <p:nvSpPr>
            <p:cNvPr id="23" name="Rectangle 21"/>
            <p:cNvSpPr>
              <a:spLocks noChangeArrowheads="1"/>
            </p:cNvSpPr>
            <p:nvPr/>
          </p:nvSpPr>
          <p:spPr bwMode="auto">
            <a:xfrm>
              <a:off x="1814" y="2985"/>
              <a:ext cx="119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pPr>
              <a:r>
                <a:rPr kumimoji="1" lang="zh-CN" altLang="en-US">
                  <a:latin typeface="+mj-ea"/>
                  <a:ea typeface="+mj-ea"/>
                </a:rPr>
                <a:t>全程变量区</a:t>
              </a:r>
              <a:endParaRPr kumimoji="1" lang="zh-CN" altLang="en-US">
                <a:latin typeface="+mj-ea"/>
                <a:ea typeface="+mj-ea"/>
              </a:endParaRPr>
            </a:p>
          </p:txBody>
        </p:sp>
        <p:sp>
          <p:nvSpPr>
            <p:cNvPr id="24" name="Rectangle 22"/>
            <p:cNvSpPr>
              <a:spLocks noChangeArrowheads="1"/>
            </p:cNvSpPr>
            <p:nvPr/>
          </p:nvSpPr>
          <p:spPr bwMode="auto">
            <a:xfrm>
              <a:off x="4224" y="1435"/>
              <a:ext cx="1209"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a:latin typeface="+mj-ea"/>
                  <a:ea typeface="+mj-ea"/>
                </a:rPr>
                <a:t>数据耦合</a:t>
              </a:r>
              <a:endParaRPr kumimoji="1" lang="zh-CN" altLang="en-US">
                <a:latin typeface="+mj-ea"/>
                <a:ea typeface="+mj-ea"/>
              </a:endParaRPr>
            </a:p>
          </p:txBody>
        </p:sp>
        <p:sp>
          <p:nvSpPr>
            <p:cNvPr id="25" name="Line 23"/>
            <p:cNvSpPr>
              <a:spLocks noChangeShapeType="1"/>
            </p:cNvSpPr>
            <p:nvPr/>
          </p:nvSpPr>
          <p:spPr bwMode="auto">
            <a:xfrm>
              <a:off x="3152" y="1616"/>
              <a:ext cx="1056" cy="0"/>
            </a:xfrm>
            <a:prstGeom prst="line">
              <a:avLst/>
            </a:prstGeom>
            <a:noFill/>
            <a:ln w="12700">
              <a:solidFill>
                <a:schemeClr val="tx1"/>
              </a:solidFill>
              <a:prstDash val="lgDash"/>
              <a:round/>
              <a:headEnd type="none" w="sm" len="sm"/>
              <a:tailEnd type="none" w="sm" len="sm"/>
            </a:ln>
            <a:effectLst>
              <a:outerShdw dist="107763" dir="2700000" algn="ctr" rotWithShape="0">
                <a:schemeClr val="bg2"/>
              </a:outerShdw>
            </a:effectLst>
          </p:spPr>
          <p:txBody>
            <a:bodyPr wrap="none" anchor="ctr"/>
            <a:lstStyle/>
            <a:p>
              <a:pPr>
                <a:defRPr/>
              </a:pPr>
              <a:endParaRPr lang="zh-CN" altLang="en-US">
                <a:latin typeface="+mj-ea"/>
                <a:ea typeface="+mj-ea"/>
              </a:endParaRPr>
            </a:p>
          </p:txBody>
        </p:sp>
        <p:sp>
          <p:nvSpPr>
            <p:cNvPr id="26" name="Rectangle 24"/>
            <p:cNvSpPr>
              <a:spLocks noChangeArrowheads="1"/>
            </p:cNvSpPr>
            <p:nvPr/>
          </p:nvSpPr>
          <p:spPr bwMode="auto">
            <a:xfrm>
              <a:off x="4201" y="1872"/>
              <a:ext cx="121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a:latin typeface="+mj-ea"/>
                  <a:ea typeface="+mj-ea"/>
                </a:rPr>
                <a:t>标记耦合</a:t>
              </a:r>
              <a:endParaRPr kumimoji="1" lang="zh-CN" altLang="en-US">
                <a:latin typeface="+mj-ea"/>
                <a:ea typeface="+mj-ea"/>
              </a:endParaRPr>
            </a:p>
          </p:txBody>
        </p:sp>
        <p:sp>
          <p:nvSpPr>
            <p:cNvPr id="27" name="Line 25"/>
            <p:cNvSpPr>
              <a:spLocks noChangeShapeType="1"/>
            </p:cNvSpPr>
            <p:nvPr/>
          </p:nvSpPr>
          <p:spPr bwMode="auto">
            <a:xfrm>
              <a:off x="3061" y="2032"/>
              <a:ext cx="1104" cy="0"/>
            </a:xfrm>
            <a:prstGeom prst="line">
              <a:avLst/>
            </a:prstGeom>
            <a:noFill/>
            <a:ln w="12700">
              <a:solidFill>
                <a:schemeClr val="tx1"/>
              </a:solidFill>
              <a:prstDash val="lgDash"/>
              <a:round/>
              <a:headEnd type="none" w="sm" len="sm"/>
              <a:tailEnd type="none" w="sm" len="sm"/>
            </a:ln>
            <a:effectLst>
              <a:outerShdw dist="107763" dir="2700000" algn="ctr" rotWithShape="0">
                <a:schemeClr val="bg2"/>
              </a:outerShdw>
            </a:effectLst>
          </p:spPr>
          <p:txBody>
            <a:bodyPr wrap="none" anchor="ctr"/>
            <a:lstStyle/>
            <a:p>
              <a:pPr>
                <a:defRPr/>
              </a:pPr>
              <a:endParaRPr lang="zh-CN" altLang="en-US">
                <a:latin typeface="+mj-ea"/>
                <a:ea typeface="+mj-ea"/>
              </a:endParaRPr>
            </a:p>
          </p:txBody>
        </p:sp>
        <p:sp>
          <p:nvSpPr>
            <p:cNvPr id="28" name="Rectangle 26"/>
            <p:cNvSpPr>
              <a:spLocks noChangeArrowheads="1"/>
            </p:cNvSpPr>
            <p:nvPr/>
          </p:nvSpPr>
          <p:spPr bwMode="auto">
            <a:xfrm>
              <a:off x="4215" y="2407"/>
              <a:ext cx="121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a:latin typeface="+mj-ea"/>
                  <a:ea typeface="+mj-ea"/>
                </a:rPr>
                <a:t>控制耦合</a:t>
              </a:r>
              <a:endParaRPr kumimoji="1" lang="zh-CN" altLang="en-US">
                <a:latin typeface="+mj-ea"/>
                <a:ea typeface="+mj-ea"/>
              </a:endParaRPr>
            </a:p>
          </p:txBody>
        </p:sp>
        <p:sp>
          <p:nvSpPr>
            <p:cNvPr id="29" name="Line 27"/>
            <p:cNvSpPr>
              <a:spLocks noChangeShapeType="1"/>
            </p:cNvSpPr>
            <p:nvPr/>
          </p:nvSpPr>
          <p:spPr bwMode="auto">
            <a:xfrm>
              <a:off x="3030" y="2595"/>
              <a:ext cx="1167" cy="0"/>
            </a:xfrm>
            <a:prstGeom prst="line">
              <a:avLst/>
            </a:prstGeom>
            <a:noFill/>
            <a:ln w="12700">
              <a:solidFill>
                <a:schemeClr val="tx1"/>
              </a:solidFill>
              <a:prstDash val="lgDash"/>
              <a:round/>
              <a:headEnd type="none" w="sm" len="sm"/>
              <a:tailEnd type="none" w="sm" len="sm"/>
            </a:ln>
            <a:effectLst>
              <a:outerShdw dist="107763" dir="2700000" algn="ctr" rotWithShape="0">
                <a:schemeClr val="bg2"/>
              </a:outerShdw>
            </a:effectLst>
          </p:spPr>
          <p:txBody>
            <a:bodyPr wrap="none" anchor="ctr"/>
            <a:lstStyle/>
            <a:p>
              <a:pPr>
                <a:defRPr/>
              </a:pPr>
              <a:endParaRPr lang="zh-CN" altLang="en-US">
                <a:latin typeface="+mj-ea"/>
                <a:ea typeface="+mj-ea"/>
              </a:endParaRPr>
            </a:p>
          </p:txBody>
        </p:sp>
        <p:sp>
          <p:nvSpPr>
            <p:cNvPr id="30" name="Rectangle 28"/>
            <p:cNvSpPr>
              <a:spLocks noChangeArrowheads="1"/>
            </p:cNvSpPr>
            <p:nvPr/>
          </p:nvSpPr>
          <p:spPr bwMode="auto">
            <a:xfrm>
              <a:off x="4215" y="2884"/>
              <a:ext cx="121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a:latin typeface="+mj-ea"/>
                  <a:ea typeface="+mj-ea"/>
                </a:rPr>
                <a:t>外部耦合</a:t>
              </a:r>
              <a:endParaRPr kumimoji="1" lang="zh-CN" altLang="en-US">
                <a:latin typeface="+mj-ea"/>
                <a:ea typeface="+mj-ea"/>
              </a:endParaRPr>
            </a:p>
          </p:txBody>
        </p:sp>
        <p:sp>
          <p:nvSpPr>
            <p:cNvPr id="31" name="Line 29"/>
            <p:cNvSpPr>
              <a:spLocks noChangeShapeType="1"/>
            </p:cNvSpPr>
            <p:nvPr/>
          </p:nvSpPr>
          <p:spPr bwMode="auto">
            <a:xfrm>
              <a:off x="2958" y="3067"/>
              <a:ext cx="1260" cy="0"/>
            </a:xfrm>
            <a:prstGeom prst="line">
              <a:avLst/>
            </a:prstGeom>
            <a:noFill/>
            <a:ln w="12700">
              <a:solidFill>
                <a:schemeClr val="tx1"/>
              </a:solidFill>
              <a:prstDash val="lgDash"/>
              <a:round/>
              <a:headEnd type="none" w="sm" len="sm"/>
              <a:tailEnd type="none" w="sm" len="sm"/>
            </a:ln>
            <a:effectLst>
              <a:outerShdw dist="107763" dir="2700000" algn="ctr" rotWithShape="0">
                <a:schemeClr val="bg2"/>
              </a:outerShdw>
            </a:effectLst>
          </p:spPr>
          <p:txBody>
            <a:bodyPr wrap="none" anchor="ctr"/>
            <a:lstStyle/>
            <a:p>
              <a:pPr>
                <a:defRPr/>
              </a:pPr>
              <a:endParaRPr lang="zh-CN" altLang="en-US">
                <a:latin typeface="+mj-ea"/>
                <a:ea typeface="+mj-ea"/>
              </a:endParaRPr>
            </a:p>
          </p:txBody>
        </p:sp>
        <p:sp>
          <p:nvSpPr>
            <p:cNvPr id="32" name="Rectangle 30"/>
            <p:cNvSpPr>
              <a:spLocks noChangeArrowheads="1"/>
            </p:cNvSpPr>
            <p:nvPr/>
          </p:nvSpPr>
          <p:spPr bwMode="auto">
            <a:xfrm>
              <a:off x="4215" y="3307"/>
              <a:ext cx="121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a:latin typeface="+mj-ea"/>
                  <a:ea typeface="+mj-ea"/>
                </a:rPr>
                <a:t>公共耦合</a:t>
              </a:r>
              <a:endParaRPr kumimoji="1" lang="zh-CN" altLang="en-US">
                <a:latin typeface="+mj-ea"/>
                <a:ea typeface="+mj-ea"/>
              </a:endParaRPr>
            </a:p>
          </p:txBody>
        </p:sp>
        <p:sp>
          <p:nvSpPr>
            <p:cNvPr id="33" name="Line 31"/>
            <p:cNvSpPr>
              <a:spLocks noChangeShapeType="1"/>
            </p:cNvSpPr>
            <p:nvPr/>
          </p:nvSpPr>
          <p:spPr bwMode="auto">
            <a:xfrm>
              <a:off x="2948" y="3473"/>
              <a:ext cx="1297" cy="0"/>
            </a:xfrm>
            <a:prstGeom prst="line">
              <a:avLst/>
            </a:prstGeom>
            <a:noFill/>
            <a:ln w="12700">
              <a:solidFill>
                <a:schemeClr val="tx1"/>
              </a:solidFill>
              <a:prstDash val="lgDash"/>
              <a:round/>
              <a:headEnd type="none" w="sm" len="sm"/>
              <a:tailEnd type="none" w="sm" len="sm"/>
            </a:ln>
            <a:effectLst>
              <a:outerShdw dist="107763" dir="2700000" algn="ctr" rotWithShape="0">
                <a:schemeClr val="bg2"/>
              </a:outerShdw>
            </a:effectLst>
          </p:spPr>
          <p:txBody>
            <a:bodyPr wrap="none" anchor="ctr"/>
            <a:lstStyle/>
            <a:p>
              <a:pPr>
                <a:defRPr/>
              </a:pPr>
              <a:endParaRPr lang="zh-CN" altLang="en-US">
                <a:latin typeface="+mj-ea"/>
                <a:ea typeface="+mj-ea"/>
              </a:endParaRPr>
            </a:p>
          </p:txBody>
        </p:sp>
        <p:sp>
          <p:nvSpPr>
            <p:cNvPr id="34" name="Rectangle 32"/>
            <p:cNvSpPr>
              <a:spLocks noChangeArrowheads="1"/>
            </p:cNvSpPr>
            <p:nvPr/>
          </p:nvSpPr>
          <p:spPr bwMode="auto">
            <a:xfrm>
              <a:off x="4272" y="3729"/>
              <a:ext cx="144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a:latin typeface="+mj-ea"/>
                  <a:ea typeface="+mj-ea"/>
                </a:rPr>
                <a:t>非直接耦合</a:t>
              </a:r>
              <a:endParaRPr kumimoji="1" lang="zh-CN" altLang="en-US">
                <a:latin typeface="+mj-ea"/>
                <a:ea typeface="+mj-ea"/>
              </a:endParaRPr>
            </a:p>
          </p:txBody>
        </p:sp>
        <p:sp>
          <p:nvSpPr>
            <p:cNvPr id="35" name="Line 33"/>
            <p:cNvSpPr>
              <a:spLocks noChangeShapeType="1"/>
            </p:cNvSpPr>
            <p:nvPr/>
          </p:nvSpPr>
          <p:spPr bwMode="auto">
            <a:xfrm>
              <a:off x="1848" y="3895"/>
              <a:ext cx="2357" cy="0"/>
            </a:xfrm>
            <a:prstGeom prst="line">
              <a:avLst/>
            </a:prstGeom>
            <a:noFill/>
            <a:ln w="12700">
              <a:solidFill>
                <a:schemeClr val="tx1"/>
              </a:solidFill>
              <a:prstDash val="lgDash"/>
              <a:round/>
              <a:headEnd type="none" w="sm" len="sm"/>
              <a:tailEnd type="none" w="sm" len="sm"/>
            </a:ln>
            <a:effectLst>
              <a:outerShdw dist="107763" dir="2700000" algn="ctr" rotWithShape="0">
                <a:schemeClr val="bg2"/>
              </a:outerShdw>
            </a:effectLst>
          </p:spPr>
          <p:txBody>
            <a:bodyPr wrap="none" anchor="ctr"/>
            <a:lstStyle/>
            <a:p>
              <a:pPr>
                <a:defRPr/>
              </a:pPr>
              <a:endParaRPr lang="zh-CN" altLang="en-US">
                <a:latin typeface="+mj-ea"/>
                <a:ea typeface="+mj-ea"/>
              </a:endParaRPr>
            </a:p>
          </p:txBody>
        </p:sp>
        <p:sp>
          <p:nvSpPr>
            <p:cNvPr id="36" name="Line 34"/>
            <p:cNvSpPr>
              <a:spLocks noChangeShapeType="1"/>
            </p:cNvSpPr>
            <p:nvPr/>
          </p:nvSpPr>
          <p:spPr bwMode="auto">
            <a:xfrm>
              <a:off x="1728" y="1525"/>
              <a:ext cx="0" cy="190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sp>
          <p:nvSpPr>
            <p:cNvPr id="37" name="Line 35"/>
            <p:cNvSpPr>
              <a:spLocks noChangeShapeType="1"/>
            </p:cNvSpPr>
            <p:nvPr/>
          </p:nvSpPr>
          <p:spPr bwMode="auto">
            <a:xfrm flipV="1">
              <a:off x="1728" y="1429"/>
              <a:ext cx="96" cy="96"/>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sp>
          <p:nvSpPr>
            <p:cNvPr id="38" name="Line 36"/>
            <p:cNvSpPr>
              <a:spLocks noChangeShapeType="1"/>
            </p:cNvSpPr>
            <p:nvPr/>
          </p:nvSpPr>
          <p:spPr bwMode="auto">
            <a:xfrm>
              <a:off x="1728" y="3430"/>
              <a:ext cx="96" cy="96"/>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sp>
          <p:nvSpPr>
            <p:cNvPr id="39" name="Line 37"/>
            <p:cNvSpPr>
              <a:spLocks noChangeShapeType="1"/>
            </p:cNvSpPr>
            <p:nvPr/>
          </p:nvSpPr>
          <p:spPr bwMode="auto">
            <a:xfrm>
              <a:off x="1728" y="775"/>
              <a:ext cx="0" cy="336"/>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sp>
          <p:nvSpPr>
            <p:cNvPr id="40" name="Line 38"/>
            <p:cNvSpPr>
              <a:spLocks noChangeShapeType="1"/>
            </p:cNvSpPr>
            <p:nvPr/>
          </p:nvSpPr>
          <p:spPr bwMode="auto">
            <a:xfrm flipV="1">
              <a:off x="1728" y="679"/>
              <a:ext cx="96" cy="96"/>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sp>
          <p:nvSpPr>
            <p:cNvPr id="41" name="Line 39"/>
            <p:cNvSpPr>
              <a:spLocks noChangeShapeType="1"/>
            </p:cNvSpPr>
            <p:nvPr/>
          </p:nvSpPr>
          <p:spPr bwMode="auto">
            <a:xfrm>
              <a:off x="1728" y="1111"/>
              <a:ext cx="96" cy="96"/>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zh-CN" altLang="en-US" b="1" dirty="0"/>
              <a:t>内聚性</a:t>
            </a:r>
            <a:r>
              <a:rPr lang="zh-CN" altLang="en-US" b="1" dirty="0" smtClean="0"/>
              <a:t>（</a:t>
            </a:r>
            <a:r>
              <a:rPr lang="en-US" altLang="zh-CN" b="1" cap="none" dirty="0" smtClean="0"/>
              <a:t>Cohesion</a:t>
            </a:r>
            <a:r>
              <a:rPr lang="zh-CN" altLang="en-US" b="1" dirty="0" smtClean="0"/>
              <a:t>） </a:t>
            </a:r>
            <a:endParaRPr lang="zh-CN" altLang="en-US" b="1" dirty="0"/>
          </a:p>
        </p:txBody>
      </p:sp>
      <p:sp>
        <p:nvSpPr>
          <p:cNvPr id="36868" name="Rectangle 3"/>
          <p:cNvSpPr>
            <a:spLocks noGrp="1" noChangeArrowheads="1"/>
          </p:cNvSpPr>
          <p:nvPr>
            <p:ph idx="1"/>
          </p:nvPr>
        </p:nvSpPr>
        <p:spPr/>
        <p:txBody>
          <a:bodyPr>
            <a:noAutofit/>
          </a:bodyPr>
          <a:lstStyle/>
          <a:p>
            <a:pPr eaLnBrk="1" hangingPunct="1">
              <a:lnSpc>
                <a:spcPct val="100000"/>
              </a:lnSpc>
              <a:spcBef>
                <a:spcPts val="1000"/>
              </a:spcBef>
            </a:pPr>
            <a:r>
              <a:rPr lang="zh-CN" altLang="en-US" sz="2400" dirty="0">
                <a:latin typeface="+mn-ea"/>
              </a:rPr>
              <a:t>内聚：</a:t>
            </a:r>
            <a:r>
              <a:rPr lang="zh-CN" altLang="en-US" sz="2400" dirty="0">
                <a:solidFill>
                  <a:srgbClr val="FF0000"/>
                </a:solidFill>
                <a:latin typeface="+mn-ea"/>
              </a:rPr>
              <a:t>一个模块内</a:t>
            </a:r>
            <a:r>
              <a:rPr lang="zh-CN" altLang="en-US" sz="2400" dirty="0">
                <a:latin typeface="+mn-ea"/>
              </a:rPr>
              <a:t>各个元素（语句或语句段）彼此结合的紧密程度。</a:t>
            </a:r>
            <a:endParaRPr lang="en-US" altLang="zh-CN" sz="2400" dirty="0">
              <a:latin typeface="+mn-ea"/>
            </a:endParaRPr>
          </a:p>
          <a:p>
            <a:pPr eaLnBrk="1" hangingPunct="1">
              <a:lnSpc>
                <a:spcPct val="100000"/>
              </a:lnSpc>
              <a:spcBef>
                <a:spcPts val="1000"/>
              </a:spcBef>
            </a:pPr>
            <a:r>
              <a:rPr lang="zh-CN" altLang="en-US" sz="2400" dirty="0">
                <a:latin typeface="+mn-ea"/>
              </a:rPr>
              <a:t>模块内的</a:t>
            </a:r>
            <a:r>
              <a:rPr lang="zh-CN" altLang="en-US" sz="2400" dirty="0">
                <a:solidFill>
                  <a:srgbClr val="FF0000"/>
                </a:solidFill>
                <a:latin typeface="+mn-ea"/>
              </a:rPr>
              <a:t>高内聚</a:t>
            </a:r>
            <a:r>
              <a:rPr lang="zh-CN" altLang="en-US" sz="2400" dirty="0">
                <a:latin typeface="+mn-ea"/>
              </a:rPr>
              <a:t>往往意味着模块间的</a:t>
            </a:r>
            <a:r>
              <a:rPr lang="zh-CN" altLang="en-US" sz="2400" dirty="0">
                <a:solidFill>
                  <a:srgbClr val="FF0000"/>
                </a:solidFill>
                <a:latin typeface="+mn-ea"/>
              </a:rPr>
              <a:t>松耦合</a:t>
            </a:r>
            <a:r>
              <a:rPr lang="zh-CN" altLang="en-US" sz="2400" dirty="0">
                <a:latin typeface="+mn-ea"/>
              </a:rPr>
              <a:t>。模块内聚度越高，独立性越强，系统越容易理解和维护。</a:t>
            </a:r>
            <a:endParaRPr lang="en-US" altLang="zh-CN" sz="2400" dirty="0">
              <a:latin typeface="+mn-ea"/>
            </a:endParaRPr>
          </a:p>
          <a:p>
            <a:pPr eaLnBrk="1" hangingPunct="1">
              <a:lnSpc>
                <a:spcPct val="100000"/>
              </a:lnSpc>
              <a:spcBef>
                <a:spcPts val="1000"/>
              </a:spcBef>
            </a:pPr>
            <a:r>
              <a:rPr lang="zh-CN" altLang="en-US" sz="2400" dirty="0">
                <a:latin typeface="+mn-ea"/>
              </a:rPr>
              <a:t>理想内聚的模块是，只使用局部变量，完成一个功能。</a:t>
            </a:r>
            <a:endParaRPr lang="en-US" altLang="zh-CN" sz="2400" dirty="0">
              <a:latin typeface="+mn-ea"/>
            </a:endParaRPr>
          </a:p>
          <a:p>
            <a:pPr eaLnBrk="1" hangingPunct="1">
              <a:lnSpc>
                <a:spcPct val="100000"/>
              </a:lnSpc>
              <a:spcBef>
                <a:spcPts val="1000"/>
              </a:spcBef>
            </a:pPr>
            <a:r>
              <a:rPr lang="zh-CN" altLang="en-US" sz="2400" dirty="0">
                <a:latin typeface="+mn-ea"/>
              </a:rPr>
              <a:t>内聚和耦合都是模块化设计的有力工具，但是实践表明</a:t>
            </a:r>
            <a:r>
              <a:rPr lang="zh-CN" altLang="en-US" sz="2400" dirty="0">
                <a:solidFill>
                  <a:srgbClr val="FF0000"/>
                </a:solidFill>
                <a:latin typeface="+mn-ea"/>
              </a:rPr>
              <a:t>内聚更重要</a:t>
            </a:r>
            <a:r>
              <a:rPr lang="zh-CN" altLang="en-US" sz="2400" dirty="0">
                <a:latin typeface="+mn-ea"/>
              </a:rPr>
              <a:t>，应该把更多注意力集中到提高模块的内聚程度上。</a:t>
            </a:r>
            <a:endParaRPr lang="zh-CN" altLang="en-US" sz="2400" dirty="0">
              <a:latin typeface="+mn-ea"/>
            </a:endParaRPr>
          </a:p>
        </p:txBody>
      </p:sp>
      <p:sp>
        <p:nvSpPr>
          <p:cNvPr id="2" name="日期占位符 1"/>
          <p:cNvSpPr>
            <a:spLocks noGrp="1"/>
          </p:cNvSpPr>
          <p:nvPr>
            <p:ph type="dt" sz="half" idx="10"/>
          </p:nvPr>
        </p:nvSpPr>
        <p:spPr/>
        <p:txBody>
          <a:bodyPr/>
          <a:lstStyle/>
          <a:p>
            <a:fld id="{A08104D3-5C11-4C13-8BE0-051B86600ED5}"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3686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CB374B3-BC17-4715-AE3F-0221EBA7463F}" type="slidenum">
              <a:rPr lang="en-US" altLang="zh-CN" smtClean="0">
                <a:solidFill>
                  <a:schemeClr val="bg1"/>
                </a:solidFill>
              </a:rPr>
            </a:fld>
            <a:endParaRPr lang="en-US" altLang="zh-CN"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animEffect transition="in" filter="wipe(up)">
                                      <p:cBhvr>
                                        <p:cTn id="7" dur="500"/>
                                        <p:tgtEl>
                                          <p:spTgt spid="368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6868">
                                            <p:txEl>
                                              <p:pRg st="1" end="1"/>
                                            </p:txEl>
                                          </p:spTgt>
                                        </p:tgtEl>
                                        <p:attrNameLst>
                                          <p:attrName>style.visibility</p:attrName>
                                        </p:attrNameLst>
                                      </p:cBhvr>
                                      <p:to>
                                        <p:strVal val="visible"/>
                                      </p:to>
                                    </p:set>
                                    <p:animEffect transition="in" filter="wipe(up)">
                                      <p:cBhvr>
                                        <p:cTn id="12" dur="500"/>
                                        <p:tgtEl>
                                          <p:spTgt spid="368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6868">
                                            <p:txEl>
                                              <p:pRg st="2" end="2"/>
                                            </p:txEl>
                                          </p:spTgt>
                                        </p:tgtEl>
                                        <p:attrNameLst>
                                          <p:attrName>style.visibility</p:attrName>
                                        </p:attrNameLst>
                                      </p:cBhvr>
                                      <p:to>
                                        <p:strVal val="visible"/>
                                      </p:to>
                                    </p:set>
                                    <p:animEffect transition="in" filter="wipe(up)">
                                      <p:cBhvr>
                                        <p:cTn id="17" dur="500"/>
                                        <p:tgtEl>
                                          <p:spTgt spid="3686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6868">
                                            <p:txEl>
                                              <p:pRg st="3" end="3"/>
                                            </p:txEl>
                                          </p:spTgt>
                                        </p:tgtEl>
                                        <p:attrNameLst>
                                          <p:attrName>style.visibility</p:attrName>
                                        </p:attrNameLst>
                                      </p:cBhvr>
                                      <p:to>
                                        <p:strVal val="visible"/>
                                      </p:to>
                                    </p:set>
                                    <p:animEffect transition="in" filter="wipe(up)">
                                      <p:cBhvr>
                                        <p:cTn id="22" dur="500"/>
                                        <p:tgtEl>
                                          <p:spTgt spid="368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软件设计的原则之二：强内</a:t>
            </a:r>
            <a:r>
              <a:rPr lang="zh-CN" altLang="en-US" dirty="0" smtClean="0"/>
              <a:t>聚</a:t>
            </a:r>
            <a:endParaRPr lang="zh-CN" altLang="en-US" dirty="0"/>
          </a:p>
        </p:txBody>
      </p:sp>
      <p:sp>
        <p:nvSpPr>
          <p:cNvPr id="3" name="文本占位符 2"/>
          <p:cNvSpPr>
            <a:spLocks noGrp="1"/>
          </p:cNvSpPr>
          <p:nvPr>
            <p:ph idx="1"/>
          </p:nvPr>
        </p:nvSpPr>
        <p:spPr>
          <a:xfrm>
            <a:off x="435935" y="801597"/>
            <a:ext cx="8422315" cy="3806854"/>
          </a:xfrm>
        </p:spPr>
        <p:txBody>
          <a:bodyPr>
            <a:noAutofit/>
          </a:bodyPr>
          <a:lstStyle/>
          <a:p>
            <a:pPr marL="381000" indent="-257175">
              <a:lnSpc>
                <a:spcPct val="100000"/>
              </a:lnSpc>
            </a:pPr>
            <a:r>
              <a:rPr lang="zh-CN" altLang="en-US" sz="2000" dirty="0"/>
              <a:t>内聚是对模块内部各个元素彼此结合的紧密程度，应该通过定义使每个模块都具有明确的功能，以提高模块内聚程度。</a:t>
            </a:r>
            <a:endParaRPr lang="en-US" altLang="zh-CN" sz="2000" dirty="0"/>
          </a:p>
          <a:p>
            <a:pPr marL="381000" indent="-257175">
              <a:lnSpc>
                <a:spcPct val="100000"/>
              </a:lnSpc>
            </a:pPr>
            <a:r>
              <a:rPr lang="zh-CN" altLang="en-US" sz="2000" dirty="0"/>
              <a:t>在面向对象设计中存在下述</a:t>
            </a:r>
            <a:r>
              <a:rPr lang="en-US" altLang="zh-CN" sz="2000" dirty="0"/>
              <a:t>3</a:t>
            </a:r>
            <a:r>
              <a:rPr lang="zh-CN" altLang="en-US" sz="2000" dirty="0"/>
              <a:t>种内聚：</a:t>
            </a:r>
            <a:endParaRPr lang="zh-CN" altLang="en-US" sz="2000" dirty="0"/>
          </a:p>
          <a:p>
            <a:pPr marL="989330" lvl="1" indent="-342900">
              <a:lnSpc>
                <a:spcPct val="100000"/>
              </a:lnSpc>
              <a:buFont typeface="+mj-ea"/>
              <a:buAutoNum type="circleNumDbPlain"/>
            </a:pPr>
            <a:r>
              <a:rPr lang="zh-CN" altLang="en-US" sz="1800" dirty="0">
                <a:solidFill>
                  <a:srgbClr val="FF0000"/>
                </a:solidFill>
              </a:rPr>
              <a:t>服务内聚：</a:t>
            </a:r>
            <a:r>
              <a:rPr lang="zh-CN" altLang="en-US" sz="1800" dirty="0"/>
              <a:t>一个服务应该完成一个且仅完成一个功能。</a:t>
            </a:r>
            <a:endParaRPr lang="en-US" altLang="zh-CN" sz="1800" dirty="0"/>
          </a:p>
          <a:p>
            <a:pPr marL="989330" lvl="1" indent="-342900">
              <a:lnSpc>
                <a:spcPct val="100000"/>
              </a:lnSpc>
              <a:buFont typeface="+mj-ea"/>
              <a:buAutoNum type="circleNumDbPlain"/>
            </a:pPr>
            <a:r>
              <a:rPr lang="zh-CN" altLang="en-US" sz="1800" dirty="0">
                <a:solidFill>
                  <a:srgbClr val="FF0000"/>
                </a:solidFill>
              </a:rPr>
              <a:t>类内聚：</a:t>
            </a:r>
            <a:r>
              <a:rPr lang="zh-CN" altLang="en-US" sz="1800" dirty="0"/>
              <a:t>设计类的原则是，一个类应该只有一个用途，它的属性和服务应该是高内聚的。类的属性和服务应该全都是完成该类对象的任务所必需的。如果某个类有多个用途，通常应该把它分解成多个专用的类。</a:t>
            </a:r>
            <a:endParaRPr lang="zh-CN" altLang="en-US" sz="1800" dirty="0"/>
          </a:p>
          <a:p>
            <a:pPr marL="989330" lvl="1" indent="-342900">
              <a:lnSpc>
                <a:spcPct val="100000"/>
              </a:lnSpc>
              <a:buFont typeface="+mj-ea"/>
              <a:buAutoNum type="circleNumDbPlain"/>
            </a:pPr>
            <a:r>
              <a:rPr lang="zh-CN" altLang="en-US" sz="1800" dirty="0">
                <a:solidFill>
                  <a:srgbClr val="FF0000"/>
                </a:solidFill>
              </a:rPr>
              <a:t>一般</a:t>
            </a:r>
            <a:r>
              <a:rPr lang="en-US" altLang="zh-CN" sz="1800" dirty="0">
                <a:solidFill>
                  <a:srgbClr val="FF0000"/>
                </a:solidFill>
              </a:rPr>
              <a:t>-</a:t>
            </a:r>
            <a:r>
              <a:rPr lang="zh-CN" altLang="en-US" sz="1800" dirty="0">
                <a:solidFill>
                  <a:srgbClr val="FF0000"/>
                </a:solidFill>
              </a:rPr>
              <a:t>特殊</a:t>
            </a:r>
            <a:r>
              <a:rPr lang="en-US" altLang="zh-CN" sz="1800" dirty="0">
                <a:solidFill>
                  <a:srgbClr val="FF0000"/>
                </a:solidFill>
              </a:rPr>
              <a:t>(</a:t>
            </a:r>
            <a:r>
              <a:rPr lang="zh-CN" altLang="en-US" sz="1800" dirty="0">
                <a:solidFill>
                  <a:srgbClr val="FF0000"/>
                </a:solidFill>
              </a:rPr>
              <a:t>继承</a:t>
            </a:r>
            <a:r>
              <a:rPr lang="en-US" altLang="zh-CN" sz="1800" dirty="0">
                <a:solidFill>
                  <a:srgbClr val="FF0000"/>
                </a:solidFill>
              </a:rPr>
              <a:t>)</a:t>
            </a:r>
            <a:r>
              <a:rPr lang="zh-CN" altLang="en-US" sz="1800" dirty="0">
                <a:solidFill>
                  <a:srgbClr val="FF0000"/>
                </a:solidFill>
              </a:rPr>
              <a:t>内聚：</a:t>
            </a:r>
            <a:r>
              <a:rPr lang="zh-CN" altLang="en-US" sz="1800" dirty="0"/>
              <a:t>设计出的一般</a:t>
            </a:r>
            <a:r>
              <a:rPr lang="en-US" altLang="zh-CN" sz="1800" dirty="0"/>
              <a:t>-</a:t>
            </a:r>
            <a:r>
              <a:rPr lang="zh-CN" altLang="en-US" sz="1800" dirty="0"/>
              <a:t>特殊结构，应该符合多数人的概念，更准确地说，这种结构应该是对相应的领域知识的正确抽取。</a:t>
            </a:r>
            <a:endParaRPr lang="zh-CN" altLang="en-US" sz="1800" dirty="0"/>
          </a:p>
          <a:p>
            <a:pPr marL="527050" indent="-257175">
              <a:lnSpc>
                <a:spcPct val="100000"/>
              </a:lnSpc>
            </a:pPr>
            <a:r>
              <a:rPr lang="zh-CN" altLang="en-US" sz="2000" dirty="0">
                <a:solidFill>
                  <a:srgbClr val="FF0000"/>
                </a:solidFill>
              </a:rPr>
              <a:t>紧密的继承耦合与高度的一般</a:t>
            </a:r>
            <a:r>
              <a:rPr lang="en-US" altLang="zh-CN" sz="2000" dirty="0">
                <a:solidFill>
                  <a:srgbClr val="FF0000"/>
                </a:solidFill>
              </a:rPr>
              <a:t>-</a:t>
            </a:r>
            <a:r>
              <a:rPr lang="zh-CN" altLang="en-US" sz="2000" dirty="0">
                <a:solidFill>
                  <a:srgbClr val="FF0000"/>
                </a:solidFill>
              </a:rPr>
              <a:t>特殊内聚是一致的。</a:t>
            </a:r>
            <a:endParaRPr lang="zh-CN" altLang="en-US" sz="2000" dirty="0">
              <a:solidFill>
                <a:srgbClr val="FF0000"/>
              </a:solidFill>
            </a:endParaRPr>
          </a:p>
          <a:p>
            <a:pPr indent="-5080">
              <a:lnSpc>
                <a:spcPct val="100000"/>
              </a:lnSpc>
              <a:buNone/>
            </a:pPr>
            <a:endParaRPr lang="zh-CN" altLang="en-US" sz="2000" dirty="0"/>
          </a:p>
          <a:p>
            <a:pPr>
              <a:lnSpc>
                <a:spcPct val="100000"/>
              </a:lnSpc>
            </a:pPr>
            <a:endParaRPr lang="zh-CN" altLang="en-US" sz="2000" dirty="0"/>
          </a:p>
        </p:txBody>
      </p:sp>
      <p:sp>
        <p:nvSpPr>
          <p:cNvPr id="2" name="日期占位符 1"/>
          <p:cNvSpPr>
            <a:spLocks noGrp="1"/>
          </p:cNvSpPr>
          <p:nvPr>
            <p:ph type="dt" sz="half" idx="10"/>
          </p:nvPr>
        </p:nvSpPr>
        <p:spPr/>
        <p:txBody>
          <a:bodyPr/>
          <a:lstStyle/>
          <a:p>
            <a:fld id="{E9C36D59-75D9-4816-8679-FA421380A7E1}"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up)">
                                      <p:cBhvr>
                                        <p:cTn id="18" dur="500"/>
                                        <p:tgtEl>
                                          <p:spTgt spid="3">
                                            <p:txEl>
                                              <p:pRg st="3" end="3"/>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up)">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up)">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内聚度的等级</a:t>
            </a:r>
            <a:endParaRPr lang="zh-CN" altLang="en-US" dirty="0"/>
          </a:p>
        </p:txBody>
      </p:sp>
      <p:sp>
        <p:nvSpPr>
          <p:cNvPr id="3" name="内容占位符 2"/>
          <p:cNvSpPr>
            <a:spLocks noGrp="1"/>
          </p:cNvSpPr>
          <p:nvPr>
            <p:ph idx="1"/>
          </p:nvPr>
        </p:nvSpPr>
        <p:spPr>
          <a:xfrm>
            <a:off x="768097" y="828913"/>
            <a:ext cx="7832833" cy="3903108"/>
          </a:xfrm>
        </p:spPr>
        <p:txBody>
          <a:bodyPr>
            <a:normAutofit/>
          </a:bodyPr>
          <a:lstStyle/>
          <a:p>
            <a:pPr algn="l">
              <a:spcBef>
                <a:spcPct val="55000"/>
              </a:spcBef>
            </a:pPr>
            <a:r>
              <a:rPr lang="zh-CN" altLang="en-US" sz="2400" dirty="0"/>
              <a:t>内聚度是标志一个模块内部各成分彼此结合的紧密程度。内聚度按其高低程度可分为七级，高内聚度模块独立性强，设计尽可能提高模块内聚度。 </a:t>
            </a:r>
            <a:endParaRPr lang="en-US" altLang="en-US" sz="2400" dirty="0"/>
          </a:p>
          <a:p>
            <a:pPr lvl="1" algn="l">
              <a:lnSpc>
                <a:spcPct val="60000"/>
              </a:lnSpc>
              <a:spcBef>
                <a:spcPct val="55000"/>
              </a:spcBef>
              <a:buFont typeface="Wingdings" panose="05000000000000000000" pitchFamily="2" charset="2"/>
              <a:buAutoNum type="circleNumDbPlain"/>
            </a:pPr>
            <a:r>
              <a:rPr lang="en-US" altLang="en-US" sz="2000" dirty="0" err="1"/>
              <a:t>偶然性内聚</a:t>
            </a:r>
            <a:endParaRPr lang="en-US" altLang="en-US" sz="2000" dirty="0"/>
          </a:p>
          <a:p>
            <a:pPr lvl="1" algn="l">
              <a:lnSpc>
                <a:spcPct val="60000"/>
              </a:lnSpc>
              <a:spcBef>
                <a:spcPct val="55000"/>
              </a:spcBef>
              <a:buFont typeface="Wingdings" panose="05000000000000000000" pitchFamily="2" charset="2"/>
              <a:buAutoNum type="circleNumDbPlain"/>
            </a:pPr>
            <a:r>
              <a:rPr lang="en-US" altLang="en-US" sz="2000" dirty="0" err="1"/>
              <a:t>逻辑性内聚</a:t>
            </a:r>
            <a:endParaRPr lang="en-US" altLang="en-US" sz="2000" dirty="0"/>
          </a:p>
          <a:p>
            <a:pPr lvl="1" algn="l">
              <a:lnSpc>
                <a:spcPct val="60000"/>
              </a:lnSpc>
              <a:spcBef>
                <a:spcPct val="55000"/>
              </a:spcBef>
              <a:buFont typeface="Wingdings" panose="05000000000000000000" pitchFamily="2" charset="2"/>
              <a:buAutoNum type="circleNumDbPlain"/>
            </a:pPr>
            <a:r>
              <a:rPr lang="en-US" altLang="en-US" sz="2000" dirty="0" err="1"/>
              <a:t>时间性内聚</a:t>
            </a:r>
            <a:endParaRPr lang="en-US" altLang="en-US" sz="2000" dirty="0"/>
          </a:p>
          <a:p>
            <a:pPr lvl="1" algn="l">
              <a:lnSpc>
                <a:spcPct val="60000"/>
              </a:lnSpc>
              <a:spcBef>
                <a:spcPct val="55000"/>
              </a:spcBef>
              <a:buFont typeface="Wingdings" panose="05000000000000000000" pitchFamily="2" charset="2"/>
              <a:buAutoNum type="circleNumDbPlain"/>
            </a:pPr>
            <a:r>
              <a:rPr lang="en-US" altLang="en-US" sz="2000" dirty="0" err="1"/>
              <a:t>过程性内聚</a:t>
            </a:r>
            <a:endParaRPr lang="en-US" altLang="en-US" sz="2000" dirty="0"/>
          </a:p>
          <a:p>
            <a:pPr lvl="1" algn="l">
              <a:lnSpc>
                <a:spcPct val="60000"/>
              </a:lnSpc>
              <a:spcBef>
                <a:spcPct val="55000"/>
              </a:spcBef>
              <a:buFont typeface="Wingdings" panose="05000000000000000000" pitchFamily="2" charset="2"/>
              <a:buAutoNum type="circleNumDbPlain"/>
            </a:pPr>
            <a:r>
              <a:rPr lang="en-US" altLang="en-US" sz="2000" dirty="0" err="1"/>
              <a:t>通讯性内聚</a:t>
            </a:r>
            <a:endParaRPr lang="en-US" altLang="en-US" sz="2000" dirty="0"/>
          </a:p>
          <a:p>
            <a:pPr lvl="1" algn="l">
              <a:lnSpc>
                <a:spcPct val="60000"/>
              </a:lnSpc>
              <a:spcBef>
                <a:spcPct val="55000"/>
              </a:spcBef>
              <a:buFont typeface="Wingdings" panose="05000000000000000000" pitchFamily="2" charset="2"/>
              <a:buAutoNum type="circleNumDbPlain"/>
            </a:pPr>
            <a:r>
              <a:rPr lang="en-US" altLang="en-US" sz="2000" dirty="0" err="1"/>
              <a:t>顺序性内聚</a:t>
            </a:r>
            <a:endParaRPr lang="en-US" altLang="en-US" sz="2000" dirty="0"/>
          </a:p>
          <a:p>
            <a:pPr lvl="1" algn="l">
              <a:lnSpc>
                <a:spcPct val="60000"/>
              </a:lnSpc>
              <a:spcBef>
                <a:spcPct val="55000"/>
              </a:spcBef>
              <a:buFont typeface="Wingdings" panose="05000000000000000000" pitchFamily="2" charset="2"/>
              <a:buAutoNum type="circleNumDbPlain"/>
            </a:pPr>
            <a:r>
              <a:rPr lang="en-US" altLang="en-US" sz="2000" dirty="0" err="1"/>
              <a:t>功能性内聚</a:t>
            </a:r>
            <a:endParaRPr lang="en-US" altLang="en-US" sz="2000" dirty="0"/>
          </a:p>
          <a:p>
            <a:endParaRPr lang="zh-CN" altLang="en-US" sz="2400" dirty="0"/>
          </a:p>
        </p:txBody>
      </p:sp>
      <p:sp>
        <p:nvSpPr>
          <p:cNvPr id="4" name="日期占位符 3"/>
          <p:cNvSpPr>
            <a:spLocks noGrp="1"/>
          </p:cNvSpPr>
          <p:nvPr>
            <p:ph type="dt" sz="half" idx="10"/>
          </p:nvPr>
        </p:nvSpPr>
        <p:spPr/>
        <p:txBody>
          <a:bodyPr/>
          <a:lstStyle/>
          <a:p>
            <a:fld id="{6A0FB7E0-D60D-49A6-99CA-CC7FA58C7D15}"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内聚的七个</a:t>
            </a:r>
            <a:r>
              <a:rPr lang="zh-CN" altLang="en-US" dirty="0" smtClean="0"/>
              <a:t>等级</a:t>
            </a:r>
            <a:endParaRPr lang="zh-CN" altLang="en-US" dirty="0"/>
          </a:p>
        </p:txBody>
      </p:sp>
      <p:sp>
        <p:nvSpPr>
          <p:cNvPr id="2" name="文本占位符 1"/>
          <p:cNvSpPr>
            <a:spLocks noGrp="1"/>
          </p:cNvSpPr>
          <p:nvPr>
            <p:ph idx="1"/>
          </p:nvPr>
        </p:nvSpPr>
        <p:spPr/>
        <p:txBody>
          <a:bodyPr>
            <a:noAutofit/>
          </a:bodyPr>
          <a:lstStyle/>
          <a:p>
            <a:pPr marL="0" indent="0">
              <a:lnSpc>
                <a:spcPct val="100000"/>
              </a:lnSpc>
              <a:buNone/>
            </a:pPr>
            <a:r>
              <a:rPr lang="zh-CN" altLang="en-US" sz="2400" dirty="0">
                <a:latin typeface="+mn-ea"/>
              </a:rPr>
              <a:t>（</a:t>
            </a:r>
            <a:r>
              <a:rPr lang="en-US" altLang="zh-CN" sz="2400" dirty="0">
                <a:latin typeface="+mn-ea"/>
              </a:rPr>
              <a:t>1</a:t>
            </a:r>
            <a:r>
              <a:rPr lang="zh-CN" altLang="en-US" sz="2400" dirty="0">
                <a:latin typeface="+mn-ea"/>
              </a:rPr>
              <a:t>）巧合内聚</a:t>
            </a:r>
            <a:endParaRPr lang="en-US" altLang="zh-CN" sz="2400" dirty="0">
              <a:latin typeface="+mn-ea"/>
            </a:endParaRPr>
          </a:p>
          <a:p>
            <a:pPr>
              <a:lnSpc>
                <a:spcPct val="100000"/>
              </a:lnSpc>
            </a:pPr>
            <a:r>
              <a:rPr lang="zh-CN" altLang="en-US" sz="2000" dirty="0">
                <a:latin typeface="+mn-ea"/>
              </a:rPr>
              <a:t>当模块内各部分之间</a:t>
            </a:r>
            <a:r>
              <a:rPr lang="zh-CN" altLang="en-US" sz="2000" dirty="0">
                <a:solidFill>
                  <a:srgbClr val="FF0000"/>
                </a:solidFill>
                <a:latin typeface="+mn-ea"/>
              </a:rPr>
              <a:t>没有联系</a:t>
            </a:r>
            <a:r>
              <a:rPr lang="zh-CN" altLang="en-US" sz="2000" dirty="0">
                <a:latin typeface="+mn-ea"/>
              </a:rPr>
              <a:t>，或者即使有联系，这种联系也很松散，则称这种模块为巧合内聚模块，又称为</a:t>
            </a:r>
            <a:r>
              <a:rPr lang="zh-CN" altLang="en-US" sz="2000" dirty="0">
                <a:solidFill>
                  <a:srgbClr val="FF0000"/>
                </a:solidFill>
                <a:latin typeface="+mn-ea"/>
              </a:rPr>
              <a:t>偶然内聚模块</a:t>
            </a:r>
            <a:r>
              <a:rPr lang="zh-CN" altLang="en-US" sz="2000" dirty="0">
                <a:latin typeface="+mn-ea"/>
              </a:rPr>
              <a:t>。</a:t>
            </a:r>
            <a:endParaRPr lang="en-US" altLang="zh-CN" sz="2000" dirty="0">
              <a:latin typeface="+mn-ea"/>
            </a:endParaRPr>
          </a:p>
          <a:p>
            <a:pPr>
              <a:lnSpc>
                <a:spcPct val="100000"/>
              </a:lnSpc>
            </a:pPr>
            <a:r>
              <a:rPr lang="zh-CN" altLang="en-US" sz="2000" dirty="0">
                <a:latin typeface="+mn-ea"/>
              </a:rPr>
              <a:t>这种模块的缺点：</a:t>
            </a:r>
            <a:endParaRPr lang="zh-CN" altLang="en-US" sz="2000" dirty="0">
              <a:latin typeface="+mn-ea"/>
            </a:endParaRPr>
          </a:p>
          <a:p>
            <a:pPr lvl="1">
              <a:lnSpc>
                <a:spcPct val="100000"/>
              </a:lnSpc>
            </a:pPr>
            <a:r>
              <a:rPr lang="zh-CN" altLang="en-US" sz="2000" dirty="0">
                <a:latin typeface="+mn-ea"/>
              </a:rPr>
              <a:t>首先是不易修改、测试和维护。</a:t>
            </a:r>
            <a:endParaRPr lang="zh-CN" altLang="en-US" sz="2000" dirty="0">
              <a:latin typeface="+mn-ea"/>
            </a:endParaRPr>
          </a:p>
          <a:p>
            <a:pPr lvl="1">
              <a:lnSpc>
                <a:spcPct val="100000"/>
              </a:lnSpc>
            </a:pPr>
            <a:r>
              <a:rPr lang="zh-CN" altLang="en-US" sz="2000" dirty="0">
                <a:latin typeface="+mn-ea"/>
              </a:rPr>
              <a:t>其次是这种模块的内容不易理解，很难描述它所完成的功能，增加了程序的模糊性。</a:t>
            </a:r>
            <a:endParaRPr lang="zh-CN" altLang="en-US" sz="2000" dirty="0">
              <a:latin typeface="+mn-ea"/>
            </a:endParaRPr>
          </a:p>
          <a:p>
            <a:pPr>
              <a:lnSpc>
                <a:spcPct val="100000"/>
              </a:lnSpc>
            </a:pPr>
            <a:r>
              <a:rPr lang="zh-CN" altLang="en-US" sz="2000" dirty="0">
                <a:latin typeface="+mn-ea"/>
              </a:rPr>
              <a:t>它是内聚程度最低的模块，在空间允许的情况下，不应使用这种内聚。</a:t>
            </a:r>
            <a:endParaRPr lang="zh-CN" altLang="en-US" sz="2000" dirty="0">
              <a:latin typeface="+mn-ea"/>
            </a:endParaRPr>
          </a:p>
        </p:txBody>
      </p:sp>
      <p:sp>
        <p:nvSpPr>
          <p:cNvPr id="3" name="日期占位符 2"/>
          <p:cNvSpPr>
            <a:spLocks noGrp="1"/>
          </p:cNvSpPr>
          <p:nvPr>
            <p:ph type="dt" sz="half" idx="10"/>
          </p:nvPr>
        </p:nvSpPr>
        <p:spPr/>
        <p:txBody>
          <a:bodyPr/>
          <a:lstStyle/>
          <a:p>
            <a:fld id="{838EB2AD-C41B-4C2F-82C4-EB84613D1F63}"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37890"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AFBD504-815F-4D73-90E6-E7D68A264A65}" type="slidenum">
              <a:rPr lang="en-US" altLang="zh-CN" smtClean="0">
                <a:solidFill>
                  <a:schemeClr val="bg1"/>
                </a:solidFill>
              </a:rPr>
            </a:fld>
            <a:endParaRPr lang="en-US" altLang="zh-CN"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wipe(up)">
                                      <p:cBhvr>
                                        <p:cTn id="20" dur="500"/>
                                        <p:tgtEl>
                                          <p:spTgt spid="2">
                                            <p:txEl>
                                              <p:pRg st="3" end="3"/>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up)">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wipe(up)">
                                      <p:cBhvr>
                                        <p:cTn id="2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数据持久化</a:t>
            </a:r>
            <a:endParaRPr lang="zh-CN" altLang="en-US" dirty="0"/>
          </a:p>
        </p:txBody>
      </p:sp>
      <p:sp>
        <p:nvSpPr>
          <p:cNvPr id="2" name="内容占位符 1"/>
          <p:cNvSpPr>
            <a:spLocks noGrp="1"/>
          </p:cNvSpPr>
          <p:nvPr>
            <p:ph idx="1"/>
          </p:nvPr>
        </p:nvSpPr>
        <p:spPr>
          <a:xfrm>
            <a:off x="768096" y="810222"/>
            <a:ext cx="7832833" cy="3854373"/>
          </a:xfrm>
        </p:spPr>
        <p:txBody>
          <a:bodyPr>
            <a:noAutofit/>
          </a:bodyPr>
          <a:lstStyle/>
          <a:p>
            <a:pPr marL="342900" indent="-342900">
              <a:lnSpc>
                <a:spcPct val="120000"/>
              </a:lnSpc>
            </a:pPr>
            <a:r>
              <a:rPr lang="zh-CN" altLang="en-US" sz="2400" dirty="0" smtClean="0"/>
              <a:t>面向对象的数据模型用类表达，称“实体模型”，</a:t>
            </a:r>
            <a:r>
              <a:rPr lang="en-US" altLang="zh-CN" sz="2400" dirty="0" smtClean="0"/>
              <a:t>OOD</a:t>
            </a:r>
            <a:r>
              <a:rPr lang="zh-CN" altLang="en-US" sz="2400" dirty="0" smtClean="0"/>
              <a:t>是将</a:t>
            </a:r>
            <a:r>
              <a:rPr lang="en-US" altLang="zh-CN" sz="2400" dirty="0" smtClean="0"/>
              <a:t>OOA</a:t>
            </a:r>
            <a:r>
              <a:rPr lang="zh-CN" altLang="en-US" sz="2400" dirty="0" smtClean="0"/>
              <a:t>的 “实体模型”进行细化，应用程序操作的是数据实体的对象，故称对象持久化。 </a:t>
            </a:r>
            <a:endParaRPr lang="en-US" altLang="zh-CN" sz="2400" dirty="0" smtClean="0"/>
          </a:p>
          <a:p>
            <a:pPr marL="342900" indent="-342900">
              <a:lnSpc>
                <a:spcPct val="120000"/>
              </a:lnSpc>
            </a:pPr>
            <a:r>
              <a:rPr lang="zh-CN" altLang="en-US" sz="2400" dirty="0"/>
              <a:t>被持久化的对象依然保存在关系数据库中，数据库表中的一条记录就是一个实体对象</a:t>
            </a:r>
            <a:r>
              <a:rPr lang="zh-CN" altLang="en-US" sz="2400" dirty="0" smtClean="0"/>
              <a:t>。</a:t>
            </a:r>
            <a:endParaRPr lang="en-US" altLang="zh-CN" sz="2400" dirty="0" smtClean="0"/>
          </a:p>
          <a:p>
            <a:pPr marL="342900" indent="-342900">
              <a:lnSpc>
                <a:spcPct val="120000"/>
              </a:lnSpc>
            </a:pPr>
            <a:r>
              <a:rPr lang="zh-CN" altLang="en-US" sz="2400" dirty="0"/>
              <a:t>但内存中的对象与记录是在不同的物理空间，具有不同的表达方式，因此从</a:t>
            </a:r>
            <a:r>
              <a:rPr lang="en-US" altLang="zh-CN" sz="2400" dirty="0"/>
              <a:t>“</a:t>
            </a:r>
            <a:r>
              <a:rPr lang="zh-CN" altLang="en-US" sz="2400" dirty="0"/>
              <a:t>实体模型”到“关系模型”之间需要</a:t>
            </a:r>
            <a:r>
              <a:rPr lang="en-US" altLang="zh-CN" sz="2400" dirty="0"/>
              <a:t>OR</a:t>
            </a:r>
            <a:r>
              <a:rPr lang="zh-CN" altLang="en-US" sz="2400" dirty="0"/>
              <a:t>映射 </a:t>
            </a:r>
            <a:r>
              <a:rPr lang="zh-CN" altLang="en-US" sz="2400" dirty="0" smtClean="0"/>
              <a:t>。</a:t>
            </a:r>
            <a:endParaRPr lang="en-US" altLang="zh-CN" sz="24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5" name="日期占位符 4"/>
          <p:cNvSpPr>
            <a:spLocks noGrp="1"/>
          </p:cNvSpPr>
          <p:nvPr>
            <p:ph type="dt" sz="half" idx="10"/>
          </p:nvPr>
        </p:nvSpPr>
        <p:spPr/>
        <p:txBody>
          <a:bodyPr/>
          <a:lstStyle/>
          <a:p>
            <a:fld id="{238F1E80-F46F-477F-BC14-A5E8CB8B806D}"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p:cNvSpPr>
            <a:spLocks noGrp="1"/>
          </p:cNvSpPr>
          <p:nvPr>
            <p:ph type="title"/>
          </p:nvPr>
        </p:nvSpPr>
        <p:spPr/>
        <p:txBody>
          <a:bodyPr/>
          <a:lstStyle/>
          <a:p>
            <a:r>
              <a:rPr lang="zh-CN" altLang="en-US" dirty="0"/>
              <a:t>偶然性内</a:t>
            </a:r>
            <a:r>
              <a:rPr lang="zh-CN" altLang="en-US" dirty="0" smtClean="0"/>
              <a:t>聚</a:t>
            </a:r>
            <a:endParaRPr lang="zh-CN" altLang="en-US" dirty="0"/>
          </a:p>
        </p:txBody>
      </p:sp>
      <p:sp>
        <p:nvSpPr>
          <p:cNvPr id="3" name="日期占位符 2"/>
          <p:cNvSpPr>
            <a:spLocks noGrp="1"/>
          </p:cNvSpPr>
          <p:nvPr>
            <p:ph type="dt" sz="half" idx="10"/>
          </p:nvPr>
        </p:nvSpPr>
        <p:spPr/>
        <p:txBody>
          <a:bodyPr/>
          <a:lstStyle/>
          <a:p>
            <a:fld id="{DEE66E40-5694-48A1-82D2-91D4063E4325}" type="datetime1">
              <a:rPr lang="zh-CN" altLang="en-US" smtClean="0"/>
            </a:fld>
            <a:endParaRPr lang="zh-CN" altLang="en-US"/>
          </a:p>
        </p:txBody>
      </p:sp>
      <p:sp>
        <p:nvSpPr>
          <p:cNvPr id="24" name="页脚占位符 23"/>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5" name="文本框 4"/>
          <p:cNvSpPr txBox="1"/>
          <p:nvPr/>
        </p:nvSpPr>
        <p:spPr>
          <a:xfrm>
            <a:off x="933993" y="969824"/>
            <a:ext cx="7841201" cy="1015663"/>
          </a:xfrm>
          <a:prstGeom prst="rect">
            <a:avLst/>
          </a:prstGeom>
          <a:noFill/>
        </p:spPr>
        <p:txBody>
          <a:bodyPr wrap="square" rtlCol="0">
            <a:spAutoFit/>
          </a:bodyPr>
          <a:lstStyle/>
          <a:p>
            <a:r>
              <a:rPr kumimoji="1" lang="zh-CN" altLang="en-US" sz="2000" dirty="0" smtClean="0">
                <a:latin typeface="+mj-ea"/>
                <a:ea typeface="+mj-ea"/>
              </a:rPr>
              <a:t>常见</a:t>
            </a:r>
            <a:r>
              <a:rPr kumimoji="1" lang="zh-CN" altLang="en-US" sz="2000" dirty="0">
                <a:latin typeface="+mj-ea"/>
                <a:ea typeface="+mj-ea"/>
              </a:rPr>
              <a:t>的偶然性内聚情形是，当程序员写完一个程序后发现有一组语句多处出现，于是为节省内存便将这组语句单独组成一个模块。模块</a:t>
            </a:r>
            <a:r>
              <a:rPr kumimoji="1" lang="en-US" altLang="zh-CN" sz="2000" dirty="0">
                <a:latin typeface="+mj-ea"/>
                <a:ea typeface="+mj-ea"/>
              </a:rPr>
              <a:t>C</a:t>
            </a:r>
            <a:r>
              <a:rPr kumimoji="1" lang="zh-CN" altLang="en-US" sz="2000" dirty="0">
                <a:latin typeface="+mj-ea"/>
                <a:ea typeface="+mj-ea"/>
              </a:rPr>
              <a:t>为</a:t>
            </a:r>
            <a:r>
              <a:rPr kumimoji="1" lang="zh-CN" altLang="en-US" sz="2000" dirty="0">
                <a:solidFill>
                  <a:srgbClr val="CC3300"/>
                </a:solidFill>
                <a:latin typeface="+mj-ea"/>
                <a:ea typeface="+mj-ea"/>
              </a:rPr>
              <a:t>偶然性内聚。</a:t>
            </a:r>
            <a:endParaRPr lang="zh-CN" altLang="en-US" sz="2000" dirty="0">
              <a:latin typeface="+mj-ea"/>
              <a:ea typeface="+mj-ea"/>
            </a:endParaRPr>
          </a:p>
        </p:txBody>
      </p:sp>
      <p:grpSp>
        <p:nvGrpSpPr>
          <p:cNvPr id="23" name="组合 22"/>
          <p:cNvGrpSpPr/>
          <p:nvPr/>
        </p:nvGrpSpPr>
        <p:grpSpPr>
          <a:xfrm>
            <a:off x="2383703" y="2181621"/>
            <a:ext cx="5067421" cy="2242097"/>
            <a:chOff x="1565275" y="3133264"/>
            <a:chExt cx="5762625" cy="2900362"/>
          </a:xfrm>
        </p:grpSpPr>
        <p:sp>
          <p:nvSpPr>
            <p:cNvPr id="6" name="Text Box 16"/>
            <p:cNvSpPr txBox="1">
              <a:spLocks noChangeArrowheads="1"/>
            </p:cNvSpPr>
            <p:nvPr/>
          </p:nvSpPr>
          <p:spPr bwMode="auto">
            <a:xfrm>
              <a:off x="1701800" y="3996864"/>
              <a:ext cx="210074" cy="597207"/>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pPr algn="l"/>
              <a:endParaRPr kumimoji="1" lang="zh-CN" altLang="en-US" sz="2400" b="1">
                <a:latin typeface="+mj-ea"/>
                <a:ea typeface="+mj-ea"/>
              </a:endParaRPr>
            </a:p>
          </p:txBody>
        </p:sp>
        <p:sp>
          <p:nvSpPr>
            <p:cNvPr id="7" name="Text Box 17"/>
            <p:cNvSpPr txBox="1">
              <a:spLocks noChangeArrowheads="1"/>
            </p:cNvSpPr>
            <p:nvPr/>
          </p:nvSpPr>
          <p:spPr bwMode="auto">
            <a:xfrm>
              <a:off x="1930400" y="4225464"/>
              <a:ext cx="210074" cy="597207"/>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pPr algn="l"/>
              <a:endParaRPr kumimoji="1" lang="zh-CN" altLang="en-US" sz="2400" b="1">
                <a:latin typeface="+mj-ea"/>
                <a:ea typeface="+mj-ea"/>
              </a:endParaRPr>
            </a:p>
          </p:txBody>
        </p:sp>
        <p:sp>
          <p:nvSpPr>
            <p:cNvPr id="8" name="Rectangle 18"/>
            <p:cNvSpPr>
              <a:spLocks noChangeArrowheads="1"/>
            </p:cNvSpPr>
            <p:nvPr/>
          </p:nvSpPr>
          <p:spPr bwMode="auto">
            <a:xfrm>
              <a:off x="2036763" y="3658726"/>
              <a:ext cx="754062" cy="11557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wrap="none" anchor="ctr"/>
            <a:lstStyle/>
            <a:p>
              <a:r>
                <a:rPr kumimoji="1" lang="zh-CN" altLang="en-US" sz="1600" dirty="0">
                  <a:latin typeface="+mj-ea"/>
                  <a:ea typeface="+mj-ea"/>
                </a:rPr>
                <a:t>语句</a:t>
              </a:r>
              <a:r>
                <a:rPr kumimoji="1" lang="en-US" altLang="zh-CN" sz="1600" dirty="0">
                  <a:latin typeface="+mj-ea"/>
                  <a:ea typeface="+mj-ea"/>
                </a:rPr>
                <a:t>1</a:t>
              </a:r>
              <a:endParaRPr kumimoji="1" lang="en-US" altLang="zh-CN" sz="1600" dirty="0">
                <a:latin typeface="+mj-ea"/>
                <a:ea typeface="+mj-ea"/>
              </a:endParaRPr>
            </a:p>
            <a:p>
              <a:r>
                <a:rPr kumimoji="1" lang="zh-CN" altLang="en-US" sz="1600" dirty="0">
                  <a:latin typeface="+mj-ea"/>
                  <a:ea typeface="+mj-ea"/>
                </a:rPr>
                <a:t>语句</a:t>
              </a:r>
              <a:r>
                <a:rPr kumimoji="1" lang="en-US" altLang="zh-CN" sz="1600" dirty="0">
                  <a:latin typeface="+mj-ea"/>
                  <a:ea typeface="+mj-ea"/>
                </a:rPr>
                <a:t>2</a:t>
              </a:r>
              <a:endParaRPr kumimoji="1" lang="en-US" altLang="zh-CN" sz="1600" dirty="0">
                <a:latin typeface="+mj-ea"/>
                <a:ea typeface="+mj-ea"/>
              </a:endParaRPr>
            </a:p>
            <a:p>
              <a:r>
                <a:rPr kumimoji="1" lang="en-US" altLang="zh-CN" sz="1600" dirty="0">
                  <a:latin typeface="+mj-ea"/>
                  <a:ea typeface="+mj-ea"/>
                </a:rPr>
                <a:t>· · ·</a:t>
              </a:r>
              <a:endParaRPr kumimoji="1" lang="en-US" altLang="zh-CN" sz="1600" dirty="0">
                <a:latin typeface="+mj-ea"/>
                <a:ea typeface="+mj-ea"/>
              </a:endParaRPr>
            </a:p>
          </p:txBody>
        </p:sp>
        <p:grpSp>
          <p:nvGrpSpPr>
            <p:cNvPr id="9" name="Group 19"/>
            <p:cNvGrpSpPr/>
            <p:nvPr/>
          </p:nvGrpSpPr>
          <p:grpSpPr bwMode="auto">
            <a:xfrm>
              <a:off x="1565275" y="3133264"/>
              <a:ext cx="1225550" cy="1681162"/>
              <a:chOff x="1104" y="2544"/>
              <a:chExt cx="624" cy="768"/>
            </a:xfrm>
          </p:grpSpPr>
          <p:sp>
            <p:nvSpPr>
              <p:cNvPr id="10" name="Rectangle 20"/>
              <p:cNvSpPr>
                <a:spLocks noChangeArrowheads="1"/>
              </p:cNvSpPr>
              <p:nvPr/>
            </p:nvSpPr>
            <p:spPr bwMode="auto">
              <a:xfrm>
                <a:off x="1104" y="2544"/>
                <a:ext cx="624" cy="24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wrap="none" anchor="ctr"/>
              <a:lstStyle/>
              <a:p>
                <a:r>
                  <a:rPr kumimoji="1" lang="zh-CN" altLang="en-US" b="1" dirty="0">
                    <a:solidFill>
                      <a:srgbClr val="FF0066"/>
                    </a:solidFill>
                    <a:latin typeface="+mj-ea"/>
                    <a:ea typeface="+mj-ea"/>
                  </a:rPr>
                  <a:t>模块</a:t>
                </a:r>
                <a:r>
                  <a:rPr kumimoji="1" lang="en-US" altLang="zh-CN" b="1" dirty="0">
                    <a:solidFill>
                      <a:srgbClr val="FF0066"/>
                    </a:solidFill>
                    <a:latin typeface="+mj-ea"/>
                    <a:ea typeface="+mj-ea"/>
                  </a:rPr>
                  <a:t>A</a:t>
                </a:r>
                <a:endParaRPr kumimoji="1" lang="en-US" altLang="zh-CN" b="1" dirty="0">
                  <a:solidFill>
                    <a:srgbClr val="FF0066"/>
                  </a:solidFill>
                  <a:latin typeface="+mj-ea"/>
                  <a:ea typeface="+mj-ea"/>
                </a:endParaRPr>
              </a:p>
            </p:txBody>
          </p:sp>
          <p:sp>
            <p:nvSpPr>
              <p:cNvPr id="11" name="Rectangle 21"/>
              <p:cNvSpPr>
                <a:spLocks noChangeArrowheads="1"/>
              </p:cNvSpPr>
              <p:nvPr/>
            </p:nvSpPr>
            <p:spPr bwMode="auto">
              <a:xfrm>
                <a:off x="1104" y="2784"/>
                <a:ext cx="240" cy="528"/>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wrap="none" anchor="ctr"/>
              <a:lstStyle/>
              <a:p>
                <a:endParaRPr lang="zh-CN" altLang="en-US" sz="2400" b="1">
                  <a:latin typeface="+mj-ea"/>
                  <a:ea typeface="+mj-ea"/>
                </a:endParaRPr>
              </a:p>
            </p:txBody>
          </p:sp>
        </p:grpSp>
        <p:sp>
          <p:nvSpPr>
            <p:cNvPr id="12" name="Rectangle 22"/>
            <p:cNvSpPr>
              <a:spLocks noChangeArrowheads="1"/>
            </p:cNvSpPr>
            <p:nvPr/>
          </p:nvSpPr>
          <p:spPr bwMode="auto">
            <a:xfrm>
              <a:off x="3151188" y="3658726"/>
              <a:ext cx="754062" cy="11557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wrap="none" anchor="ctr"/>
            <a:lstStyle/>
            <a:p>
              <a:r>
                <a:rPr kumimoji="1" lang="zh-CN" altLang="en-US" sz="1600">
                  <a:latin typeface="+mj-ea"/>
                  <a:ea typeface="+mj-ea"/>
                </a:rPr>
                <a:t>语句</a:t>
              </a:r>
              <a:r>
                <a:rPr kumimoji="1" lang="en-US" altLang="zh-CN" sz="1600">
                  <a:latin typeface="+mj-ea"/>
                  <a:ea typeface="+mj-ea"/>
                </a:rPr>
                <a:t>1</a:t>
              </a:r>
              <a:endParaRPr kumimoji="1" lang="en-US" altLang="zh-CN" sz="1600">
                <a:latin typeface="+mj-ea"/>
                <a:ea typeface="+mj-ea"/>
              </a:endParaRPr>
            </a:p>
            <a:p>
              <a:r>
                <a:rPr kumimoji="1" lang="zh-CN" altLang="en-US" sz="1600">
                  <a:latin typeface="+mj-ea"/>
                  <a:ea typeface="+mj-ea"/>
                </a:rPr>
                <a:t>语句</a:t>
              </a:r>
              <a:r>
                <a:rPr kumimoji="1" lang="en-US" altLang="zh-CN" sz="1600">
                  <a:latin typeface="+mj-ea"/>
                  <a:ea typeface="+mj-ea"/>
                </a:rPr>
                <a:t>2</a:t>
              </a:r>
              <a:endParaRPr kumimoji="1" lang="en-US" altLang="zh-CN" sz="1600">
                <a:latin typeface="+mj-ea"/>
                <a:ea typeface="+mj-ea"/>
              </a:endParaRPr>
            </a:p>
            <a:p>
              <a:r>
                <a:rPr kumimoji="1" lang="en-US" altLang="zh-CN" sz="1600">
                  <a:latin typeface="+mj-ea"/>
                  <a:ea typeface="+mj-ea"/>
                </a:rPr>
                <a:t>· · ·</a:t>
              </a:r>
              <a:endParaRPr kumimoji="1" lang="en-US" altLang="zh-CN" sz="1600">
                <a:latin typeface="+mj-ea"/>
                <a:ea typeface="+mj-ea"/>
              </a:endParaRPr>
            </a:p>
          </p:txBody>
        </p:sp>
        <p:sp>
          <p:nvSpPr>
            <p:cNvPr id="13" name="Rectangle 23"/>
            <p:cNvSpPr>
              <a:spLocks noChangeArrowheads="1"/>
            </p:cNvSpPr>
            <p:nvPr/>
          </p:nvSpPr>
          <p:spPr bwMode="auto">
            <a:xfrm>
              <a:off x="3149600" y="3133264"/>
              <a:ext cx="1225550" cy="525462"/>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wrap="none" anchor="ctr"/>
            <a:lstStyle/>
            <a:p>
              <a:r>
                <a:rPr kumimoji="1" lang="zh-CN" altLang="en-US" b="1">
                  <a:solidFill>
                    <a:srgbClr val="FF0066"/>
                  </a:solidFill>
                  <a:latin typeface="+mj-ea"/>
                  <a:ea typeface="+mj-ea"/>
                </a:rPr>
                <a:t>模块</a:t>
              </a:r>
              <a:r>
                <a:rPr kumimoji="1" lang="en-US" altLang="zh-CN" b="1">
                  <a:solidFill>
                    <a:srgbClr val="FF0066"/>
                  </a:solidFill>
                  <a:latin typeface="+mj-ea"/>
                  <a:ea typeface="+mj-ea"/>
                </a:rPr>
                <a:t>B</a:t>
              </a:r>
              <a:endParaRPr kumimoji="1" lang="en-US" altLang="zh-CN" b="1">
                <a:solidFill>
                  <a:srgbClr val="FF0066"/>
                </a:solidFill>
                <a:latin typeface="+mj-ea"/>
                <a:ea typeface="+mj-ea"/>
              </a:endParaRPr>
            </a:p>
          </p:txBody>
        </p:sp>
        <p:sp>
          <p:nvSpPr>
            <p:cNvPr id="14" name="Rectangle 24"/>
            <p:cNvSpPr>
              <a:spLocks noChangeArrowheads="1"/>
            </p:cNvSpPr>
            <p:nvPr/>
          </p:nvSpPr>
          <p:spPr bwMode="auto">
            <a:xfrm>
              <a:off x="3903663" y="3658726"/>
              <a:ext cx="471487" cy="11557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wrap="none" anchor="ctr"/>
            <a:lstStyle/>
            <a:p>
              <a:endParaRPr lang="zh-CN" altLang="en-US" sz="2400" b="1">
                <a:latin typeface="+mj-ea"/>
                <a:ea typeface="+mj-ea"/>
              </a:endParaRPr>
            </a:p>
          </p:txBody>
        </p:sp>
        <p:sp>
          <p:nvSpPr>
            <p:cNvPr id="15" name="Rectangle 25"/>
            <p:cNvSpPr>
              <a:spLocks noChangeArrowheads="1"/>
            </p:cNvSpPr>
            <p:nvPr/>
          </p:nvSpPr>
          <p:spPr bwMode="auto">
            <a:xfrm>
              <a:off x="4589463" y="3133264"/>
              <a:ext cx="1225550" cy="525462"/>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wrap="none" anchor="ctr"/>
            <a:lstStyle/>
            <a:p>
              <a:r>
                <a:rPr kumimoji="1" lang="zh-CN" altLang="en-US" b="1" dirty="0">
                  <a:solidFill>
                    <a:srgbClr val="FF0066"/>
                  </a:solidFill>
                  <a:latin typeface="+mj-ea"/>
                  <a:ea typeface="+mj-ea"/>
                </a:rPr>
                <a:t>模块</a:t>
              </a:r>
              <a:r>
                <a:rPr kumimoji="1" lang="en-US" altLang="zh-CN" b="1" dirty="0">
                  <a:solidFill>
                    <a:srgbClr val="FF0066"/>
                  </a:solidFill>
                  <a:latin typeface="+mj-ea"/>
                  <a:ea typeface="+mj-ea"/>
                </a:rPr>
                <a:t>A</a:t>
              </a:r>
              <a:endParaRPr kumimoji="1" lang="en-US" altLang="zh-CN" b="1" dirty="0">
                <a:solidFill>
                  <a:srgbClr val="FF0066"/>
                </a:solidFill>
                <a:latin typeface="+mj-ea"/>
                <a:ea typeface="+mj-ea"/>
              </a:endParaRPr>
            </a:p>
          </p:txBody>
        </p:sp>
        <p:sp>
          <p:nvSpPr>
            <p:cNvPr id="16" name="Rectangle 26"/>
            <p:cNvSpPr>
              <a:spLocks noChangeArrowheads="1"/>
            </p:cNvSpPr>
            <p:nvPr/>
          </p:nvSpPr>
          <p:spPr bwMode="auto">
            <a:xfrm>
              <a:off x="4591050" y="3638089"/>
              <a:ext cx="504825" cy="11557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wrap="none" anchor="ctr"/>
            <a:lstStyle/>
            <a:p>
              <a:endParaRPr lang="zh-CN" altLang="en-US" sz="2400" b="1">
                <a:latin typeface="+mj-ea"/>
                <a:ea typeface="+mj-ea"/>
              </a:endParaRPr>
            </a:p>
          </p:txBody>
        </p:sp>
        <p:sp>
          <p:nvSpPr>
            <p:cNvPr id="17" name="Rectangle 27"/>
            <p:cNvSpPr>
              <a:spLocks noChangeArrowheads="1"/>
            </p:cNvSpPr>
            <p:nvPr/>
          </p:nvSpPr>
          <p:spPr bwMode="auto">
            <a:xfrm>
              <a:off x="6102350" y="3133264"/>
              <a:ext cx="1225550" cy="525462"/>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wrap="none" anchor="ctr"/>
            <a:lstStyle/>
            <a:p>
              <a:r>
                <a:rPr kumimoji="1" lang="zh-CN" altLang="en-US" b="1">
                  <a:solidFill>
                    <a:srgbClr val="FF0066"/>
                  </a:solidFill>
                  <a:latin typeface="+mj-ea"/>
                  <a:ea typeface="+mj-ea"/>
                </a:rPr>
                <a:t>模块</a:t>
              </a:r>
              <a:r>
                <a:rPr kumimoji="1" lang="en-US" altLang="zh-CN" b="1">
                  <a:solidFill>
                    <a:srgbClr val="FF0066"/>
                  </a:solidFill>
                  <a:latin typeface="+mj-ea"/>
                  <a:ea typeface="+mj-ea"/>
                </a:rPr>
                <a:t>B</a:t>
              </a:r>
              <a:endParaRPr kumimoji="1" lang="en-US" altLang="zh-CN" b="1">
                <a:solidFill>
                  <a:srgbClr val="FF0066"/>
                </a:solidFill>
                <a:latin typeface="+mj-ea"/>
                <a:ea typeface="+mj-ea"/>
              </a:endParaRPr>
            </a:p>
          </p:txBody>
        </p:sp>
        <p:sp>
          <p:nvSpPr>
            <p:cNvPr id="18" name="Rectangle 28"/>
            <p:cNvSpPr>
              <a:spLocks noChangeArrowheads="1"/>
            </p:cNvSpPr>
            <p:nvPr/>
          </p:nvSpPr>
          <p:spPr bwMode="auto">
            <a:xfrm>
              <a:off x="6856413" y="3658726"/>
              <a:ext cx="471487" cy="11557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wrap="none" anchor="ctr"/>
            <a:lstStyle/>
            <a:p>
              <a:endParaRPr lang="zh-CN" altLang="en-US" sz="2400" b="1">
                <a:latin typeface="+mj-ea"/>
                <a:ea typeface="+mj-ea"/>
              </a:endParaRPr>
            </a:p>
          </p:txBody>
        </p:sp>
        <p:sp>
          <p:nvSpPr>
            <p:cNvPr id="19" name="Rectangle 29"/>
            <p:cNvSpPr>
              <a:spLocks noChangeArrowheads="1"/>
            </p:cNvSpPr>
            <p:nvPr/>
          </p:nvSpPr>
          <p:spPr bwMode="auto">
            <a:xfrm>
              <a:off x="5637213" y="4877926"/>
              <a:ext cx="1086452" cy="1155700"/>
            </a:xfrm>
            <a:prstGeom prst="rect">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wrap="none" anchor="ctr"/>
            <a:lstStyle/>
            <a:p>
              <a:r>
                <a:rPr kumimoji="1" lang="zh-CN" altLang="en-US" sz="1600" dirty="0">
                  <a:latin typeface="+mj-ea"/>
                  <a:ea typeface="+mj-ea"/>
                </a:rPr>
                <a:t>函数</a:t>
              </a:r>
              <a:r>
                <a:rPr kumimoji="1" lang="en-US" altLang="zh-CN" sz="1600" dirty="0">
                  <a:latin typeface="+mj-ea"/>
                  <a:ea typeface="+mj-ea"/>
                </a:rPr>
                <a:t>1</a:t>
              </a:r>
              <a:endParaRPr kumimoji="1" lang="en-US" altLang="zh-CN" sz="1600" dirty="0">
                <a:latin typeface="+mj-ea"/>
                <a:ea typeface="+mj-ea"/>
              </a:endParaRPr>
            </a:p>
            <a:p>
              <a:r>
                <a:rPr kumimoji="1" lang="zh-CN" altLang="en-US" sz="1600" dirty="0">
                  <a:latin typeface="+mj-ea"/>
                  <a:ea typeface="+mj-ea"/>
                </a:rPr>
                <a:t>函数</a:t>
              </a:r>
              <a:r>
                <a:rPr lang="en-US" altLang="zh-CN" sz="1600" dirty="0">
                  <a:latin typeface="+mj-ea"/>
                  <a:ea typeface="+mj-ea"/>
                </a:rPr>
                <a:t>2</a:t>
              </a:r>
              <a:endParaRPr kumimoji="1" lang="en-US" altLang="zh-CN" sz="1600" dirty="0">
                <a:latin typeface="+mj-ea"/>
                <a:ea typeface="+mj-ea"/>
              </a:endParaRPr>
            </a:p>
            <a:p>
              <a:r>
                <a:rPr kumimoji="1" lang="en-US" altLang="zh-CN" sz="1600" dirty="0">
                  <a:latin typeface="+mj-ea"/>
                  <a:ea typeface="+mj-ea"/>
                </a:rPr>
                <a:t>· · ·</a:t>
              </a:r>
              <a:endParaRPr kumimoji="1" lang="en-US" altLang="zh-CN" sz="1600" dirty="0">
                <a:latin typeface="+mj-ea"/>
                <a:ea typeface="+mj-ea"/>
              </a:endParaRPr>
            </a:p>
          </p:txBody>
        </p:sp>
        <p:sp>
          <p:nvSpPr>
            <p:cNvPr id="20" name="Line 30"/>
            <p:cNvSpPr>
              <a:spLocks noChangeShapeType="1"/>
            </p:cNvSpPr>
            <p:nvPr/>
          </p:nvSpPr>
          <p:spPr bwMode="auto">
            <a:xfrm>
              <a:off x="5095875" y="4141326"/>
              <a:ext cx="719138" cy="736600"/>
            </a:xfrm>
            <a:prstGeom prst="line">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a:lstStyle/>
            <a:p>
              <a:endParaRPr lang="zh-CN" altLang="en-US" sz="2400" b="1">
                <a:latin typeface="+mj-ea"/>
                <a:ea typeface="+mj-ea"/>
              </a:endParaRPr>
            </a:p>
          </p:txBody>
        </p:sp>
        <p:sp>
          <p:nvSpPr>
            <p:cNvPr id="21" name="Line 31"/>
            <p:cNvSpPr>
              <a:spLocks noChangeShapeType="1"/>
            </p:cNvSpPr>
            <p:nvPr/>
          </p:nvSpPr>
          <p:spPr bwMode="auto">
            <a:xfrm flipH="1">
              <a:off x="6032500" y="4214351"/>
              <a:ext cx="863600" cy="663575"/>
            </a:xfrm>
            <a:prstGeom prst="line">
              <a:avLst/>
            </a:prstGeom>
            <a:ln>
              <a:headEnd type="none" w="sm" len="sm"/>
              <a:tailEnd type="none" w="sm" len="sm"/>
            </a:ln>
          </p:spPr>
          <p:style>
            <a:lnRef idx="2">
              <a:schemeClr val="accent4"/>
            </a:lnRef>
            <a:fillRef idx="1">
              <a:schemeClr val="lt1"/>
            </a:fillRef>
            <a:effectRef idx="0">
              <a:schemeClr val="accent4"/>
            </a:effectRef>
            <a:fontRef idx="minor">
              <a:schemeClr val="dk1"/>
            </a:fontRef>
          </p:style>
          <p:txBody>
            <a:bodyPr/>
            <a:lstStyle/>
            <a:p>
              <a:endParaRPr lang="zh-CN" altLang="en-US" sz="2400" b="1">
                <a:latin typeface="+mj-ea"/>
                <a:ea typeface="+mj-ea"/>
              </a:endParaRPr>
            </a:p>
          </p:txBody>
        </p:sp>
        <p:sp>
          <p:nvSpPr>
            <p:cNvPr id="22" name="Text Box 32"/>
            <p:cNvSpPr txBox="1">
              <a:spLocks noChangeArrowheads="1"/>
            </p:cNvSpPr>
            <p:nvPr/>
          </p:nvSpPr>
          <p:spPr bwMode="auto">
            <a:xfrm>
              <a:off x="4189863" y="5366875"/>
              <a:ext cx="1050475" cy="49244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a:r>
                <a:rPr kumimoji="1" lang="zh-CN" altLang="en-US" b="1" dirty="0">
                  <a:latin typeface="+mj-ea"/>
                  <a:ea typeface="+mj-ea"/>
                </a:rPr>
                <a:t>模块</a:t>
              </a:r>
              <a:r>
                <a:rPr kumimoji="1" lang="en-US" altLang="zh-CN" b="1" dirty="0">
                  <a:latin typeface="+mj-ea"/>
                  <a:ea typeface="+mj-ea"/>
                </a:rPr>
                <a:t>C</a:t>
              </a:r>
              <a:endParaRPr kumimoji="1" lang="en-US" altLang="zh-CN" b="1" dirty="0">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内聚的七个</a:t>
            </a:r>
            <a:r>
              <a:rPr lang="zh-CN" altLang="en-US" dirty="0" smtClean="0"/>
              <a:t>等级</a:t>
            </a:r>
            <a:endParaRPr lang="zh-CN" altLang="en-US" dirty="0"/>
          </a:p>
        </p:txBody>
      </p:sp>
      <p:sp>
        <p:nvSpPr>
          <p:cNvPr id="2" name="文本占位符 1"/>
          <p:cNvSpPr>
            <a:spLocks noGrp="1"/>
          </p:cNvSpPr>
          <p:nvPr>
            <p:ph idx="1"/>
          </p:nvPr>
        </p:nvSpPr>
        <p:spPr>
          <a:xfrm>
            <a:off x="768098" y="828913"/>
            <a:ext cx="4625914" cy="3754824"/>
          </a:xfrm>
        </p:spPr>
        <p:txBody>
          <a:bodyPr>
            <a:noAutofit/>
          </a:bodyPr>
          <a:lstStyle/>
          <a:p>
            <a:pPr marL="0" indent="0">
              <a:spcBef>
                <a:spcPts val="600"/>
              </a:spcBef>
              <a:buNone/>
            </a:pPr>
            <a:r>
              <a:rPr lang="zh-CN" altLang="en-US" sz="2400" dirty="0">
                <a:latin typeface="+mn-ea"/>
              </a:rPr>
              <a:t>（</a:t>
            </a:r>
            <a:r>
              <a:rPr lang="en-US" altLang="zh-CN" sz="2400" dirty="0">
                <a:latin typeface="+mn-ea"/>
              </a:rPr>
              <a:t>2</a:t>
            </a:r>
            <a:r>
              <a:rPr lang="zh-CN" altLang="en-US" sz="2400" dirty="0">
                <a:latin typeface="+mn-ea"/>
              </a:rPr>
              <a:t>）逻辑内聚 </a:t>
            </a:r>
            <a:endParaRPr lang="zh-CN" altLang="en-US" sz="2400" dirty="0">
              <a:latin typeface="+mn-ea"/>
            </a:endParaRPr>
          </a:p>
          <a:p>
            <a:pPr>
              <a:lnSpc>
                <a:spcPct val="110000"/>
              </a:lnSpc>
              <a:spcBef>
                <a:spcPts val="600"/>
              </a:spcBef>
            </a:pPr>
            <a:r>
              <a:rPr lang="zh-CN" altLang="en-US" sz="2000" dirty="0">
                <a:latin typeface="+mn-ea"/>
              </a:rPr>
              <a:t>这种模块把几种相关的功能组合在一起，每次调用时，由</a:t>
            </a:r>
            <a:r>
              <a:rPr lang="zh-CN" altLang="en-US" sz="2000" dirty="0">
                <a:solidFill>
                  <a:srgbClr val="FF0000"/>
                </a:solidFill>
                <a:latin typeface="+mn-ea"/>
              </a:rPr>
              <a:t>传送给模块的判定参数</a:t>
            </a:r>
            <a:r>
              <a:rPr lang="zh-CN" altLang="en-US" sz="2000" dirty="0">
                <a:latin typeface="+mn-ea"/>
              </a:rPr>
              <a:t>来确定该模块应执行哪一种功能。这种模块是</a:t>
            </a:r>
            <a:r>
              <a:rPr lang="zh-CN" altLang="en-US" sz="2000" dirty="0">
                <a:solidFill>
                  <a:srgbClr val="FF0000"/>
                </a:solidFill>
                <a:latin typeface="+mn-ea"/>
              </a:rPr>
              <a:t>单入口多功能模块</a:t>
            </a:r>
            <a:r>
              <a:rPr lang="zh-CN" altLang="en-US" sz="2000" dirty="0">
                <a:latin typeface="+mn-ea"/>
              </a:rPr>
              <a:t>。</a:t>
            </a:r>
            <a:endParaRPr lang="zh-CN" altLang="en-US" sz="2000" dirty="0">
              <a:latin typeface="+mn-ea"/>
            </a:endParaRPr>
          </a:p>
          <a:p>
            <a:pPr>
              <a:lnSpc>
                <a:spcPct val="110000"/>
              </a:lnSpc>
              <a:spcBef>
                <a:spcPts val="600"/>
              </a:spcBef>
            </a:pPr>
            <a:r>
              <a:rPr lang="zh-CN" altLang="en-US" sz="2000" dirty="0">
                <a:latin typeface="+mn-ea"/>
              </a:rPr>
              <a:t>类似的有错误处理模块。它接收出错信号，对不同类型的错误打印出不同的出错信息。</a:t>
            </a:r>
            <a:endParaRPr lang="zh-CN" altLang="en-US" sz="2000" dirty="0">
              <a:latin typeface="+mn-ea"/>
            </a:endParaRPr>
          </a:p>
          <a:p>
            <a:pPr>
              <a:lnSpc>
                <a:spcPct val="110000"/>
              </a:lnSpc>
              <a:spcBef>
                <a:spcPts val="600"/>
              </a:spcBef>
            </a:pPr>
            <a:r>
              <a:rPr lang="zh-CN" altLang="en-US" sz="2000" dirty="0">
                <a:latin typeface="+mn-ea"/>
              </a:rPr>
              <a:t>逻辑内聚模块比巧合内聚模块的内聚程度要</a:t>
            </a:r>
            <a:r>
              <a:rPr lang="zh-CN" altLang="en-US" sz="2000" dirty="0" smtClean="0">
                <a:latin typeface="+mn-ea"/>
              </a:rPr>
              <a:t>高。</a:t>
            </a:r>
            <a:endParaRPr lang="zh-CN" altLang="en-US" sz="2000" dirty="0">
              <a:latin typeface="+mn-ea"/>
            </a:endParaRPr>
          </a:p>
        </p:txBody>
      </p:sp>
      <p:sp>
        <p:nvSpPr>
          <p:cNvPr id="3" name="日期占位符 2"/>
          <p:cNvSpPr>
            <a:spLocks noGrp="1"/>
          </p:cNvSpPr>
          <p:nvPr>
            <p:ph type="dt" sz="half" idx="10"/>
          </p:nvPr>
        </p:nvSpPr>
        <p:spPr/>
        <p:txBody>
          <a:bodyPr/>
          <a:lstStyle/>
          <a:p>
            <a:fld id="{877C7B65-FA73-4656-A54F-8690998B5929}"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38914"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50869F5-AA06-486C-B653-2BDF15E28F3F}" type="slidenum">
              <a:rPr lang="en-US" altLang="zh-CN" smtClean="0">
                <a:solidFill>
                  <a:schemeClr val="bg1"/>
                </a:solidFill>
              </a:rPr>
            </a:fld>
            <a:endParaRPr lang="en-US" altLang="zh-CN">
              <a:solidFill>
                <a:schemeClr val="bg1"/>
              </a:solidFill>
            </a:endParaRPr>
          </a:p>
        </p:txBody>
      </p:sp>
      <p:grpSp>
        <p:nvGrpSpPr>
          <p:cNvPr id="48" name="组合 47"/>
          <p:cNvGrpSpPr/>
          <p:nvPr/>
        </p:nvGrpSpPr>
        <p:grpSpPr>
          <a:xfrm>
            <a:off x="5768393" y="949920"/>
            <a:ext cx="3089857" cy="3585010"/>
            <a:chOff x="5718631" y="1180214"/>
            <a:chExt cx="3170343" cy="4372687"/>
          </a:xfrm>
        </p:grpSpPr>
        <p:sp>
          <p:nvSpPr>
            <p:cNvPr id="17" name="矩形 16"/>
            <p:cNvSpPr/>
            <p:nvPr/>
          </p:nvSpPr>
          <p:spPr>
            <a:xfrm>
              <a:off x="6416897" y="1180214"/>
              <a:ext cx="1246909" cy="482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调用模块</a:t>
              </a:r>
              <a:endParaRPr lang="zh-CN" altLang="en-US" sz="1600" dirty="0">
                <a:latin typeface="+mj-ea"/>
                <a:ea typeface="+mj-ea"/>
              </a:endParaRPr>
            </a:p>
          </p:txBody>
        </p:sp>
        <p:sp>
          <p:nvSpPr>
            <p:cNvPr id="18" name="矩形 17"/>
            <p:cNvSpPr/>
            <p:nvPr/>
          </p:nvSpPr>
          <p:spPr>
            <a:xfrm>
              <a:off x="5718631" y="1795548"/>
              <a:ext cx="2676698" cy="3757353"/>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latin typeface="+mj-ea"/>
                <a:ea typeface="+mj-ea"/>
              </a:endParaRPr>
            </a:p>
          </p:txBody>
        </p:sp>
        <p:sp>
          <p:nvSpPr>
            <p:cNvPr id="19" name="文本框 18"/>
            <p:cNvSpPr txBox="1"/>
            <p:nvPr/>
          </p:nvSpPr>
          <p:spPr>
            <a:xfrm>
              <a:off x="8415283" y="2493623"/>
              <a:ext cx="473691" cy="1863608"/>
            </a:xfrm>
            <a:prstGeom prst="rect">
              <a:avLst/>
            </a:prstGeom>
            <a:noFill/>
          </p:spPr>
          <p:txBody>
            <a:bodyPr vert="eaVert" wrap="square" rtlCol="0">
              <a:spAutoFit/>
            </a:bodyPr>
            <a:lstStyle/>
            <a:p>
              <a:r>
                <a:rPr lang="zh-CN" altLang="en-US" dirty="0">
                  <a:latin typeface="+mj-ea"/>
                  <a:ea typeface="+mj-ea"/>
                </a:rPr>
                <a:t>被调用模块</a:t>
              </a:r>
              <a:endParaRPr lang="zh-CN" altLang="en-US" dirty="0">
                <a:latin typeface="+mj-ea"/>
                <a:ea typeface="+mj-ea"/>
              </a:endParaRPr>
            </a:p>
          </p:txBody>
        </p:sp>
        <p:sp>
          <p:nvSpPr>
            <p:cNvPr id="20" name="菱形 19"/>
            <p:cNvSpPr/>
            <p:nvPr/>
          </p:nvSpPr>
          <p:spPr>
            <a:xfrm>
              <a:off x="6375334" y="2186053"/>
              <a:ext cx="1330036" cy="61514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判定</a:t>
              </a:r>
              <a:endParaRPr lang="zh-CN" altLang="en-US" sz="1600" dirty="0">
                <a:latin typeface="+mj-ea"/>
                <a:ea typeface="+mj-ea"/>
              </a:endParaRPr>
            </a:p>
          </p:txBody>
        </p:sp>
        <p:sp>
          <p:nvSpPr>
            <p:cNvPr id="21" name="文本框 20"/>
            <p:cNvSpPr txBox="1"/>
            <p:nvPr/>
          </p:nvSpPr>
          <p:spPr>
            <a:xfrm>
              <a:off x="6074054" y="3273365"/>
              <a:ext cx="574516" cy="1514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wrap="square" rtlCol="0">
              <a:spAutoFit/>
            </a:bodyPr>
            <a:lstStyle/>
            <a:p>
              <a:pPr algn="ctr"/>
              <a:r>
                <a:rPr lang="zh-CN" altLang="en-US" sz="1600" dirty="0">
                  <a:latin typeface="+mj-ea"/>
                  <a:ea typeface="+mj-ea"/>
                </a:rPr>
                <a:t>读一个记录</a:t>
              </a:r>
              <a:endParaRPr lang="zh-CN" altLang="en-US" sz="1600" dirty="0">
                <a:latin typeface="+mj-ea"/>
                <a:ea typeface="+mj-ea"/>
              </a:endParaRPr>
            </a:p>
          </p:txBody>
        </p:sp>
        <p:sp>
          <p:nvSpPr>
            <p:cNvPr id="25" name="文本框 24"/>
            <p:cNvSpPr txBox="1"/>
            <p:nvPr/>
          </p:nvSpPr>
          <p:spPr>
            <a:xfrm>
              <a:off x="7411234" y="3273365"/>
              <a:ext cx="574516" cy="1514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wrap="square" rtlCol="0">
              <a:spAutoFit/>
            </a:bodyPr>
            <a:lstStyle/>
            <a:p>
              <a:pPr algn="ctr"/>
              <a:r>
                <a:rPr lang="zh-CN" altLang="en-US" sz="1600" dirty="0">
                  <a:latin typeface="+mj-ea"/>
                  <a:ea typeface="+mj-ea"/>
                </a:rPr>
                <a:t>写一个记录</a:t>
              </a:r>
              <a:endParaRPr lang="zh-CN" altLang="en-US" sz="1600" dirty="0">
                <a:latin typeface="+mj-ea"/>
                <a:ea typeface="+mj-ea"/>
              </a:endParaRPr>
            </a:p>
          </p:txBody>
        </p:sp>
        <p:cxnSp>
          <p:nvCxnSpPr>
            <p:cNvPr id="23" name="直接箭头连接符 22"/>
            <p:cNvCxnSpPr>
              <a:stCxn id="17" idx="2"/>
              <a:endCxn id="20" idx="0"/>
            </p:cNvCxnSpPr>
            <p:nvPr/>
          </p:nvCxnSpPr>
          <p:spPr>
            <a:xfrm>
              <a:off x="7040352" y="1662352"/>
              <a:ext cx="0" cy="5237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0" idx="1"/>
              <a:endCxn id="21" idx="0"/>
            </p:cNvCxnSpPr>
            <p:nvPr/>
          </p:nvCxnSpPr>
          <p:spPr>
            <a:xfrm flipH="1">
              <a:off x="6361313" y="2493624"/>
              <a:ext cx="14021" cy="7797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20" idx="3"/>
              <a:endCxn id="25" idx="0"/>
            </p:cNvCxnSpPr>
            <p:nvPr/>
          </p:nvCxnSpPr>
          <p:spPr>
            <a:xfrm flipH="1">
              <a:off x="7698493" y="2493624"/>
              <a:ext cx="6877" cy="7797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肘形连接符 37"/>
            <p:cNvCxnSpPr>
              <a:stCxn id="21" idx="2"/>
            </p:cNvCxnSpPr>
            <p:nvPr/>
          </p:nvCxnSpPr>
          <p:spPr>
            <a:xfrm rot="16200000" flipH="1">
              <a:off x="6618126" y="4531318"/>
              <a:ext cx="299259" cy="812883"/>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25" idx="2"/>
            </p:cNvCxnSpPr>
            <p:nvPr/>
          </p:nvCxnSpPr>
          <p:spPr>
            <a:xfrm rot="5400000">
              <a:off x="7286717" y="4675613"/>
              <a:ext cx="299260" cy="524293"/>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8" idx="2"/>
            </p:cNvCxnSpPr>
            <p:nvPr/>
          </p:nvCxnSpPr>
          <p:spPr>
            <a:xfrm flipV="1">
              <a:off x="7056980" y="5087389"/>
              <a:ext cx="0" cy="465512"/>
            </a:xfrm>
            <a:prstGeom prst="line">
              <a:avLst/>
            </a:prstGeom>
            <a:ln w="28575"/>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randombar(horizontal)">
                                      <p:cBhvr>
                                        <p:cTn id="2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标题 50"/>
          <p:cNvSpPr>
            <a:spLocks noGrp="1"/>
          </p:cNvSpPr>
          <p:nvPr>
            <p:ph type="title"/>
          </p:nvPr>
        </p:nvSpPr>
        <p:spPr/>
        <p:txBody>
          <a:bodyPr/>
          <a:lstStyle/>
          <a:p>
            <a:r>
              <a:rPr lang="zh-CN" altLang="en-US" dirty="0"/>
              <a:t>内聚的七个</a:t>
            </a:r>
            <a:r>
              <a:rPr lang="zh-CN" altLang="en-US" dirty="0" smtClean="0"/>
              <a:t>等级</a:t>
            </a:r>
            <a:endParaRPr lang="zh-CN" altLang="en-US" dirty="0"/>
          </a:p>
        </p:txBody>
      </p:sp>
      <p:sp>
        <p:nvSpPr>
          <p:cNvPr id="2" name="文本占位符 1"/>
          <p:cNvSpPr>
            <a:spLocks noGrp="1"/>
          </p:cNvSpPr>
          <p:nvPr>
            <p:ph idx="1"/>
          </p:nvPr>
        </p:nvSpPr>
        <p:spPr>
          <a:xfrm>
            <a:off x="670153" y="885740"/>
            <a:ext cx="4719252" cy="3806854"/>
          </a:xfrm>
        </p:spPr>
        <p:txBody>
          <a:bodyPr>
            <a:normAutofit/>
          </a:bodyPr>
          <a:lstStyle/>
          <a:p>
            <a:pPr marL="0" indent="0">
              <a:lnSpc>
                <a:spcPct val="100000"/>
              </a:lnSpc>
              <a:spcBef>
                <a:spcPts val="600"/>
              </a:spcBef>
              <a:buNone/>
            </a:pPr>
            <a:r>
              <a:rPr lang="zh-CN" altLang="en-US" sz="2400" dirty="0">
                <a:latin typeface="+mn-ea"/>
              </a:rPr>
              <a:t>（</a:t>
            </a:r>
            <a:r>
              <a:rPr lang="en-US" altLang="zh-CN" sz="2400" dirty="0">
                <a:latin typeface="+mn-ea"/>
              </a:rPr>
              <a:t>2</a:t>
            </a:r>
            <a:r>
              <a:rPr lang="zh-CN" altLang="en-US" sz="2400" dirty="0">
                <a:latin typeface="+mn-ea"/>
              </a:rPr>
              <a:t>）逻辑内聚 </a:t>
            </a:r>
            <a:endParaRPr lang="zh-CN" altLang="en-US" sz="2400" dirty="0">
              <a:latin typeface="+mn-ea"/>
            </a:endParaRPr>
          </a:p>
          <a:p>
            <a:pPr>
              <a:lnSpc>
                <a:spcPct val="100000"/>
              </a:lnSpc>
              <a:spcBef>
                <a:spcPts val="600"/>
              </a:spcBef>
            </a:pPr>
            <a:r>
              <a:rPr lang="zh-CN" altLang="en-US" sz="2000" dirty="0">
                <a:solidFill>
                  <a:srgbClr val="FF0000"/>
                </a:solidFill>
                <a:latin typeface="+mn-ea"/>
              </a:rPr>
              <a:t>逻辑内聚的缺点：</a:t>
            </a:r>
            <a:endParaRPr lang="zh-CN" altLang="en-US" sz="2000" dirty="0">
              <a:solidFill>
                <a:srgbClr val="FF0000"/>
              </a:solidFill>
              <a:latin typeface="+mn-ea"/>
            </a:endParaRPr>
          </a:p>
          <a:p>
            <a:pPr lvl="1">
              <a:lnSpc>
                <a:spcPct val="100000"/>
              </a:lnSpc>
              <a:spcBef>
                <a:spcPts val="600"/>
              </a:spcBef>
            </a:pPr>
            <a:r>
              <a:rPr lang="zh-CN" altLang="en-US" sz="2000" dirty="0">
                <a:latin typeface="+mn-ea"/>
              </a:rPr>
              <a:t>它所执行的不是一种功能，而是执行若干功能中的一种，因此它不易修改。</a:t>
            </a:r>
            <a:endParaRPr lang="zh-CN" altLang="en-US" sz="2000" dirty="0">
              <a:latin typeface="+mn-ea"/>
            </a:endParaRPr>
          </a:p>
          <a:p>
            <a:pPr lvl="1">
              <a:lnSpc>
                <a:spcPct val="100000"/>
              </a:lnSpc>
              <a:spcBef>
                <a:spcPts val="600"/>
              </a:spcBef>
            </a:pPr>
            <a:r>
              <a:rPr lang="zh-CN" altLang="en-US" sz="2000" dirty="0">
                <a:latin typeface="+mn-ea"/>
              </a:rPr>
              <a:t>另外，当调用时需要进行控制参数的传递，这就增加了模块间的耦合程度。</a:t>
            </a:r>
            <a:endParaRPr lang="zh-CN" altLang="en-US" sz="2000" dirty="0">
              <a:latin typeface="+mn-ea"/>
            </a:endParaRPr>
          </a:p>
          <a:p>
            <a:pPr lvl="1">
              <a:lnSpc>
                <a:spcPct val="100000"/>
              </a:lnSpc>
              <a:spcBef>
                <a:spcPts val="600"/>
              </a:spcBef>
            </a:pPr>
            <a:r>
              <a:rPr lang="zh-CN" altLang="en-US" sz="2000" dirty="0">
                <a:latin typeface="+mn-ea"/>
              </a:rPr>
              <a:t>而将未用的部分也调入内存，这就降低了系统的效率。</a:t>
            </a:r>
            <a:endParaRPr lang="zh-CN" altLang="en-US" sz="2000" dirty="0">
              <a:latin typeface="+mn-ea"/>
            </a:endParaRPr>
          </a:p>
        </p:txBody>
      </p:sp>
      <p:sp>
        <p:nvSpPr>
          <p:cNvPr id="47" name="日期占位符 46"/>
          <p:cNvSpPr>
            <a:spLocks noGrp="1"/>
          </p:cNvSpPr>
          <p:nvPr>
            <p:ph type="dt" sz="half" idx="10"/>
          </p:nvPr>
        </p:nvSpPr>
        <p:spPr/>
        <p:txBody>
          <a:bodyPr/>
          <a:lstStyle/>
          <a:p>
            <a:fld id="{E9507AC3-ABE2-489E-8468-7A9D42AC59F2}" type="datetime1">
              <a:rPr lang="zh-CN" altLang="en-US" smtClean="0"/>
            </a:fld>
            <a:endParaRPr lang="zh-CN" altLang="en-US"/>
          </a:p>
        </p:txBody>
      </p:sp>
      <p:sp>
        <p:nvSpPr>
          <p:cNvPr id="48" name="页脚占位符 47"/>
          <p:cNvSpPr>
            <a:spLocks noGrp="1"/>
          </p:cNvSpPr>
          <p:nvPr>
            <p:ph type="ftr" sz="quarter" idx="11"/>
          </p:nvPr>
        </p:nvSpPr>
        <p:spPr/>
        <p:txBody>
          <a:bodyPr/>
          <a:lstStyle/>
          <a:p>
            <a:r>
              <a:rPr lang="zh-CN" altLang="en-US" smtClean="0"/>
              <a:t>软件工程</a:t>
            </a:r>
            <a:endParaRPr lang="zh-CN" altLang="en-US" dirty="0"/>
          </a:p>
        </p:txBody>
      </p:sp>
      <p:sp>
        <p:nvSpPr>
          <p:cNvPr id="38914"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50869F5-AA06-486C-B653-2BDF15E28F3F}" type="slidenum">
              <a:rPr lang="en-US" altLang="zh-CN" smtClean="0">
                <a:solidFill>
                  <a:schemeClr val="bg1"/>
                </a:solidFill>
              </a:rPr>
            </a:fld>
            <a:endParaRPr lang="en-US" altLang="zh-CN">
              <a:solidFill>
                <a:schemeClr val="bg1"/>
              </a:solidFill>
            </a:endParaRPr>
          </a:p>
        </p:txBody>
      </p:sp>
      <p:grpSp>
        <p:nvGrpSpPr>
          <p:cNvPr id="3" name="组合 2"/>
          <p:cNvGrpSpPr/>
          <p:nvPr/>
        </p:nvGrpSpPr>
        <p:grpSpPr>
          <a:xfrm>
            <a:off x="5933460" y="52577"/>
            <a:ext cx="2878486" cy="1600221"/>
            <a:chOff x="2514197" y="4679665"/>
            <a:chExt cx="3370262" cy="1952625"/>
          </a:xfrm>
        </p:grpSpPr>
        <p:grpSp>
          <p:nvGrpSpPr>
            <p:cNvPr id="5" name="Group 17"/>
            <p:cNvGrpSpPr/>
            <p:nvPr/>
          </p:nvGrpSpPr>
          <p:grpSpPr bwMode="auto">
            <a:xfrm>
              <a:off x="2514197" y="4679665"/>
              <a:ext cx="1295400" cy="1952625"/>
              <a:chOff x="158" y="2352"/>
              <a:chExt cx="1488" cy="1536"/>
            </a:xfrm>
          </p:grpSpPr>
          <p:sp>
            <p:nvSpPr>
              <p:cNvPr id="7" name="Text Box 18"/>
              <p:cNvSpPr txBox="1">
                <a:spLocks noChangeArrowheads="1"/>
              </p:cNvSpPr>
              <p:nvPr/>
            </p:nvSpPr>
            <p:spPr bwMode="auto">
              <a:xfrm>
                <a:off x="158" y="2924"/>
                <a:ext cx="680" cy="340"/>
              </a:xfrm>
              <a:prstGeom prst="rect">
                <a:avLst/>
              </a:prstGeom>
            </p:spPr>
            <p:style>
              <a:lnRef idx="2">
                <a:schemeClr val="accent1"/>
              </a:lnRef>
              <a:fillRef idx="1">
                <a:schemeClr val="lt1"/>
              </a:fillRef>
              <a:effectRef idx="0">
                <a:schemeClr val="accent1"/>
              </a:effectRef>
              <a:fontRef idx="minor">
                <a:schemeClr val="dk1"/>
              </a:fontRef>
            </p:style>
            <p:txBody>
              <a:bodyPr lIns="0" tIns="0" rIns="0" bIns="0" anchor="ctr" anchorCtr="1"/>
              <a:lstStyle/>
              <a:p>
                <a:pPr algn="l">
                  <a:spcBef>
                    <a:spcPct val="50000"/>
                  </a:spcBef>
                </a:pPr>
                <a:r>
                  <a:rPr kumimoji="1" lang="en-US" altLang="zh-CN" b="1">
                    <a:latin typeface="Times New Roman" panose="02020603050405020304" pitchFamily="18" charset="0"/>
                  </a:rPr>
                  <a:t>X</a:t>
                </a:r>
                <a:endParaRPr kumimoji="1" lang="en-US" altLang="zh-CN" b="1">
                  <a:latin typeface="Times New Roman" panose="02020603050405020304" pitchFamily="18" charset="0"/>
                </a:endParaRPr>
              </a:p>
            </p:txBody>
          </p:sp>
          <p:sp>
            <p:nvSpPr>
              <p:cNvPr id="8" name="Text Box 19"/>
              <p:cNvSpPr txBox="1">
                <a:spLocks noChangeArrowheads="1"/>
              </p:cNvSpPr>
              <p:nvPr/>
            </p:nvSpPr>
            <p:spPr bwMode="auto">
              <a:xfrm>
                <a:off x="966" y="2919"/>
                <a:ext cx="680" cy="340"/>
              </a:xfrm>
              <a:prstGeom prst="rect">
                <a:avLst/>
              </a:prstGeom>
            </p:spPr>
            <p:style>
              <a:lnRef idx="2">
                <a:schemeClr val="accent1"/>
              </a:lnRef>
              <a:fillRef idx="1">
                <a:schemeClr val="lt1"/>
              </a:fillRef>
              <a:effectRef idx="0">
                <a:schemeClr val="accent1"/>
              </a:effectRef>
              <a:fontRef idx="minor">
                <a:schemeClr val="dk1"/>
              </a:fontRef>
            </p:style>
            <p:txBody>
              <a:bodyPr lIns="0" tIns="0" rIns="0" bIns="0" anchor="ctr" anchorCtr="1"/>
              <a:lstStyle/>
              <a:p>
                <a:pPr algn="l">
                  <a:spcBef>
                    <a:spcPct val="50000"/>
                  </a:spcBef>
                </a:pPr>
                <a:r>
                  <a:rPr kumimoji="1" lang="en-US" altLang="zh-CN" b="1" dirty="0">
                    <a:latin typeface="Times New Roman" panose="02020603050405020304" pitchFamily="18" charset="0"/>
                  </a:rPr>
                  <a:t>Y</a:t>
                </a:r>
                <a:endParaRPr kumimoji="1" lang="en-US" altLang="zh-CN" b="1" dirty="0">
                  <a:latin typeface="Times New Roman" panose="02020603050405020304" pitchFamily="18" charset="0"/>
                </a:endParaRPr>
              </a:p>
            </p:txBody>
          </p:sp>
          <p:sp>
            <p:nvSpPr>
              <p:cNvPr id="9" name="Text Box 20"/>
              <p:cNvSpPr txBox="1">
                <a:spLocks noChangeArrowheads="1"/>
              </p:cNvSpPr>
              <p:nvPr/>
            </p:nvSpPr>
            <p:spPr bwMode="auto">
              <a:xfrm>
                <a:off x="542" y="2352"/>
                <a:ext cx="680" cy="340"/>
              </a:xfrm>
              <a:prstGeom prst="rect">
                <a:avLst/>
              </a:prstGeom>
            </p:spPr>
            <p:style>
              <a:lnRef idx="2">
                <a:schemeClr val="accent1"/>
              </a:lnRef>
              <a:fillRef idx="1">
                <a:schemeClr val="lt1"/>
              </a:fillRef>
              <a:effectRef idx="0">
                <a:schemeClr val="accent1"/>
              </a:effectRef>
              <a:fontRef idx="minor">
                <a:schemeClr val="dk1"/>
              </a:fontRef>
            </p:style>
            <p:txBody>
              <a:bodyPr lIns="0" tIns="0" rIns="0" bIns="0" anchor="ctr" anchorCtr="1"/>
              <a:lstStyle/>
              <a:p>
                <a:pPr algn="l">
                  <a:spcBef>
                    <a:spcPct val="50000"/>
                  </a:spcBef>
                </a:pPr>
                <a:r>
                  <a:rPr kumimoji="1" lang="en-US" altLang="zh-CN" b="1">
                    <a:latin typeface="Times New Roman" panose="02020603050405020304" pitchFamily="18" charset="0"/>
                  </a:rPr>
                  <a:t>S</a:t>
                </a:r>
                <a:endParaRPr kumimoji="1" lang="en-US" altLang="zh-CN" b="1">
                  <a:latin typeface="Times New Roman" panose="02020603050405020304" pitchFamily="18" charset="0"/>
                </a:endParaRPr>
              </a:p>
            </p:txBody>
          </p:sp>
          <p:sp>
            <p:nvSpPr>
              <p:cNvPr id="10" name="Line 21"/>
              <p:cNvSpPr>
                <a:spLocks noChangeShapeType="1"/>
              </p:cNvSpPr>
              <p:nvPr/>
            </p:nvSpPr>
            <p:spPr bwMode="auto">
              <a:xfrm>
                <a:off x="494" y="3264"/>
                <a:ext cx="0" cy="288"/>
              </a:xfrm>
              <a:prstGeom prst="line">
                <a:avLst/>
              </a:prstGeom>
            </p:spPr>
            <p:style>
              <a:lnRef idx="2">
                <a:schemeClr val="accent1"/>
              </a:lnRef>
              <a:fillRef idx="1">
                <a:schemeClr val="lt1"/>
              </a:fillRef>
              <a:effectRef idx="0">
                <a:schemeClr val="accent1"/>
              </a:effectRef>
              <a:fontRef idx="minor">
                <a:schemeClr val="dk1"/>
              </a:fontRef>
            </p:style>
            <p:txBody>
              <a:bodyPr/>
              <a:lstStyle/>
              <a:p>
                <a:endParaRPr lang="zh-CN" altLang="en-US"/>
              </a:p>
            </p:txBody>
          </p:sp>
          <p:sp>
            <p:nvSpPr>
              <p:cNvPr id="11" name="Line 22"/>
              <p:cNvSpPr>
                <a:spLocks noChangeShapeType="1"/>
              </p:cNvSpPr>
              <p:nvPr/>
            </p:nvSpPr>
            <p:spPr bwMode="auto">
              <a:xfrm>
                <a:off x="1022" y="2688"/>
                <a:ext cx="288" cy="227"/>
              </a:xfrm>
              <a:prstGeom prst="line">
                <a:avLst/>
              </a:prstGeom>
            </p:spPr>
            <p:style>
              <a:lnRef idx="2">
                <a:schemeClr val="accent1"/>
              </a:lnRef>
              <a:fillRef idx="1">
                <a:schemeClr val="lt1"/>
              </a:fillRef>
              <a:effectRef idx="0">
                <a:schemeClr val="accent1"/>
              </a:effectRef>
              <a:fontRef idx="minor">
                <a:schemeClr val="dk1"/>
              </a:fontRef>
            </p:style>
            <p:txBody>
              <a:bodyPr/>
              <a:lstStyle/>
              <a:p>
                <a:endParaRPr lang="zh-CN" altLang="en-US"/>
              </a:p>
            </p:txBody>
          </p:sp>
          <p:sp>
            <p:nvSpPr>
              <p:cNvPr id="12" name="Line 23"/>
              <p:cNvSpPr>
                <a:spLocks noChangeShapeType="1"/>
              </p:cNvSpPr>
              <p:nvPr/>
            </p:nvSpPr>
            <p:spPr bwMode="auto">
              <a:xfrm flipV="1">
                <a:off x="494" y="2688"/>
                <a:ext cx="288" cy="240"/>
              </a:xfrm>
              <a:prstGeom prst="line">
                <a:avLst/>
              </a:prstGeom>
            </p:spPr>
            <p:style>
              <a:lnRef idx="2">
                <a:schemeClr val="accent1"/>
              </a:lnRef>
              <a:fillRef idx="1">
                <a:schemeClr val="lt1"/>
              </a:fillRef>
              <a:effectRef idx="0">
                <a:schemeClr val="accent1"/>
              </a:effectRef>
              <a:fontRef idx="minor">
                <a:schemeClr val="dk1"/>
              </a:fontRef>
            </p:style>
            <p:txBody>
              <a:bodyPr/>
              <a:lstStyle/>
              <a:p>
                <a:endParaRPr lang="zh-CN" altLang="en-US"/>
              </a:p>
            </p:txBody>
          </p:sp>
          <p:sp>
            <p:nvSpPr>
              <p:cNvPr id="13" name="Text Box 24"/>
              <p:cNvSpPr txBox="1">
                <a:spLocks noChangeArrowheads="1"/>
              </p:cNvSpPr>
              <p:nvPr/>
            </p:nvSpPr>
            <p:spPr bwMode="auto">
              <a:xfrm>
                <a:off x="158" y="3548"/>
                <a:ext cx="680" cy="340"/>
              </a:xfrm>
              <a:prstGeom prst="rect">
                <a:avLst/>
              </a:prstGeom>
            </p:spPr>
            <p:style>
              <a:lnRef idx="2">
                <a:schemeClr val="accent1"/>
              </a:lnRef>
              <a:fillRef idx="1">
                <a:schemeClr val="lt1"/>
              </a:fillRef>
              <a:effectRef idx="0">
                <a:schemeClr val="accent1"/>
              </a:effectRef>
              <a:fontRef idx="minor">
                <a:schemeClr val="dk1"/>
              </a:fontRef>
            </p:style>
            <p:txBody>
              <a:bodyPr lIns="0" tIns="0" rIns="0" bIns="0" anchor="ctr" anchorCtr="1"/>
              <a:lstStyle/>
              <a:p>
                <a:pPr algn="l">
                  <a:spcBef>
                    <a:spcPct val="50000"/>
                  </a:spcBef>
                </a:pPr>
                <a:r>
                  <a:rPr kumimoji="1" lang="en-US" altLang="zh-CN" b="1">
                    <a:latin typeface="Times New Roman" panose="02020603050405020304" pitchFamily="18" charset="0"/>
                  </a:rPr>
                  <a:t>A</a:t>
                </a:r>
                <a:endParaRPr kumimoji="1" lang="en-US" altLang="zh-CN" b="1">
                  <a:latin typeface="Times New Roman" panose="02020603050405020304" pitchFamily="18" charset="0"/>
                </a:endParaRPr>
              </a:p>
            </p:txBody>
          </p:sp>
          <p:sp>
            <p:nvSpPr>
              <p:cNvPr id="14" name="Text Box 25"/>
              <p:cNvSpPr txBox="1">
                <a:spLocks noChangeArrowheads="1"/>
              </p:cNvSpPr>
              <p:nvPr/>
            </p:nvSpPr>
            <p:spPr bwMode="auto">
              <a:xfrm>
                <a:off x="966" y="3548"/>
                <a:ext cx="680" cy="340"/>
              </a:xfrm>
              <a:prstGeom prst="rect">
                <a:avLst/>
              </a:prstGeom>
            </p:spPr>
            <p:style>
              <a:lnRef idx="2">
                <a:schemeClr val="accent1"/>
              </a:lnRef>
              <a:fillRef idx="1">
                <a:schemeClr val="lt1"/>
              </a:fillRef>
              <a:effectRef idx="0">
                <a:schemeClr val="accent1"/>
              </a:effectRef>
              <a:fontRef idx="minor">
                <a:schemeClr val="dk1"/>
              </a:fontRef>
            </p:style>
            <p:txBody>
              <a:bodyPr lIns="0" tIns="0" rIns="0" bIns="0" anchor="ctr" anchorCtr="1"/>
              <a:lstStyle/>
              <a:p>
                <a:pPr algn="l">
                  <a:spcBef>
                    <a:spcPct val="50000"/>
                  </a:spcBef>
                </a:pPr>
                <a:r>
                  <a:rPr kumimoji="1" lang="en-US" altLang="zh-CN" b="1">
                    <a:latin typeface="Times New Roman" panose="02020603050405020304" pitchFamily="18" charset="0"/>
                  </a:rPr>
                  <a:t>B</a:t>
                </a:r>
                <a:endParaRPr kumimoji="1" lang="en-US" altLang="zh-CN" b="1">
                  <a:latin typeface="Times New Roman" panose="02020603050405020304" pitchFamily="18" charset="0"/>
                </a:endParaRPr>
              </a:p>
            </p:txBody>
          </p:sp>
          <p:sp>
            <p:nvSpPr>
              <p:cNvPr id="15" name="Line 26"/>
              <p:cNvSpPr>
                <a:spLocks noChangeShapeType="1"/>
              </p:cNvSpPr>
              <p:nvPr/>
            </p:nvSpPr>
            <p:spPr bwMode="auto">
              <a:xfrm>
                <a:off x="1310" y="3264"/>
                <a:ext cx="0" cy="288"/>
              </a:xfrm>
              <a:prstGeom prst="line">
                <a:avLst/>
              </a:prstGeom>
            </p:spPr>
            <p:style>
              <a:lnRef idx="2">
                <a:schemeClr val="accent1"/>
              </a:lnRef>
              <a:fillRef idx="1">
                <a:schemeClr val="lt1"/>
              </a:fillRef>
              <a:effectRef idx="0">
                <a:schemeClr val="accent1"/>
              </a:effectRef>
              <a:fontRef idx="minor">
                <a:schemeClr val="dk1"/>
              </a:fontRef>
            </p:style>
            <p:txBody>
              <a:bodyPr/>
              <a:lstStyle/>
              <a:p>
                <a:endParaRPr lang="zh-CN" altLang="en-US"/>
              </a:p>
            </p:txBody>
          </p:sp>
        </p:grpSp>
        <p:grpSp>
          <p:nvGrpSpPr>
            <p:cNvPr id="16" name="Group 57"/>
            <p:cNvGrpSpPr/>
            <p:nvPr/>
          </p:nvGrpSpPr>
          <p:grpSpPr bwMode="auto">
            <a:xfrm>
              <a:off x="4385859" y="4679665"/>
              <a:ext cx="1498600" cy="1951038"/>
              <a:chOff x="1991" y="2352"/>
              <a:chExt cx="1243" cy="1536"/>
            </a:xfrm>
          </p:grpSpPr>
          <p:sp>
            <p:nvSpPr>
              <p:cNvPr id="17" name="Text Box 27"/>
              <p:cNvSpPr txBox="1">
                <a:spLocks noChangeArrowheads="1"/>
              </p:cNvSpPr>
              <p:nvPr/>
            </p:nvSpPr>
            <p:spPr bwMode="auto">
              <a:xfrm>
                <a:off x="1991" y="2924"/>
                <a:ext cx="435" cy="340"/>
              </a:xfrm>
              <a:prstGeom prst="rect">
                <a:avLst/>
              </a:prstGeom>
            </p:spPr>
            <p:style>
              <a:lnRef idx="2">
                <a:schemeClr val="accent1"/>
              </a:lnRef>
              <a:fillRef idx="1">
                <a:schemeClr val="lt1"/>
              </a:fillRef>
              <a:effectRef idx="0">
                <a:schemeClr val="accent1"/>
              </a:effectRef>
              <a:fontRef idx="minor">
                <a:schemeClr val="dk1"/>
              </a:fontRef>
            </p:style>
            <p:txBody>
              <a:bodyPr lIns="0" tIns="0" rIns="0" bIns="0" anchor="ctr" anchorCtr="1"/>
              <a:lstStyle/>
              <a:p>
                <a:pPr algn="l">
                  <a:spcBef>
                    <a:spcPct val="50000"/>
                  </a:spcBef>
                </a:pPr>
                <a:r>
                  <a:rPr kumimoji="1" lang="en-US" altLang="zh-CN" b="1">
                    <a:latin typeface="Times New Roman" panose="02020603050405020304" pitchFamily="18" charset="0"/>
                  </a:rPr>
                  <a:t>X</a:t>
                </a:r>
                <a:endParaRPr kumimoji="1" lang="en-US" altLang="zh-CN" b="1">
                  <a:latin typeface="Times New Roman" panose="02020603050405020304" pitchFamily="18" charset="0"/>
                </a:endParaRPr>
              </a:p>
            </p:txBody>
          </p:sp>
          <p:sp>
            <p:nvSpPr>
              <p:cNvPr id="18" name="Text Box 28"/>
              <p:cNvSpPr txBox="1">
                <a:spLocks noChangeArrowheads="1"/>
              </p:cNvSpPr>
              <p:nvPr/>
            </p:nvSpPr>
            <p:spPr bwMode="auto">
              <a:xfrm>
                <a:off x="2799" y="2919"/>
                <a:ext cx="435" cy="340"/>
              </a:xfrm>
              <a:prstGeom prst="rect">
                <a:avLst/>
              </a:prstGeom>
            </p:spPr>
            <p:style>
              <a:lnRef idx="2">
                <a:schemeClr val="accent1"/>
              </a:lnRef>
              <a:fillRef idx="1">
                <a:schemeClr val="lt1"/>
              </a:fillRef>
              <a:effectRef idx="0">
                <a:schemeClr val="accent1"/>
              </a:effectRef>
              <a:fontRef idx="minor">
                <a:schemeClr val="dk1"/>
              </a:fontRef>
            </p:style>
            <p:txBody>
              <a:bodyPr lIns="0" tIns="0" rIns="0" bIns="0" anchor="ctr" anchorCtr="1"/>
              <a:lstStyle/>
              <a:p>
                <a:pPr algn="l">
                  <a:spcBef>
                    <a:spcPct val="50000"/>
                  </a:spcBef>
                </a:pPr>
                <a:r>
                  <a:rPr kumimoji="1" lang="en-US" altLang="zh-CN" b="1">
                    <a:latin typeface="Times New Roman" panose="02020603050405020304" pitchFamily="18" charset="0"/>
                  </a:rPr>
                  <a:t>Y</a:t>
                </a:r>
                <a:endParaRPr kumimoji="1" lang="en-US" altLang="zh-CN" b="1">
                  <a:latin typeface="Times New Roman" panose="02020603050405020304" pitchFamily="18" charset="0"/>
                </a:endParaRPr>
              </a:p>
            </p:txBody>
          </p:sp>
          <p:sp>
            <p:nvSpPr>
              <p:cNvPr id="19" name="Text Box 29"/>
              <p:cNvSpPr txBox="1">
                <a:spLocks noChangeArrowheads="1"/>
              </p:cNvSpPr>
              <p:nvPr/>
            </p:nvSpPr>
            <p:spPr bwMode="auto">
              <a:xfrm>
                <a:off x="2375" y="2352"/>
                <a:ext cx="435" cy="340"/>
              </a:xfrm>
              <a:prstGeom prst="rect">
                <a:avLst/>
              </a:prstGeom>
            </p:spPr>
            <p:style>
              <a:lnRef idx="2">
                <a:schemeClr val="accent1"/>
              </a:lnRef>
              <a:fillRef idx="1">
                <a:schemeClr val="lt1"/>
              </a:fillRef>
              <a:effectRef idx="0">
                <a:schemeClr val="accent1"/>
              </a:effectRef>
              <a:fontRef idx="minor">
                <a:schemeClr val="dk1"/>
              </a:fontRef>
            </p:style>
            <p:txBody>
              <a:bodyPr lIns="0" tIns="0" rIns="0" bIns="0" anchor="ctr" anchorCtr="1"/>
              <a:lstStyle/>
              <a:p>
                <a:pPr algn="l">
                  <a:spcBef>
                    <a:spcPct val="50000"/>
                  </a:spcBef>
                </a:pPr>
                <a:r>
                  <a:rPr kumimoji="1" lang="en-US" altLang="zh-CN" b="1">
                    <a:latin typeface="Times New Roman" panose="02020603050405020304" pitchFamily="18" charset="0"/>
                  </a:rPr>
                  <a:t>S</a:t>
                </a:r>
                <a:endParaRPr kumimoji="1" lang="en-US" altLang="zh-CN" b="1">
                  <a:latin typeface="Times New Roman" panose="02020603050405020304" pitchFamily="18" charset="0"/>
                </a:endParaRPr>
              </a:p>
            </p:txBody>
          </p:sp>
          <p:sp>
            <p:nvSpPr>
              <p:cNvPr id="20" name="Line 30"/>
              <p:cNvSpPr>
                <a:spLocks noChangeShapeType="1"/>
              </p:cNvSpPr>
              <p:nvPr/>
            </p:nvSpPr>
            <p:spPr bwMode="auto">
              <a:xfrm>
                <a:off x="2186" y="3264"/>
                <a:ext cx="184" cy="288"/>
              </a:xfrm>
              <a:prstGeom prst="line">
                <a:avLst/>
              </a:prstGeom>
            </p:spPr>
            <p:style>
              <a:lnRef idx="2">
                <a:schemeClr val="accent1"/>
              </a:lnRef>
              <a:fillRef idx="1">
                <a:schemeClr val="lt1"/>
              </a:fillRef>
              <a:effectRef idx="0">
                <a:schemeClr val="accent1"/>
              </a:effectRef>
              <a:fontRef idx="minor">
                <a:schemeClr val="dk1"/>
              </a:fontRef>
            </p:style>
            <p:txBody>
              <a:bodyPr/>
              <a:lstStyle/>
              <a:p>
                <a:endParaRPr lang="zh-CN" altLang="en-US"/>
              </a:p>
            </p:txBody>
          </p:sp>
          <p:sp>
            <p:nvSpPr>
              <p:cNvPr id="21" name="Line 31"/>
              <p:cNvSpPr>
                <a:spLocks noChangeShapeType="1"/>
              </p:cNvSpPr>
              <p:nvPr/>
            </p:nvSpPr>
            <p:spPr bwMode="auto">
              <a:xfrm>
                <a:off x="2714" y="2688"/>
                <a:ext cx="184" cy="227"/>
              </a:xfrm>
              <a:prstGeom prst="line">
                <a:avLst/>
              </a:prstGeom>
            </p:spPr>
            <p:style>
              <a:lnRef idx="2">
                <a:schemeClr val="accent1"/>
              </a:lnRef>
              <a:fillRef idx="1">
                <a:schemeClr val="lt1"/>
              </a:fillRef>
              <a:effectRef idx="0">
                <a:schemeClr val="accent1"/>
              </a:effectRef>
              <a:fontRef idx="minor">
                <a:schemeClr val="dk1"/>
              </a:fontRef>
            </p:style>
            <p:txBody>
              <a:bodyPr/>
              <a:lstStyle/>
              <a:p>
                <a:endParaRPr lang="zh-CN" altLang="en-US"/>
              </a:p>
            </p:txBody>
          </p:sp>
          <p:sp>
            <p:nvSpPr>
              <p:cNvPr id="22" name="Line 32"/>
              <p:cNvSpPr>
                <a:spLocks noChangeShapeType="1"/>
              </p:cNvSpPr>
              <p:nvPr/>
            </p:nvSpPr>
            <p:spPr bwMode="auto">
              <a:xfrm flipV="1">
                <a:off x="2186" y="2688"/>
                <a:ext cx="184" cy="240"/>
              </a:xfrm>
              <a:prstGeom prst="line">
                <a:avLst/>
              </a:prstGeom>
            </p:spPr>
            <p:style>
              <a:lnRef idx="2">
                <a:schemeClr val="accent1"/>
              </a:lnRef>
              <a:fillRef idx="1">
                <a:schemeClr val="lt1"/>
              </a:fillRef>
              <a:effectRef idx="0">
                <a:schemeClr val="accent1"/>
              </a:effectRef>
              <a:fontRef idx="minor">
                <a:schemeClr val="dk1"/>
              </a:fontRef>
            </p:style>
            <p:txBody>
              <a:bodyPr/>
              <a:lstStyle/>
              <a:p>
                <a:endParaRPr lang="zh-CN" altLang="en-US"/>
              </a:p>
            </p:txBody>
          </p:sp>
          <p:sp>
            <p:nvSpPr>
              <p:cNvPr id="23" name="Text Box 33"/>
              <p:cNvSpPr txBox="1">
                <a:spLocks noChangeArrowheads="1"/>
              </p:cNvSpPr>
              <p:nvPr/>
            </p:nvSpPr>
            <p:spPr bwMode="auto">
              <a:xfrm>
                <a:off x="2423" y="3548"/>
                <a:ext cx="435" cy="340"/>
              </a:xfrm>
              <a:prstGeom prst="rect">
                <a:avLst/>
              </a:prstGeom>
            </p:spPr>
            <p:style>
              <a:lnRef idx="2">
                <a:schemeClr val="accent1"/>
              </a:lnRef>
              <a:fillRef idx="1">
                <a:schemeClr val="lt1"/>
              </a:fillRef>
              <a:effectRef idx="0">
                <a:schemeClr val="accent1"/>
              </a:effectRef>
              <a:fontRef idx="minor">
                <a:schemeClr val="dk1"/>
              </a:fontRef>
            </p:style>
            <p:txBody>
              <a:bodyPr lIns="0" tIns="0" rIns="0" bIns="0" anchor="ctr" anchorCtr="1"/>
              <a:lstStyle/>
              <a:p>
                <a:pPr algn="l">
                  <a:spcBef>
                    <a:spcPct val="50000"/>
                  </a:spcBef>
                </a:pPr>
                <a:r>
                  <a:rPr kumimoji="1" lang="en-US" altLang="zh-CN" b="1">
                    <a:latin typeface="Times New Roman" panose="02020603050405020304" pitchFamily="18" charset="0"/>
                  </a:rPr>
                  <a:t>AB</a:t>
                </a:r>
                <a:endParaRPr kumimoji="1" lang="en-US" altLang="zh-CN" b="1">
                  <a:latin typeface="Times New Roman" panose="02020603050405020304" pitchFamily="18" charset="0"/>
                </a:endParaRPr>
              </a:p>
            </p:txBody>
          </p:sp>
          <p:sp>
            <p:nvSpPr>
              <p:cNvPr id="24" name="Line 34"/>
              <p:cNvSpPr>
                <a:spLocks noChangeShapeType="1"/>
              </p:cNvSpPr>
              <p:nvPr/>
            </p:nvSpPr>
            <p:spPr bwMode="auto">
              <a:xfrm flipH="1">
                <a:off x="2714" y="3264"/>
                <a:ext cx="184" cy="288"/>
              </a:xfrm>
              <a:prstGeom prst="line">
                <a:avLst/>
              </a:prstGeom>
            </p:spPr>
            <p:style>
              <a:lnRef idx="2">
                <a:schemeClr val="accent1"/>
              </a:lnRef>
              <a:fillRef idx="1">
                <a:schemeClr val="lt1"/>
              </a:fillRef>
              <a:effectRef idx="0">
                <a:schemeClr val="accent1"/>
              </a:effectRef>
              <a:fontRef idx="minor">
                <a:schemeClr val="dk1"/>
              </a:fontRef>
            </p:style>
            <p:txBody>
              <a:bodyPr/>
              <a:lstStyle/>
              <a:p>
                <a:endParaRPr lang="zh-CN" altLang="en-US"/>
              </a:p>
            </p:txBody>
          </p:sp>
        </p:grpSp>
        <p:sp>
          <p:nvSpPr>
            <p:cNvPr id="25" name="AutoShape 35"/>
            <p:cNvSpPr>
              <a:spLocks noChangeArrowheads="1"/>
            </p:cNvSpPr>
            <p:nvPr/>
          </p:nvSpPr>
          <p:spPr bwMode="auto">
            <a:xfrm>
              <a:off x="3946122" y="5400390"/>
              <a:ext cx="368300" cy="457200"/>
            </a:xfrm>
            <a:prstGeom prst="rightArrow">
              <a:avLst>
                <a:gd name="adj1" fmla="val 50000"/>
                <a:gd name="adj2" fmla="val 25000"/>
              </a:avLst>
            </a:prstGeom>
          </p:spPr>
          <p:style>
            <a:lnRef idx="2">
              <a:schemeClr val="accent1"/>
            </a:lnRef>
            <a:fillRef idx="1">
              <a:schemeClr val="lt1"/>
            </a:fillRef>
            <a:effectRef idx="0">
              <a:schemeClr val="accent1"/>
            </a:effectRef>
            <a:fontRef idx="minor">
              <a:schemeClr val="dk1"/>
            </a:fontRef>
          </p:style>
          <p:txBody>
            <a:bodyPr wrap="none" anchor="ctr"/>
            <a:lstStyle/>
            <a:p>
              <a:endParaRPr lang="zh-CN" altLang="en-US"/>
            </a:p>
          </p:txBody>
        </p:sp>
      </p:grpSp>
      <p:grpSp>
        <p:nvGrpSpPr>
          <p:cNvPr id="4" name="组合 3"/>
          <p:cNvGrpSpPr/>
          <p:nvPr/>
        </p:nvGrpSpPr>
        <p:grpSpPr>
          <a:xfrm>
            <a:off x="5675623" y="1751599"/>
            <a:ext cx="3394161" cy="3105914"/>
            <a:chOff x="5926931" y="3429000"/>
            <a:chExt cx="2881313" cy="3044195"/>
          </a:xfrm>
        </p:grpSpPr>
        <p:sp>
          <p:nvSpPr>
            <p:cNvPr id="26" name="Rectangle 16"/>
            <p:cNvSpPr>
              <a:spLocks noChangeArrowheads="1"/>
            </p:cNvSpPr>
            <p:nvPr/>
          </p:nvSpPr>
          <p:spPr bwMode="auto">
            <a:xfrm>
              <a:off x="5926931" y="3449008"/>
              <a:ext cx="2881313" cy="3024187"/>
            </a:xfrm>
            <a:prstGeom prst="rect">
              <a:avLst/>
            </a:prstGeom>
          </p:spPr>
          <p:style>
            <a:lnRef idx="2">
              <a:schemeClr val="accent1"/>
            </a:lnRef>
            <a:fillRef idx="1">
              <a:schemeClr val="lt1"/>
            </a:fillRef>
            <a:effectRef idx="0">
              <a:schemeClr val="accent1"/>
            </a:effectRef>
            <a:fontRef idx="minor">
              <a:schemeClr val="dk1"/>
            </a:fontRef>
          </p:style>
          <p:txBody>
            <a:bodyPr wrap="none" anchor="ctr"/>
            <a:lstStyle/>
            <a:p>
              <a:pPr algn="ctr"/>
              <a:endParaRPr lang="zh-CN" altLang="en-US"/>
            </a:p>
          </p:txBody>
        </p:sp>
        <p:sp>
          <p:nvSpPr>
            <p:cNvPr id="27" name="Rectangle 36"/>
            <p:cNvSpPr>
              <a:spLocks noChangeArrowheads="1"/>
            </p:cNvSpPr>
            <p:nvPr/>
          </p:nvSpPr>
          <p:spPr bwMode="auto">
            <a:xfrm>
              <a:off x="6732588" y="3700463"/>
              <a:ext cx="1223962" cy="304800"/>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algn="ctr"/>
              <a:r>
                <a:rPr kumimoji="1" lang="zh-CN" altLang="en-US" b="1" dirty="0">
                  <a:latin typeface="宋体" panose="02010600030101010101" pitchFamily="2" charset="-122"/>
                </a:rPr>
                <a:t>读入分数</a:t>
              </a:r>
              <a:endParaRPr kumimoji="1" lang="zh-CN" altLang="en-US" b="1" dirty="0">
                <a:latin typeface="宋体" panose="02010600030101010101" pitchFamily="2" charset="-122"/>
              </a:endParaRPr>
            </a:p>
          </p:txBody>
        </p:sp>
        <p:sp>
          <p:nvSpPr>
            <p:cNvPr id="28" name="Rectangle 37"/>
            <p:cNvSpPr>
              <a:spLocks noChangeArrowheads="1"/>
            </p:cNvSpPr>
            <p:nvPr/>
          </p:nvSpPr>
          <p:spPr bwMode="auto">
            <a:xfrm>
              <a:off x="6084887" y="4741863"/>
              <a:ext cx="1095375" cy="304799"/>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algn="ctr"/>
              <a:r>
                <a:rPr kumimoji="1" lang="zh-CN" altLang="en-US" b="1" dirty="0">
                  <a:latin typeface="宋体" panose="02010600030101010101" pitchFamily="2" charset="-122"/>
                </a:rPr>
                <a:t>计算平均分</a:t>
              </a:r>
              <a:endParaRPr kumimoji="1" lang="zh-CN" altLang="en-US" b="1" dirty="0">
                <a:latin typeface="宋体" panose="02010600030101010101" pitchFamily="2" charset="-122"/>
              </a:endParaRPr>
            </a:p>
          </p:txBody>
        </p:sp>
        <p:sp>
          <p:nvSpPr>
            <p:cNvPr id="29" name="Rectangle 38"/>
            <p:cNvSpPr>
              <a:spLocks noChangeArrowheads="1"/>
            </p:cNvSpPr>
            <p:nvPr/>
          </p:nvSpPr>
          <p:spPr bwMode="auto">
            <a:xfrm>
              <a:off x="7019925" y="5734050"/>
              <a:ext cx="1000125" cy="303213"/>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algn="ctr"/>
              <a:r>
                <a:rPr kumimoji="1" lang="zh-CN" altLang="en-US" b="1">
                  <a:latin typeface="宋体" panose="02010600030101010101" pitchFamily="2" charset="-122"/>
                </a:rPr>
                <a:t>输出结果</a:t>
              </a:r>
              <a:endParaRPr kumimoji="1" lang="zh-CN" altLang="en-US" b="1">
                <a:latin typeface="宋体" panose="02010600030101010101" pitchFamily="2" charset="-122"/>
              </a:endParaRPr>
            </a:p>
          </p:txBody>
        </p:sp>
        <p:sp>
          <p:nvSpPr>
            <p:cNvPr id="30" name="Rectangle 39"/>
            <p:cNvSpPr>
              <a:spLocks noChangeArrowheads="1"/>
            </p:cNvSpPr>
            <p:nvPr/>
          </p:nvSpPr>
          <p:spPr bwMode="auto">
            <a:xfrm>
              <a:off x="7596188" y="4741863"/>
              <a:ext cx="1079500" cy="304800"/>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algn="ctr"/>
              <a:r>
                <a:rPr kumimoji="1" lang="zh-CN" altLang="en-US" b="1" dirty="0">
                  <a:latin typeface="宋体" panose="02010600030101010101" pitchFamily="2" charset="-122"/>
                </a:rPr>
                <a:t>计算最高分</a:t>
              </a:r>
              <a:endParaRPr kumimoji="1" lang="zh-CN" altLang="en-US" b="1" dirty="0">
                <a:latin typeface="宋体" panose="02010600030101010101" pitchFamily="2" charset="-122"/>
              </a:endParaRPr>
            </a:p>
          </p:txBody>
        </p:sp>
        <p:sp>
          <p:nvSpPr>
            <p:cNvPr id="31" name="AutoShape 40"/>
            <p:cNvSpPr>
              <a:spLocks noChangeArrowheads="1"/>
            </p:cNvSpPr>
            <p:nvPr/>
          </p:nvSpPr>
          <p:spPr bwMode="auto">
            <a:xfrm>
              <a:off x="6588125" y="4208463"/>
              <a:ext cx="1439863" cy="381000"/>
            </a:xfrm>
            <a:prstGeom prst="diamond">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algn="ctr"/>
              <a:r>
                <a:rPr kumimoji="1" lang="zh-CN" altLang="en-US" b="1" dirty="0">
                  <a:solidFill>
                    <a:srgbClr val="FF0066"/>
                  </a:solidFill>
                  <a:latin typeface="宋体" panose="02010600030101010101" pitchFamily="2" charset="-122"/>
                </a:rPr>
                <a:t>平均</a:t>
              </a:r>
              <a:r>
                <a:rPr kumimoji="1" lang="en-US" altLang="zh-CN" b="1" dirty="0">
                  <a:solidFill>
                    <a:srgbClr val="FF0066"/>
                  </a:solidFill>
                  <a:latin typeface="宋体" panose="02010600030101010101" pitchFamily="2" charset="-122"/>
                </a:rPr>
                <a:t>/</a:t>
              </a:r>
              <a:r>
                <a:rPr kumimoji="1" lang="zh-CN" altLang="en-US" b="1" dirty="0">
                  <a:solidFill>
                    <a:srgbClr val="FF0066"/>
                  </a:solidFill>
                  <a:latin typeface="宋体" panose="02010600030101010101" pitchFamily="2" charset="-122"/>
                </a:rPr>
                <a:t>最高</a:t>
              </a:r>
              <a:r>
                <a:rPr kumimoji="1" lang="en-US" altLang="zh-CN" b="1" dirty="0">
                  <a:solidFill>
                    <a:srgbClr val="FF0066"/>
                  </a:solidFill>
                  <a:latin typeface="宋体" panose="02010600030101010101" pitchFamily="2" charset="-122"/>
                </a:rPr>
                <a:t>?</a:t>
              </a:r>
              <a:endParaRPr kumimoji="1" lang="en-US" altLang="zh-CN" b="1" dirty="0">
                <a:solidFill>
                  <a:srgbClr val="FF0066"/>
                </a:solidFill>
                <a:latin typeface="宋体" panose="02010600030101010101" pitchFamily="2" charset="-122"/>
              </a:endParaRPr>
            </a:p>
          </p:txBody>
        </p:sp>
        <p:sp>
          <p:nvSpPr>
            <p:cNvPr id="32" name="Line 41"/>
            <p:cNvSpPr>
              <a:spLocks noChangeShapeType="1"/>
            </p:cNvSpPr>
            <p:nvPr/>
          </p:nvSpPr>
          <p:spPr bwMode="auto">
            <a:xfrm>
              <a:off x="7308850" y="3429000"/>
              <a:ext cx="0" cy="215900"/>
            </a:xfrm>
            <a:prstGeom prst="line">
              <a:avLst/>
            </a:prstGeom>
            <a:ln>
              <a:headEnd type="none" w="sm" len="sm"/>
              <a:tailEnd type="triangle" w="sm" len="sm"/>
            </a:ln>
          </p:spPr>
          <p:style>
            <a:lnRef idx="2">
              <a:schemeClr val="accent1"/>
            </a:lnRef>
            <a:fillRef idx="1">
              <a:schemeClr val="lt1"/>
            </a:fillRef>
            <a:effectRef idx="0">
              <a:schemeClr val="accent1"/>
            </a:effectRef>
            <a:fontRef idx="minor">
              <a:schemeClr val="dk1"/>
            </a:fontRef>
          </p:style>
          <p:txBody>
            <a:bodyPr/>
            <a:lstStyle/>
            <a:p>
              <a:pPr algn="ctr"/>
              <a:endParaRPr lang="zh-CN" altLang="en-US"/>
            </a:p>
          </p:txBody>
        </p:sp>
        <p:sp>
          <p:nvSpPr>
            <p:cNvPr id="33" name="Line 42"/>
            <p:cNvSpPr>
              <a:spLocks noChangeShapeType="1"/>
            </p:cNvSpPr>
            <p:nvPr/>
          </p:nvSpPr>
          <p:spPr bwMode="auto">
            <a:xfrm flipH="1">
              <a:off x="7310438" y="4004559"/>
              <a:ext cx="4090" cy="216604"/>
            </a:xfrm>
            <a:prstGeom prst="line">
              <a:avLst/>
            </a:prstGeom>
            <a:ln>
              <a:headEnd type="none" w="sm" len="sm"/>
              <a:tailEnd type="triangle" w="sm" len="sm"/>
            </a:ln>
          </p:spPr>
          <p:style>
            <a:lnRef idx="2">
              <a:schemeClr val="accent1"/>
            </a:lnRef>
            <a:fillRef idx="1">
              <a:schemeClr val="lt1"/>
            </a:fillRef>
            <a:effectRef idx="0">
              <a:schemeClr val="accent1"/>
            </a:effectRef>
            <a:fontRef idx="minor">
              <a:schemeClr val="dk1"/>
            </a:fontRef>
          </p:style>
          <p:txBody>
            <a:bodyPr/>
            <a:lstStyle/>
            <a:p>
              <a:pPr algn="ctr"/>
              <a:endParaRPr lang="zh-CN" altLang="en-US"/>
            </a:p>
          </p:txBody>
        </p:sp>
        <p:grpSp>
          <p:nvGrpSpPr>
            <p:cNvPr id="34" name="Group 43"/>
            <p:cNvGrpSpPr/>
            <p:nvPr/>
          </p:nvGrpSpPr>
          <p:grpSpPr bwMode="auto">
            <a:xfrm>
              <a:off x="6561138" y="4416425"/>
              <a:ext cx="242887" cy="381000"/>
              <a:chOff x="2928" y="2592"/>
              <a:chExt cx="240" cy="240"/>
            </a:xfrm>
          </p:grpSpPr>
          <p:sp>
            <p:nvSpPr>
              <p:cNvPr id="35" name="Line 44"/>
              <p:cNvSpPr>
                <a:spLocks noChangeShapeType="1"/>
              </p:cNvSpPr>
              <p:nvPr/>
            </p:nvSpPr>
            <p:spPr bwMode="auto">
              <a:xfrm>
                <a:off x="2928" y="2592"/>
                <a:ext cx="240" cy="0"/>
              </a:xfrm>
              <a:prstGeom prst="line">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a:lstStyle/>
              <a:p>
                <a:pPr algn="ctr"/>
                <a:endParaRPr lang="zh-CN" altLang="en-US"/>
              </a:p>
            </p:txBody>
          </p:sp>
          <p:sp>
            <p:nvSpPr>
              <p:cNvPr id="36" name="Line 45"/>
              <p:cNvSpPr>
                <a:spLocks noChangeShapeType="1"/>
              </p:cNvSpPr>
              <p:nvPr/>
            </p:nvSpPr>
            <p:spPr bwMode="auto">
              <a:xfrm>
                <a:off x="2928" y="2592"/>
                <a:ext cx="0" cy="240"/>
              </a:xfrm>
              <a:prstGeom prst="line">
                <a:avLst/>
              </a:prstGeom>
              <a:ln>
                <a:headEnd type="none" w="sm" len="sm"/>
                <a:tailEnd type="triangle" w="sm" len="sm"/>
              </a:ln>
            </p:spPr>
            <p:style>
              <a:lnRef idx="2">
                <a:schemeClr val="accent1"/>
              </a:lnRef>
              <a:fillRef idx="1">
                <a:schemeClr val="lt1"/>
              </a:fillRef>
              <a:effectRef idx="0">
                <a:schemeClr val="accent1"/>
              </a:effectRef>
              <a:fontRef idx="minor">
                <a:schemeClr val="dk1"/>
              </a:fontRef>
            </p:style>
            <p:txBody>
              <a:bodyPr/>
              <a:lstStyle/>
              <a:p>
                <a:pPr algn="ctr"/>
                <a:endParaRPr lang="zh-CN" altLang="en-US"/>
              </a:p>
            </p:txBody>
          </p:sp>
        </p:grpSp>
        <p:grpSp>
          <p:nvGrpSpPr>
            <p:cNvPr id="37" name="Group 46"/>
            <p:cNvGrpSpPr/>
            <p:nvPr/>
          </p:nvGrpSpPr>
          <p:grpSpPr bwMode="auto">
            <a:xfrm>
              <a:off x="8016875" y="4416425"/>
              <a:ext cx="242888" cy="381000"/>
              <a:chOff x="4224" y="2592"/>
              <a:chExt cx="240" cy="240"/>
            </a:xfrm>
          </p:grpSpPr>
          <p:sp>
            <p:nvSpPr>
              <p:cNvPr id="38" name="Line 47"/>
              <p:cNvSpPr>
                <a:spLocks noChangeShapeType="1"/>
              </p:cNvSpPr>
              <p:nvPr/>
            </p:nvSpPr>
            <p:spPr bwMode="auto">
              <a:xfrm>
                <a:off x="4224" y="2592"/>
                <a:ext cx="240" cy="0"/>
              </a:xfrm>
              <a:prstGeom prst="line">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a:lstStyle/>
              <a:p>
                <a:pPr algn="ctr"/>
                <a:endParaRPr lang="zh-CN" altLang="en-US"/>
              </a:p>
            </p:txBody>
          </p:sp>
          <p:sp>
            <p:nvSpPr>
              <p:cNvPr id="39" name="Line 48"/>
              <p:cNvSpPr>
                <a:spLocks noChangeShapeType="1"/>
              </p:cNvSpPr>
              <p:nvPr/>
            </p:nvSpPr>
            <p:spPr bwMode="auto">
              <a:xfrm>
                <a:off x="4464" y="2592"/>
                <a:ext cx="0" cy="240"/>
              </a:xfrm>
              <a:prstGeom prst="line">
                <a:avLst/>
              </a:prstGeom>
              <a:ln>
                <a:headEnd type="none" w="sm" len="sm"/>
                <a:tailEnd type="triangle" w="sm" len="sm"/>
              </a:ln>
            </p:spPr>
            <p:style>
              <a:lnRef idx="2">
                <a:schemeClr val="accent1"/>
              </a:lnRef>
              <a:fillRef idx="1">
                <a:schemeClr val="lt1"/>
              </a:fillRef>
              <a:effectRef idx="0">
                <a:schemeClr val="accent1"/>
              </a:effectRef>
              <a:fontRef idx="minor">
                <a:schemeClr val="dk1"/>
              </a:fontRef>
            </p:style>
            <p:txBody>
              <a:bodyPr/>
              <a:lstStyle/>
              <a:p>
                <a:pPr algn="ctr"/>
                <a:endParaRPr lang="zh-CN" altLang="en-US"/>
              </a:p>
            </p:txBody>
          </p:sp>
        </p:grpSp>
        <p:sp>
          <p:nvSpPr>
            <p:cNvPr id="40" name="Line 49"/>
            <p:cNvSpPr>
              <a:spLocks noChangeShapeType="1"/>
            </p:cNvSpPr>
            <p:nvPr/>
          </p:nvSpPr>
          <p:spPr bwMode="auto">
            <a:xfrm>
              <a:off x="7451725" y="6021388"/>
              <a:ext cx="1588" cy="381000"/>
            </a:xfrm>
            <a:prstGeom prst="line">
              <a:avLst/>
            </a:prstGeom>
            <a:ln>
              <a:headEnd type="none" w="sm" len="sm"/>
              <a:tailEnd type="triangle" w="sm" len="sm"/>
            </a:ln>
          </p:spPr>
          <p:style>
            <a:lnRef idx="2">
              <a:schemeClr val="accent1"/>
            </a:lnRef>
            <a:fillRef idx="1">
              <a:schemeClr val="lt1"/>
            </a:fillRef>
            <a:effectRef idx="0">
              <a:schemeClr val="accent1"/>
            </a:effectRef>
            <a:fontRef idx="minor">
              <a:schemeClr val="dk1"/>
            </a:fontRef>
          </p:style>
          <p:txBody>
            <a:bodyPr/>
            <a:lstStyle/>
            <a:p>
              <a:pPr algn="ctr"/>
              <a:endParaRPr lang="zh-CN" altLang="en-US"/>
            </a:p>
          </p:txBody>
        </p:sp>
        <p:grpSp>
          <p:nvGrpSpPr>
            <p:cNvPr id="41" name="Group 50"/>
            <p:cNvGrpSpPr/>
            <p:nvPr/>
          </p:nvGrpSpPr>
          <p:grpSpPr bwMode="auto">
            <a:xfrm>
              <a:off x="6588125" y="5046663"/>
              <a:ext cx="1558925" cy="685800"/>
              <a:chOff x="2928" y="3024"/>
              <a:chExt cx="1536" cy="432"/>
            </a:xfrm>
          </p:grpSpPr>
          <p:sp>
            <p:nvSpPr>
              <p:cNvPr id="42" name="Line 51"/>
              <p:cNvSpPr>
                <a:spLocks noChangeShapeType="1"/>
              </p:cNvSpPr>
              <p:nvPr/>
            </p:nvSpPr>
            <p:spPr bwMode="auto">
              <a:xfrm>
                <a:off x="3696" y="3216"/>
                <a:ext cx="0" cy="240"/>
              </a:xfrm>
              <a:prstGeom prst="line">
                <a:avLst/>
              </a:prstGeom>
              <a:ln>
                <a:headEnd type="none" w="sm" len="sm"/>
                <a:tailEnd type="triangle" w="sm" len="sm"/>
              </a:ln>
            </p:spPr>
            <p:style>
              <a:lnRef idx="2">
                <a:schemeClr val="accent1"/>
              </a:lnRef>
              <a:fillRef idx="1">
                <a:schemeClr val="lt1"/>
              </a:fillRef>
              <a:effectRef idx="0">
                <a:schemeClr val="accent1"/>
              </a:effectRef>
              <a:fontRef idx="minor">
                <a:schemeClr val="dk1"/>
              </a:fontRef>
            </p:style>
            <p:txBody>
              <a:bodyPr/>
              <a:lstStyle/>
              <a:p>
                <a:pPr algn="ctr"/>
                <a:endParaRPr lang="zh-CN" altLang="en-US"/>
              </a:p>
            </p:txBody>
          </p:sp>
          <p:sp>
            <p:nvSpPr>
              <p:cNvPr id="43" name="Line 52"/>
              <p:cNvSpPr>
                <a:spLocks noChangeShapeType="1"/>
              </p:cNvSpPr>
              <p:nvPr/>
            </p:nvSpPr>
            <p:spPr bwMode="auto">
              <a:xfrm>
                <a:off x="2928" y="3216"/>
                <a:ext cx="1536" cy="0"/>
              </a:xfrm>
              <a:prstGeom prst="line">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a:lstStyle/>
              <a:p>
                <a:pPr algn="ctr"/>
                <a:endParaRPr lang="zh-CN" altLang="en-US"/>
              </a:p>
            </p:txBody>
          </p:sp>
          <p:sp>
            <p:nvSpPr>
              <p:cNvPr id="44" name="Line 53"/>
              <p:cNvSpPr>
                <a:spLocks noChangeShapeType="1"/>
              </p:cNvSpPr>
              <p:nvPr/>
            </p:nvSpPr>
            <p:spPr bwMode="auto">
              <a:xfrm>
                <a:off x="2928" y="3024"/>
                <a:ext cx="0" cy="192"/>
              </a:xfrm>
              <a:prstGeom prst="line">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a:lstStyle/>
              <a:p>
                <a:pPr algn="ctr"/>
                <a:endParaRPr lang="zh-CN" altLang="en-US"/>
              </a:p>
            </p:txBody>
          </p:sp>
          <p:sp>
            <p:nvSpPr>
              <p:cNvPr id="45" name="Line 54"/>
              <p:cNvSpPr>
                <a:spLocks noChangeShapeType="1"/>
              </p:cNvSpPr>
              <p:nvPr/>
            </p:nvSpPr>
            <p:spPr bwMode="auto">
              <a:xfrm>
                <a:off x="4464" y="3024"/>
                <a:ext cx="0" cy="192"/>
              </a:xfrm>
              <a:prstGeom prst="line">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a:lstStyle/>
              <a:p>
                <a:pPr algn="ctr"/>
                <a:endParaRPr lang="zh-CN" altLang="en-US"/>
              </a:p>
            </p:txBody>
          </p:sp>
        </p:grpSp>
        <p:sp>
          <p:nvSpPr>
            <p:cNvPr id="46" name="Text Box 55"/>
            <p:cNvSpPr txBox="1">
              <a:spLocks noChangeArrowheads="1"/>
            </p:cNvSpPr>
            <p:nvPr/>
          </p:nvSpPr>
          <p:spPr bwMode="auto">
            <a:xfrm>
              <a:off x="6016753" y="5725200"/>
              <a:ext cx="804735" cy="36199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kumimoji="1" lang="zh-CN" altLang="en-US" b="1" dirty="0">
                  <a:solidFill>
                    <a:srgbClr val="CC3300"/>
                  </a:solidFill>
                  <a:latin typeface="宋体" panose="02010600030101010101" pitchFamily="2" charset="-122"/>
                </a:rPr>
                <a:t>模块</a:t>
              </a:r>
              <a:r>
                <a:rPr kumimoji="1" lang="en-US" altLang="zh-CN" b="1" dirty="0">
                  <a:solidFill>
                    <a:srgbClr val="CC3300"/>
                  </a:solidFill>
                  <a:latin typeface="宋体" panose="02010600030101010101" pitchFamily="2" charset="-122"/>
                </a:rPr>
                <a:t>AB</a:t>
              </a:r>
              <a:endParaRPr kumimoji="1" lang="en-US" altLang="zh-CN" b="1" dirty="0">
                <a:solidFill>
                  <a:srgbClr val="CC3300"/>
                </a:solidFill>
                <a:latin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up)">
                                      <p:cBhvr>
                                        <p:cTn id="15" dur="500"/>
                                        <p:tgtEl>
                                          <p:spTgt spid="2">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ipe(up)">
                                      <p:cBhvr>
                                        <p:cTn id="18" dur="500"/>
                                        <p:tgtEl>
                                          <p:spTgt spid="2">
                                            <p:txEl>
                                              <p:pRg st="3" end="3"/>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wipe(up)">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randombar(horizont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内聚的七个</a:t>
            </a:r>
            <a:r>
              <a:rPr lang="zh-CN" altLang="en-US" dirty="0" smtClean="0"/>
              <a:t>等级</a:t>
            </a:r>
            <a:endParaRPr lang="zh-CN" altLang="en-US" dirty="0"/>
          </a:p>
        </p:txBody>
      </p:sp>
      <p:sp>
        <p:nvSpPr>
          <p:cNvPr id="2" name="文本占位符 1"/>
          <p:cNvSpPr>
            <a:spLocks noGrp="1"/>
          </p:cNvSpPr>
          <p:nvPr>
            <p:ph idx="1"/>
          </p:nvPr>
        </p:nvSpPr>
        <p:spPr/>
        <p:txBody>
          <a:bodyPr>
            <a:normAutofit/>
          </a:bodyPr>
          <a:lstStyle/>
          <a:p>
            <a:pPr marL="0" indent="0">
              <a:buNone/>
            </a:pPr>
            <a:r>
              <a:rPr lang="zh-CN" altLang="en-US" sz="2400" dirty="0">
                <a:latin typeface="+mn-ea"/>
              </a:rPr>
              <a:t>（</a:t>
            </a:r>
            <a:r>
              <a:rPr lang="en-US" altLang="zh-CN" sz="2400" dirty="0">
                <a:latin typeface="+mn-ea"/>
              </a:rPr>
              <a:t>3</a:t>
            </a:r>
            <a:r>
              <a:rPr lang="zh-CN" altLang="en-US" sz="2400" dirty="0">
                <a:latin typeface="+mn-ea"/>
              </a:rPr>
              <a:t>）时间内聚 </a:t>
            </a:r>
            <a:endParaRPr lang="zh-CN" altLang="en-US" sz="2400" dirty="0">
              <a:latin typeface="+mn-ea"/>
            </a:endParaRPr>
          </a:p>
          <a:p>
            <a:r>
              <a:rPr lang="zh-CN" altLang="en-US" sz="2000" dirty="0">
                <a:latin typeface="+mn-ea"/>
              </a:rPr>
              <a:t>时间内聚又称为</a:t>
            </a:r>
            <a:r>
              <a:rPr lang="zh-CN" altLang="en-US" sz="2000" dirty="0">
                <a:solidFill>
                  <a:srgbClr val="FF0000"/>
                </a:solidFill>
                <a:latin typeface="+mn-ea"/>
              </a:rPr>
              <a:t>经典内聚</a:t>
            </a:r>
            <a:r>
              <a:rPr lang="zh-CN" altLang="en-US" sz="2000" dirty="0">
                <a:latin typeface="+mn-ea"/>
              </a:rPr>
              <a:t>。</a:t>
            </a:r>
            <a:endParaRPr lang="zh-CN" altLang="en-US" sz="2000" dirty="0">
              <a:latin typeface="+mn-ea"/>
            </a:endParaRPr>
          </a:p>
          <a:p>
            <a:r>
              <a:rPr lang="zh-CN" altLang="en-US" sz="2000" dirty="0">
                <a:latin typeface="+mn-ea"/>
              </a:rPr>
              <a:t>这种模块大多为多功能模块，但模块的各个功能的执行与时间有关，通常要求所有功能必须在同一时间段内执行。</a:t>
            </a:r>
            <a:endParaRPr lang="zh-CN" altLang="en-US" sz="2000" dirty="0">
              <a:latin typeface="+mn-ea"/>
            </a:endParaRPr>
          </a:p>
          <a:p>
            <a:r>
              <a:rPr lang="zh-CN" altLang="en-US" sz="2000" dirty="0">
                <a:latin typeface="+mn-ea"/>
              </a:rPr>
              <a:t>例如初始化模块和终止模块。初始化模块要为所有变量赋初值，对所有介质上的文件置初态，初始化寄存器和栈等，因此要求在程序开始执行的最初一段时间内，模块中所有功能全部执行一遍。</a:t>
            </a:r>
            <a:endParaRPr lang="zh-CN" altLang="en-US" sz="2000" dirty="0">
              <a:latin typeface="+mn-ea"/>
            </a:endParaRPr>
          </a:p>
          <a:p>
            <a:r>
              <a:rPr lang="zh-CN" altLang="en-US" sz="2000" dirty="0">
                <a:solidFill>
                  <a:srgbClr val="FF0000"/>
                </a:solidFill>
                <a:latin typeface="+mn-ea"/>
              </a:rPr>
              <a:t>也属于低内聚度的类型。</a:t>
            </a:r>
            <a:endParaRPr lang="zh-CN" altLang="en-US" sz="2000" dirty="0">
              <a:solidFill>
                <a:srgbClr val="FF0000"/>
              </a:solidFill>
              <a:latin typeface="+mn-ea"/>
            </a:endParaRPr>
          </a:p>
        </p:txBody>
      </p:sp>
      <p:sp>
        <p:nvSpPr>
          <p:cNvPr id="3" name="日期占位符 2"/>
          <p:cNvSpPr>
            <a:spLocks noGrp="1"/>
          </p:cNvSpPr>
          <p:nvPr>
            <p:ph type="dt" sz="half" idx="10"/>
          </p:nvPr>
        </p:nvSpPr>
        <p:spPr/>
        <p:txBody>
          <a:bodyPr/>
          <a:lstStyle/>
          <a:p>
            <a:fld id="{8EB7EB9D-4279-4E45-8574-5EB3345571AE}"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39938"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8BFD08C-2165-4FB4-B34F-BD7D27750AA3}" type="slidenum">
              <a:rPr lang="en-US" altLang="zh-CN" smtClean="0">
                <a:solidFill>
                  <a:schemeClr val="bg1"/>
                </a:solidFill>
              </a:rPr>
            </a:fld>
            <a:endParaRPr lang="en-US" altLang="zh-CN">
              <a:solidFill>
                <a:schemeClr val="bg1"/>
              </a:solidFill>
            </a:endParaRPr>
          </a:p>
        </p:txBody>
      </p:sp>
      <p:sp>
        <p:nvSpPr>
          <p:cNvPr id="5" name="Rectangle 16"/>
          <p:cNvSpPr>
            <a:spLocks noChangeArrowheads="1"/>
          </p:cNvSpPr>
          <p:nvPr/>
        </p:nvSpPr>
        <p:spPr bwMode="auto">
          <a:xfrm>
            <a:off x="6116776" y="283170"/>
            <a:ext cx="2493169" cy="1333500"/>
          </a:xfrm>
          <a:prstGeom prst="rect">
            <a:avLst/>
          </a:prstGeom>
          <a:solidFill>
            <a:schemeClr val="bg2"/>
          </a:solidFill>
          <a:ln w="28575" cap="sq">
            <a:solidFill>
              <a:schemeClr val="accent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zh-CN" altLang="en-US" dirty="0">
                <a:latin typeface="+mj-ea"/>
                <a:ea typeface="+mj-ea"/>
              </a:rPr>
              <a:t>为变量</a:t>
            </a:r>
            <a:r>
              <a:rPr kumimoji="1" lang="en-US" altLang="zh-CN" dirty="0">
                <a:latin typeface="+mj-ea"/>
                <a:ea typeface="+mj-ea"/>
              </a:rPr>
              <a:t>N </a:t>
            </a:r>
            <a:r>
              <a:rPr kumimoji="1" lang="zh-CN" altLang="en-US" dirty="0">
                <a:latin typeface="+mj-ea"/>
                <a:ea typeface="+mj-ea"/>
              </a:rPr>
              <a:t>赋初值</a:t>
            </a:r>
            <a:endParaRPr kumimoji="1" lang="zh-CN" altLang="en-US" dirty="0">
              <a:latin typeface="+mj-ea"/>
              <a:ea typeface="+mj-ea"/>
            </a:endParaRPr>
          </a:p>
          <a:p>
            <a:endParaRPr kumimoji="1" lang="zh-CN" altLang="en-US" dirty="0">
              <a:latin typeface="+mj-ea"/>
              <a:ea typeface="+mj-ea"/>
            </a:endParaRPr>
          </a:p>
          <a:p>
            <a:r>
              <a:rPr kumimoji="1" lang="zh-CN" altLang="en-US" dirty="0">
                <a:latin typeface="+mj-ea"/>
                <a:ea typeface="+mj-ea"/>
              </a:rPr>
              <a:t>打开文件</a:t>
            </a:r>
            <a:r>
              <a:rPr kumimoji="1" lang="en-US" altLang="zh-CN" dirty="0">
                <a:latin typeface="+mj-ea"/>
                <a:ea typeface="+mj-ea"/>
              </a:rPr>
              <a:t>A · · ·</a:t>
            </a:r>
            <a:endParaRPr kumimoji="1" lang="en-US" altLang="zh-CN"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up)">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wipe(up)">
                                      <p:cBhvr>
                                        <p:cTn id="21" dur="5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wipe(up)">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ldLvl="0" animBg="1" autoUpdateAnimBg="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内聚的七个</a:t>
            </a:r>
            <a:r>
              <a:rPr lang="zh-CN" altLang="en-US" dirty="0" smtClean="0"/>
              <a:t>等级</a:t>
            </a:r>
            <a:endParaRPr lang="zh-CN" altLang="en-US" dirty="0"/>
          </a:p>
        </p:txBody>
      </p:sp>
      <p:sp>
        <p:nvSpPr>
          <p:cNvPr id="3" name="文本占位符 2"/>
          <p:cNvSpPr>
            <a:spLocks noGrp="1"/>
          </p:cNvSpPr>
          <p:nvPr>
            <p:ph idx="1"/>
          </p:nvPr>
        </p:nvSpPr>
        <p:spPr>
          <a:xfrm>
            <a:off x="768098" y="925167"/>
            <a:ext cx="5916908" cy="3806854"/>
          </a:xfrm>
        </p:spPr>
        <p:txBody>
          <a:bodyPr>
            <a:normAutofit lnSpcReduction="10000"/>
          </a:bodyPr>
          <a:lstStyle/>
          <a:p>
            <a:pPr marL="0" indent="0">
              <a:lnSpc>
                <a:spcPct val="120000"/>
              </a:lnSpc>
              <a:buNone/>
            </a:pPr>
            <a:r>
              <a:rPr lang="zh-CN" altLang="en-US" sz="2400" dirty="0">
                <a:latin typeface="+mn-ea"/>
              </a:rPr>
              <a:t>（</a:t>
            </a:r>
            <a:r>
              <a:rPr lang="en-US" altLang="zh-CN" sz="2400" dirty="0">
                <a:latin typeface="+mn-ea"/>
              </a:rPr>
              <a:t>4</a:t>
            </a:r>
            <a:r>
              <a:rPr lang="zh-CN" altLang="en-US" sz="2400" dirty="0">
                <a:latin typeface="+mn-ea"/>
              </a:rPr>
              <a:t>）过程内聚 </a:t>
            </a:r>
            <a:endParaRPr lang="zh-CN" altLang="en-US" sz="2400" dirty="0">
              <a:latin typeface="+mn-ea"/>
            </a:endParaRPr>
          </a:p>
          <a:p>
            <a:pPr>
              <a:lnSpc>
                <a:spcPct val="120000"/>
              </a:lnSpc>
            </a:pPr>
            <a:r>
              <a:rPr lang="zh-CN" altLang="en-US" sz="2000" dirty="0">
                <a:latin typeface="+mn-ea"/>
              </a:rPr>
              <a:t>如果一个模块内的处理是相关的，而且必须以特定次序执行，则称这个模块为</a:t>
            </a:r>
            <a:r>
              <a:rPr lang="zh-CN" altLang="en-US" sz="2000" dirty="0">
                <a:solidFill>
                  <a:srgbClr val="FF0000"/>
                </a:solidFill>
                <a:latin typeface="+mn-ea"/>
              </a:rPr>
              <a:t>过程内聚模块</a:t>
            </a:r>
            <a:r>
              <a:rPr lang="zh-CN" altLang="en-US" sz="2000" dirty="0">
                <a:latin typeface="+mn-ea"/>
              </a:rPr>
              <a:t>。</a:t>
            </a:r>
            <a:endParaRPr lang="zh-CN" altLang="en-US" sz="2000" dirty="0">
              <a:latin typeface="+mn-ea"/>
            </a:endParaRPr>
          </a:p>
          <a:p>
            <a:pPr>
              <a:lnSpc>
                <a:spcPct val="120000"/>
              </a:lnSpc>
            </a:pPr>
            <a:r>
              <a:rPr lang="zh-CN" altLang="en-US" sz="2000" dirty="0">
                <a:latin typeface="+mn-ea"/>
              </a:rPr>
              <a:t>使用流程图做为工具设计程序的时候，常常通过流程图来确定模块划分。把流程图中的某一部分划出组成模块，就得到过程内聚模块。</a:t>
            </a:r>
            <a:endParaRPr lang="zh-CN" altLang="en-US" sz="2000" dirty="0">
              <a:latin typeface="+mn-ea"/>
            </a:endParaRPr>
          </a:p>
          <a:p>
            <a:pPr>
              <a:lnSpc>
                <a:spcPct val="120000"/>
              </a:lnSpc>
            </a:pPr>
            <a:r>
              <a:rPr lang="zh-CN" altLang="en-US" sz="2000" dirty="0">
                <a:latin typeface="+mn-ea"/>
              </a:rPr>
              <a:t>例如，我们把流程图中的循环部分、判定部分、计算部分分成三个模块，这三个模块都是过程内聚模块。</a:t>
            </a:r>
            <a:endParaRPr lang="zh-CN" altLang="en-US" sz="2000" dirty="0">
              <a:latin typeface="+mn-ea"/>
            </a:endParaRPr>
          </a:p>
        </p:txBody>
      </p:sp>
      <p:sp>
        <p:nvSpPr>
          <p:cNvPr id="2" name="日期占位符 1"/>
          <p:cNvSpPr>
            <a:spLocks noGrp="1"/>
          </p:cNvSpPr>
          <p:nvPr>
            <p:ph type="dt" sz="half" idx="10"/>
          </p:nvPr>
        </p:nvSpPr>
        <p:spPr/>
        <p:txBody>
          <a:bodyPr/>
          <a:lstStyle/>
          <a:p>
            <a:fld id="{B9ED60D8-C970-4804-B354-E0CC05AAB078}"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40962"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562AA79-F00C-43B2-A7D8-C675C3E94C96}" type="slidenum">
              <a:rPr lang="en-US" altLang="zh-CN" smtClean="0">
                <a:solidFill>
                  <a:schemeClr val="bg1"/>
                </a:solidFill>
              </a:rPr>
            </a:fld>
            <a:endParaRPr lang="en-US" altLang="zh-CN">
              <a:solidFill>
                <a:schemeClr val="bg1"/>
              </a:solidFill>
            </a:endParaRPr>
          </a:p>
        </p:txBody>
      </p:sp>
      <p:sp>
        <p:nvSpPr>
          <p:cNvPr id="4" name="文本框 3"/>
          <p:cNvSpPr txBox="1"/>
          <p:nvPr/>
        </p:nvSpPr>
        <p:spPr>
          <a:xfrm>
            <a:off x="6907428" y="1949692"/>
            <a:ext cx="2092020" cy="151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Bef>
                <a:spcPts val="900"/>
              </a:spcBef>
            </a:pPr>
            <a:r>
              <a:rPr lang="zh-CN" altLang="en-US" dirty="0"/>
              <a:t>接收考试成绩</a:t>
            </a:r>
            <a:endParaRPr lang="en-US" altLang="zh-CN" dirty="0"/>
          </a:p>
          <a:p>
            <a:pPr algn="ctr">
              <a:spcBef>
                <a:spcPts val="900"/>
              </a:spcBef>
            </a:pPr>
            <a:r>
              <a:rPr lang="zh-CN" altLang="en-US" dirty="0"/>
              <a:t>成绩排序</a:t>
            </a:r>
            <a:endParaRPr lang="en-US" altLang="zh-CN" dirty="0"/>
          </a:p>
          <a:p>
            <a:pPr algn="ctr">
              <a:spcBef>
                <a:spcPts val="900"/>
              </a:spcBef>
            </a:pPr>
            <a:r>
              <a:rPr lang="zh-CN" altLang="en-US" dirty="0"/>
              <a:t>选择前十名</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randombar(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ldLvl="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标题 50"/>
          <p:cNvSpPr>
            <a:spLocks noGrp="1"/>
          </p:cNvSpPr>
          <p:nvPr>
            <p:ph type="title"/>
          </p:nvPr>
        </p:nvSpPr>
        <p:spPr/>
        <p:txBody>
          <a:bodyPr/>
          <a:lstStyle/>
          <a:p>
            <a:r>
              <a:rPr lang="zh-CN" altLang="en-US" dirty="0"/>
              <a:t>内聚的七个</a:t>
            </a:r>
            <a:r>
              <a:rPr lang="zh-CN" altLang="en-US" dirty="0" smtClean="0"/>
              <a:t>等级</a:t>
            </a:r>
            <a:endParaRPr lang="zh-CN" altLang="en-US" dirty="0"/>
          </a:p>
        </p:txBody>
      </p:sp>
      <p:sp>
        <p:nvSpPr>
          <p:cNvPr id="2" name="文本占位符 1"/>
          <p:cNvSpPr>
            <a:spLocks noGrp="1"/>
          </p:cNvSpPr>
          <p:nvPr>
            <p:ph idx="1"/>
          </p:nvPr>
        </p:nvSpPr>
        <p:spPr>
          <a:xfrm>
            <a:off x="768096" y="850917"/>
            <a:ext cx="8227622" cy="3806854"/>
          </a:xfrm>
        </p:spPr>
        <p:txBody>
          <a:bodyPr>
            <a:normAutofit/>
          </a:bodyPr>
          <a:lstStyle/>
          <a:p>
            <a:pPr marL="0" indent="0">
              <a:lnSpc>
                <a:spcPct val="100000"/>
              </a:lnSpc>
              <a:spcBef>
                <a:spcPts val="600"/>
              </a:spcBef>
              <a:buNone/>
            </a:pPr>
            <a:r>
              <a:rPr lang="zh-CN" altLang="en-US" sz="2400" dirty="0">
                <a:latin typeface="+mn-ea"/>
              </a:rPr>
              <a:t>（</a:t>
            </a:r>
            <a:r>
              <a:rPr lang="en-US" altLang="zh-CN" sz="2400" dirty="0">
                <a:latin typeface="+mn-ea"/>
              </a:rPr>
              <a:t>5</a:t>
            </a:r>
            <a:r>
              <a:rPr lang="zh-CN" altLang="en-US" sz="2400" dirty="0">
                <a:latin typeface="+mn-ea"/>
              </a:rPr>
              <a:t>）通信内聚 </a:t>
            </a:r>
            <a:endParaRPr lang="zh-CN" altLang="en-US" sz="2400" dirty="0">
              <a:latin typeface="+mn-ea"/>
            </a:endParaRPr>
          </a:p>
          <a:p>
            <a:pPr>
              <a:lnSpc>
                <a:spcPct val="100000"/>
              </a:lnSpc>
              <a:spcBef>
                <a:spcPts val="600"/>
              </a:spcBef>
            </a:pPr>
            <a:r>
              <a:rPr lang="zh-CN" altLang="en-US" sz="2000" dirty="0">
                <a:latin typeface="+mn-ea"/>
              </a:rPr>
              <a:t>如果一个模块内各功能部分都使用了相同的输入数据，或产生了相同的输出数据，则称之为通信内聚模块。</a:t>
            </a:r>
            <a:endParaRPr lang="zh-CN" altLang="en-US" sz="2000" dirty="0">
              <a:latin typeface="+mn-ea"/>
            </a:endParaRPr>
          </a:p>
          <a:p>
            <a:pPr>
              <a:lnSpc>
                <a:spcPct val="100000"/>
              </a:lnSpc>
              <a:spcBef>
                <a:spcPts val="600"/>
              </a:spcBef>
            </a:pPr>
            <a:r>
              <a:rPr lang="zh-CN" altLang="en-US" sz="2000" dirty="0">
                <a:latin typeface="+mn-ea"/>
              </a:rPr>
              <a:t>通信内聚和过程内聚都属于中内聚度模块。</a:t>
            </a:r>
            <a:endParaRPr lang="zh-CN" altLang="en-US" sz="2000" dirty="0">
              <a:latin typeface="+mn-ea"/>
            </a:endParaRPr>
          </a:p>
        </p:txBody>
      </p:sp>
      <p:sp>
        <p:nvSpPr>
          <p:cNvPr id="3" name="日期占位符 2"/>
          <p:cNvSpPr>
            <a:spLocks noGrp="1"/>
          </p:cNvSpPr>
          <p:nvPr>
            <p:ph type="dt" sz="half" idx="10"/>
          </p:nvPr>
        </p:nvSpPr>
        <p:spPr/>
        <p:txBody>
          <a:bodyPr/>
          <a:lstStyle/>
          <a:p>
            <a:fld id="{49765A4D-CCA0-43CE-99B3-E17466C10EB7}"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41986"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7A4D91C-42A2-4798-BC78-02DA351176E2}" type="slidenum">
              <a:rPr lang="en-US" altLang="zh-CN" smtClean="0">
                <a:solidFill>
                  <a:schemeClr val="bg1"/>
                </a:solidFill>
              </a:rPr>
            </a:fld>
            <a:endParaRPr lang="en-US" altLang="zh-CN">
              <a:solidFill>
                <a:schemeClr val="bg1"/>
              </a:solidFill>
            </a:endParaRPr>
          </a:p>
        </p:txBody>
      </p:sp>
      <p:grpSp>
        <p:nvGrpSpPr>
          <p:cNvPr id="6" name="Group 16"/>
          <p:cNvGrpSpPr/>
          <p:nvPr/>
        </p:nvGrpSpPr>
        <p:grpSpPr bwMode="auto">
          <a:xfrm>
            <a:off x="1596636" y="2351053"/>
            <a:ext cx="5633118" cy="2384348"/>
            <a:chOff x="600" y="2496"/>
            <a:chExt cx="4293" cy="1290"/>
          </a:xfrm>
        </p:grpSpPr>
        <p:sp>
          <p:nvSpPr>
            <p:cNvPr id="8" name="Text Box 17"/>
            <p:cNvSpPr txBox="1">
              <a:spLocks noChangeArrowheads="1"/>
            </p:cNvSpPr>
            <p:nvPr/>
          </p:nvSpPr>
          <p:spPr bwMode="auto">
            <a:xfrm>
              <a:off x="600" y="3002"/>
              <a:ext cx="164"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kumimoji="1" lang="zh-CN" altLang="en-US">
                <a:latin typeface="Times New Roman" panose="02020603050405020304" pitchFamily="18" charset="0"/>
              </a:endParaRPr>
            </a:p>
          </p:txBody>
        </p:sp>
        <p:sp>
          <p:nvSpPr>
            <p:cNvPr id="9" name="Oval 18"/>
            <p:cNvSpPr>
              <a:spLocks noChangeArrowheads="1"/>
            </p:cNvSpPr>
            <p:nvPr/>
          </p:nvSpPr>
          <p:spPr bwMode="auto">
            <a:xfrm>
              <a:off x="1631" y="2592"/>
              <a:ext cx="625" cy="336"/>
            </a:xfrm>
            <a:prstGeom prst="ellipse">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kumimoji="1" lang="zh-CN" altLang="en-US" sz="1600" b="1" dirty="0">
                  <a:latin typeface="宋体" panose="02010600030101010101" pitchFamily="2" charset="-122"/>
                </a:rPr>
                <a:t>开领书单</a:t>
              </a:r>
              <a:endParaRPr kumimoji="1" lang="zh-CN" altLang="en-US" sz="1600" b="1" dirty="0">
                <a:latin typeface="宋体" panose="02010600030101010101" pitchFamily="2" charset="-122"/>
              </a:endParaRPr>
            </a:p>
          </p:txBody>
        </p:sp>
        <p:sp>
          <p:nvSpPr>
            <p:cNvPr id="10" name="Oval 19"/>
            <p:cNvSpPr>
              <a:spLocks noChangeArrowheads="1"/>
            </p:cNvSpPr>
            <p:nvPr/>
          </p:nvSpPr>
          <p:spPr bwMode="auto">
            <a:xfrm>
              <a:off x="1680" y="3168"/>
              <a:ext cx="624" cy="336"/>
            </a:xfrm>
            <a:prstGeom prst="ellipse">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kumimoji="1" lang="zh-CN" altLang="en-US" sz="1600" b="1" dirty="0">
                  <a:latin typeface="宋体" panose="02010600030101010101" pitchFamily="2" charset="-122"/>
                </a:rPr>
                <a:t>登记售书</a:t>
              </a:r>
              <a:endParaRPr kumimoji="1" lang="zh-CN" altLang="en-US" sz="1600" b="1" dirty="0">
                <a:latin typeface="宋体" panose="02010600030101010101" pitchFamily="2" charset="-122"/>
              </a:endParaRPr>
            </a:p>
          </p:txBody>
        </p:sp>
        <p:sp>
          <p:nvSpPr>
            <p:cNvPr id="11" name="Oval 20"/>
            <p:cNvSpPr>
              <a:spLocks noChangeArrowheads="1"/>
            </p:cNvSpPr>
            <p:nvPr/>
          </p:nvSpPr>
          <p:spPr bwMode="auto">
            <a:xfrm>
              <a:off x="3410" y="2640"/>
              <a:ext cx="526" cy="288"/>
            </a:xfrm>
            <a:prstGeom prst="ellipse">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kumimoji="1" lang="zh-CN" altLang="en-US" sz="1600" b="1">
                  <a:latin typeface="宋体" panose="02010600030101010101" pitchFamily="2" charset="-122"/>
                </a:rPr>
                <a:t>删除</a:t>
              </a:r>
              <a:endParaRPr kumimoji="1" lang="zh-CN" altLang="en-US" sz="1600" b="1">
                <a:latin typeface="宋体" panose="02010600030101010101" pitchFamily="2" charset="-122"/>
              </a:endParaRPr>
            </a:p>
          </p:txBody>
        </p:sp>
        <p:sp>
          <p:nvSpPr>
            <p:cNvPr id="12" name="Oval 21"/>
            <p:cNvSpPr>
              <a:spLocks noChangeArrowheads="1"/>
            </p:cNvSpPr>
            <p:nvPr/>
          </p:nvSpPr>
          <p:spPr bwMode="auto">
            <a:xfrm>
              <a:off x="3456" y="3216"/>
              <a:ext cx="480" cy="336"/>
            </a:xfrm>
            <a:prstGeom prst="ellipse">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kumimoji="1" lang="zh-CN" altLang="en-US" sz="1600" b="1">
                  <a:latin typeface="宋体" panose="02010600030101010101" pitchFamily="2" charset="-122"/>
                </a:rPr>
                <a:t>修改</a:t>
              </a:r>
              <a:endParaRPr kumimoji="1" lang="zh-CN" altLang="en-US" sz="1600" b="1">
                <a:latin typeface="宋体" panose="02010600030101010101" pitchFamily="2" charset="-122"/>
              </a:endParaRPr>
            </a:p>
          </p:txBody>
        </p:sp>
        <p:grpSp>
          <p:nvGrpSpPr>
            <p:cNvPr id="13" name="Group 22"/>
            <p:cNvGrpSpPr/>
            <p:nvPr/>
          </p:nvGrpSpPr>
          <p:grpSpPr bwMode="auto">
            <a:xfrm>
              <a:off x="1296" y="2736"/>
              <a:ext cx="384" cy="576"/>
              <a:chOff x="2016" y="3072"/>
              <a:chExt cx="384" cy="576"/>
            </a:xfrm>
          </p:grpSpPr>
          <p:sp>
            <p:nvSpPr>
              <p:cNvPr id="47" name="Line 23"/>
              <p:cNvSpPr>
                <a:spLocks noChangeShapeType="1"/>
              </p:cNvSpPr>
              <p:nvPr/>
            </p:nvSpPr>
            <p:spPr bwMode="auto">
              <a:xfrm>
                <a:off x="2016" y="3072"/>
                <a:ext cx="0" cy="576"/>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24"/>
              <p:cNvSpPr>
                <a:spLocks noChangeShapeType="1"/>
              </p:cNvSpPr>
              <p:nvPr/>
            </p:nvSpPr>
            <p:spPr bwMode="auto">
              <a:xfrm>
                <a:off x="2016" y="3072"/>
                <a:ext cx="384"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25"/>
              <p:cNvSpPr>
                <a:spLocks noChangeShapeType="1"/>
              </p:cNvSpPr>
              <p:nvPr/>
            </p:nvSpPr>
            <p:spPr bwMode="auto">
              <a:xfrm>
                <a:off x="2016" y="3648"/>
                <a:ext cx="384"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 name="Group 26"/>
            <p:cNvGrpSpPr/>
            <p:nvPr/>
          </p:nvGrpSpPr>
          <p:grpSpPr bwMode="auto">
            <a:xfrm>
              <a:off x="2256" y="3312"/>
              <a:ext cx="384" cy="240"/>
              <a:chOff x="2880" y="3648"/>
              <a:chExt cx="384" cy="240"/>
            </a:xfrm>
          </p:grpSpPr>
          <p:sp>
            <p:nvSpPr>
              <p:cNvPr id="45" name="Line 27"/>
              <p:cNvSpPr>
                <a:spLocks noChangeShapeType="1"/>
              </p:cNvSpPr>
              <p:nvPr/>
            </p:nvSpPr>
            <p:spPr bwMode="auto">
              <a:xfrm>
                <a:off x="2880" y="3648"/>
                <a:ext cx="384"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28"/>
              <p:cNvSpPr>
                <a:spLocks noChangeShapeType="1"/>
              </p:cNvSpPr>
              <p:nvPr/>
            </p:nvSpPr>
            <p:spPr bwMode="auto">
              <a:xfrm>
                <a:off x="3264" y="3648"/>
                <a:ext cx="0" cy="24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 name="Group 29"/>
            <p:cNvGrpSpPr/>
            <p:nvPr/>
          </p:nvGrpSpPr>
          <p:grpSpPr bwMode="auto">
            <a:xfrm>
              <a:off x="3936" y="2784"/>
              <a:ext cx="432" cy="240"/>
              <a:chOff x="4224" y="3072"/>
              <a:chExt cx="432" cy="240"/>
            </a:xfrm>
          </p:grpSpPr>
          <p:sp>
            <p:nvSpPr>
              <p:cNvPr id="43" name="Line 30"/>
              <p:cNvSpPr>
                <a:spLocks noChangeShapeType="1"/>
              </p:cNvSpPr>
              <p:nvPr/>
            </p:nvSpPr>
            <p:spPr bwMode="auto">
              <a:xfrm>
                <a:off x="4224" y="3072"/>
                <a:ext cx="432"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31"/>
              <p:cNvSpPr>
                <a:spLocks noChangeShapeType="1"/>
              </p:cNvSpPr>
              <p:nvPr/>
            </p:nvSpPr>
            <p:spPr bwMode="auto">
              <a:xfrm>
                <a:off x="4656" y="3072"/>
                <a:ext cx="0" cy="24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 name="Group 32"/>
            <p:cNvGrpSpPr/>
            <p:nvPr/>
          </p:nvGrpSpPr>
          <p:grpSpPr bwMode="auto">
            <a:xfrm>
              <a:off x="3936" y="3216"/>
              <a:ext cx="432" cy="192"/>
              <a:chOff x="4224" y="3504"/>
              <a:chExt cx="432" cy="192"/>
            </a:xfrm>
          </p:grpSpPr>
          <p:sp>
            <p:nvSpPr>
              <p:cNvPr id="41" name="Line 33"/>
              <p:cNvSpPr>
                <a:spLocks noChangeShapeType="1"/>
              </p:cNvSpPr>
              <p:nvPr/>
            </p:nvSpPr>
            <p:spPr bwMode="auto">
              <a:xfrm>
                <a:off x="4224" y="3696"/>
                <a:ext cx="432"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34"/>
              <p:cNvSpPr>
                <a:spLocks noChangeShapeType="1"/>
              </p:cNvSpPr>
              <p:nvPr/>
            </p:nvSpPr>
            <p:spPr bwMode="auto">
              <a:xfrm flipV="1">
                <a:off x="4656" y="3504"/>
                <a:ext cx="0" cy="192"/>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7" name="Group 35"/>
            <p:cNvGrpSpPr/>
            <p:nvPr/>
          </p:nvGrpSpPr>
          <p:grpSpPr bwMode="auto">
            <a:xfrm>
              <a:off x="4175" y="3041"/>
              <a:ext cx="718" cy="240"/>
              <a:chOff x="4451" y="3312"/>
              <a:chExt cx="718" cy="240"/>
            </a:xfrm>
          </p:grpSpPr>
          <p:sp>
            <p:nvSpPr>
              <p:cNvPr id="38" name="Line 36"/>
              <p:cNvSpPr>
                <a:spLocks noChangeShapeType="1"/>
              </p:cNvSpPr>
              <p:nvPr/>
            </p:nvSpPr>
            <p:spPr bwMode="auto">
              <a:xfrm>
                <a:off x="4500" y="3312"/>
                <a:ext cx="3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37"/>
              <p:cNvSpPr>
                <a:spLocks noChangeShapeType="1"/>
              </p:cNvSpPr>
              <p:nvPr/>
            </p:nvSpPr>
            <p:spPr bwMode="auto">
              <a:xfrm>
                <a:off x="4512" y="3504"/>
                <a:ext cx="39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Text Box 38"/>
              <p:cNvSpPr txBox="1">
                <a:spLocks noChangeArrowheads="1"/>
              </p:cNvSpPr>
              <p:nvPr/>
            </p:nvSpPr>
            <p:spPr bwMode="auto">
              <a:xfrm>
                <a:off x="4451" y="3322"/>
                <a:ext cx="71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latin typeface="宋体" panose="02010600030101010101" pitchFamily="2" charset="-122"/>
                  </a:rPr>
                  <a:t>文  件</a:t>
                </a:r>
                <a:endParaRPr kumimoji="1" lang="zh-CN" altLang="en-US" sz="1600" b="1" dirty="0">
                  <a:latin typeface="宋体" panose="02010600030101010101" pitchFamily="2" charset="-122"/>
                </a:endParaRPr>
              </a:p>
            </p:txBody>
          </p:sp>
        </p:grpSp>
        <p:grpSp>
          <p:nvGrpSpPr>
            <p:cNvPr id="18" name="Group 39"/>
            <p:cNvGrpSpPr/>
            <p:nvPr/>
          </p:nvGrpSpPr>
          <p:grpSpPr bwMode="auto">
            <a:xfrm>
              <a:off x="2264" y="3552"/>
              <a:ext cx="1085" cy="234"/>
              <a:chOff x="2984" y="3888"/>
              <a:chExt cx="1085" cy="234"/>
            </a:xfrm>
          </p:grpSpPr>
          <p:sp>
            <p:nvSpPr>
              <p:cNvPr id="35" name="Line 40"/>
              <p:cNvSpPr>
                <a:spLocks noChangeShapeType="1"/>
              </p:cNvSpPr>
              <p:nvPr/>
            </p:nvSpPr>
            <p:spPr bwMode="auto">
              <a:xfrm>
                <a:off x="3072" y="3888"/>
                <a:ext cx="528"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41"/>
              <p:cNvSpPr>
                <a:spLocks noChangeShapeType="1"/>
              </p:cNvSpPr>
              <p:nvPr/>
            </p:nvSpPr>
            <p:spPr bwMode="auto">
              <a:xfrm>
                <a:off x="3072" y="4080"/>
                <a:ext cx="528"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Text Box 42"/>
              <p:cNvSpPr txBox="1">
                <a:spLocks noChangeArrowheads="1"/>
              </p:cNvSpPr>
              <p:nvPr/>
            </p:nvSpPr>
            <p:spPr bwMode="auto">
              <a:xfrm>
                <a:off x="2984" y="3892"/>
                <a:ext cx="1085"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latin typeface="宋体" panose="02010600030101010101" pitchFamily="2" charset="-122"/>
                  </a:rPr>
                  <a:t>售书登记表</a:t>
                </a:r>
                <a:endParaRPr kumimoji="1" lang="zh-CN" altLang="en-US" sz="1600" b="1" dirty="0">
                  <a:latin typeface="宋体" panose="02010600030101010101" pitchFamily="2" charset="-122"/>
                </a:endParaRPr>
              </a:p>
            </p:txBody>
          </p:sp>
        </p:grpSp>
        <p:grpSp>
          <p:nvGrpSpPr>
            <p:cNvPr id="19" name="Group 43"/>
            <p:cNvGrpSpPr/>
            <p:nvPr/>
          </p:nvGrpSpPr>
          <p:grpSpPr bwMode="auto">
            <a:xfrm>
              <a:off x="912" y="2736"/>
              <a:ext cx="384" cy="398"/>
              <a:chOff x="1632" y="3072"/>
              <a:chExt cx="384" cy="398"/>
            </a:xfrm>
          </p:grpSpPr>
          <p:sp>
            <p:nvSpPr>
              <p:cNvPr id="33" name="Line 44"/>
              <p:cNvSpPr>
                <a:spLocks noChangeShapeType="1"/>
              </p:cNvSpPr>
              <p:nvPr/>
            </p:nvSpPr>
            <p:spPr bwMode="auto">
              <a:xfrm>
                <a:off x="1632" y="3360"/>
                <a:ext cx="384"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Text Box 45"/>
              <p:cNvSpPr txBox="1">
                <a:spLocks noChangeArrowheads="1"/>
              </p:cNvSpPr>
              <p:nvPr/>
            </p:nvSpPr>
            <p:spPr bwMode="auto">
              <a:xfrm>
                <a:off x="1656" y="3072"/>
                <a:ext cx="280" cy="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1600" b="1">
                    <a:latin typeface="宋体" panose="02010600030101010101" pitchFamily="2" charset="-122"/>
                  </a:rPr>
                  <a:t>发票</a:t>
                </a:r>
                <a:endParaRPr kumimoji="1" lang="zh-CN" altLang="en-US" sz="1600" b="1">
                  <a:latin typeface="宋体" panose="02010600030101010101" pitchFamily="2" charset="-122"/>
                </a:endParaRPr>
              </a:p>
            </p:txBody>
          </p:sp>
        </p:grpSp>
        <p:grpSp>
          <p:nvGrpSpPr>
            <p:cNvPr id="20" name="Group 46"/>
            <p:cNvGrpSpPr/>
            <p:nvPr/>
          </p:nvGrpSpPr>
          <p:grpSpPr bwMode="auto">
            <a:xfrm>
              <a:off x="2266" y="2544"/>
              <a:ext cx="902" cy="230"/>
              <a:chOff x="3072" y="2863"/>
              <a:chExt cx="736" cy="230"/>
            </a:xfrm>
          </p:grpSpPr>
          <p:sp>
            <p:nvSpPr>
              <p:cNvPr id="31" name="Line 47"/>
              <p:cNvSpPr>
                <a:spLocks noChangeShapeType="1"/>
              </p:cNvSpPr>
              <p:nvPr/>
            </p:nvSpPr>
            <p:spPr bwMode="auto">
              <a:xfrm>
                <a:off x="3072" y="3072"/>
                <a:ext cx="432"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Text Box 48"/>
              <p:cNvSpPr txBox="1">
                <a:spLocks noChangeArrowheads="1"/>
              </p:cNvSpPr>
              <p:nvPr/>
            </p:nvSpPr>
            <p:spPr bwMode="auto">
              <a:xfrm>
                <a:off x="3072" y="2863"/>
                <a:ext cx="73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latin typeface="宋体" panose="02010600030101010101" pitchFamily="2" charset="-122"/>
                  </a:rPr>
                  <a:t>  领书单</a:t>
                </a:r>
                <a:endParaRPr kumimoji="1" lang="zh-CN" altLang="en-US" sz="1600" b="1">
                  <a:latin typeface="宋体" panose="02010600030101010101" pitchFamily="2" charset="-122"/>
                </a:endParaRPr>
              </a:p>
            </p:txBody>
          </p:sp>
        </p:grpSp>
        <p:grpSp>
          <p:nvGrpSpPr>
            <p:cNvPr id="21" name="Group 49"/>
            <p:cNvGrpSpPr/>
            <p:nvPr/>
          </p:nvGrpSpPr>
          <p:grpSpPr bwMode="auto">
            <a:xfrm>
              <a:off x="1488" y="2496"/>
              <a:ext cx="816" cy="1104"/>
              <a:chOff x="1536" y="2496"/>
              <a:chExt cx="720" cy="1056"/>
            </a:xfrm>
          </p:grpSpPr>
          <p:sp>
            <p:nvSpPr>
              <p:cNvPr id="27" name="Line 50"/>
              <p:cNvSpPr>
                <a:spLocks noChangeShapeType="1"/>
              </p:cNvSpPr>
              <p:nvPr/>
            </p:nvSpPr>
            <p:spPr bwMode="auto">
              <a:xfrm>
                <a:off x="1536" y="2496"/>
                <a:ext cx="720" cy="0"/>
              </a:xfrm>
              <a:prstGeom prst="line">
                <a:avLst/>
              </a:prstGeom>
              <a:noFill/>
              <a:ln w="12700">
                <a:solidFill>
                  <a:srgbClr val="660033"/>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51"/>
              <p:cNvSpPr>
                <a:spLocks noChangeShapeType="1"/>
              </p:cNvSpPr>
              <p:nvPr/>
            </p:nvSpPr>
            <p:spPr bwMode="auto">
              <a:xfrm>
                <a:off x="2256" y="2496"/>
                <a:ext cx="0" cy="1056"/>
              </a:xfrm>
              <a:prstGeom prst="line">
                <a:avLst/>
              </a:prstGeom>
              <a:noFill/>
              <a:ln w="12700">
                <a:solidFill>
                  <a:srgbClr val="660033"/>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52"/>
              <p:cNvSpPr>
                <a:spLocks noChangeShapeType="1"/>
              </p:cNvSpPr>
              <p:nvPr/>
            </p:nvSpPr>
            <p:spPr bwMode="auto">
              <a:xfrm>
                <a:off x="1536" y="2496"/>
                <a:ext cx="0" cy="1056"/>
              </a:xfrm>
              <a:prstGeom prst="line">
                <a:avLst/>
              </a:prstGeom>
              <a:noFill/>
              <a:ln w="12700">
                <a:solidFill>
                  <a:srgbClr val="660033"/>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53"/>
              <p:cNvSpPr>
                <a:spLocks noChangeShapeType="1"/>
              </p:cNvSpPr>
              <p:nvPr/>
            </p:nvSpPr>
            <p:spPr bwMode="auto">
              <a:xfrm>
                <a:off x="1536" y="3552"/>
                <a:ext cx="720" cy="0"/>
              </a:xfrm>
              <a:prstGeom prst="line">
                <a:avLst/>
              </a:prstGeom>
              <a:noFill/>
              <a:ln w="12700">
                <a:solidFill>
                  <a:srgbClr val="660033"/>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 name="Group 54"/>
            <p:cNvGrpSpPr/>
            <p:nvPr/>
          </p:nvGrpSpPr>
          <p:grpSpPr bwMode="auto">
            <a:xfrm>
              <a:off x="3312" y="2544"/>
              <a:ext cx="768" cy="1152"/>
              <a:chOff x="1536" y="2496"/>
              <a:chExt cx="720" cy="1056"/>
            </a:xfrm>
          </p:grpSpPr>
          <p:sp>
            <p:nvSpPr>
              <p:cNvPr id="23" name="Line 55"/>
              <p:cNvSpPr>
                <a:spLocks noChangeShapeType="1"/>
              </p:cNvSpPr>
              <p:nvPr/>
            </p:nvSpPr>
            <p:spPr bwMode="auto">
              <a:xfrm>
                <a:off x="1536" y="2496"/>
                <a:ext cx="720" cy="0"/>
              </a:xfrm>
              <a:prstGeom prst="line">
                <a:avLst/>
              </a:prstGeom>
              <a:noFill/>
              <a:ln w="12700">
                <a:solidFill>
                  <a:srgbClr val="660033"/>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56"/>
              <p:cNvSpPr>
                <a:spLocks noChangeShapeType="1"/>
              </p:cNvSpPr>
              <p:nvPr/>
            </p:nvSpPr>
            <p:spPr bwMode="auto">
              <a:xfrm>
                <a:off x="2256" y="2496"/>
                <a:ext cx="0" cy="1056"/>
              </a:xfrm>
              <a:prstGeom prst="line">
                <a:avLst/>
              </a:prstGeom>
              <a:noFill/>
              <a:ln w="12700">
                <a:solidFill>
                  <a:srgbClr val="660033"/>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57"/>
              <p:cNvSpPr>
                <a:spLocks noChangeShapeType="1"/>
              </p:cNvSpPr>
              <p:nvPr/>
            </p:nvSpPr>
            <p:spPr bwMode="auto">
              <a:xfrm>
                <a:off x="1536" y="2496"/>
                <a:ext cx="0" cy="1056"/>
              </a:xfrm>
              <a:prstGeom prst="line">
                <a:avLst/>
              </a:prstGeom>
              <a:noFill/>
              <a:ln w="12700">
                <a:solidFill>
                  <a:srgbClr val="660033"/>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58"/>
              <p:cNvSpPr>
                <a:spLocks noChangeShapeType="1"/>
              </p:cNvSpPr>
              <p:nvPr/>
            </p:nvSpPr>
            <p:spPr bwMode="auto">
              <a:xfrm>
                <a:off x="1536" y="3552"/>
                <a:ext cx="720" cy="0"/>
              </a:xfrm>
              <a:prstGeom prst="line">
                <a:avLst/>
              </a:prstGeom>
              <a:noFill/>
              <a:ln w="12700">
                <a:solidFill>
                  <a:srgbClr val="660033"/>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内聚的七个等级</a:t>
            </a:r>
            <a:endParaRPr lang="zh-CN" altLang="en-US" dirty="0"/>
          </a:p>
        </p:txBody>
      </p:sp>
      <p:pic>
        <p:nvPicPr>
          <p:cNvPr id="43013" name="Picture 5" descr="5"/>
          <p:cNvPicPr>
            <a:picLocks noGrp="1" noChangeAspect="1" noChangeArrowheads="1"/>
          </p:cNvPicPr>
          <p:nvPr>
            <p:ph idx="1"/>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78361" y="2306281"/>
            <a:ext cx="5589731" cy="2322381"/>
          </a:xfrm>
          <a:prstGeom prst="rect">
            <a:avLst/>
          </a:prstGeom>
          <a:noFill/>
        </p:spPr>
      </p:pic>
      <p:sp>
        <p:nvSpPr>
          <p:cNvPr id="2" name="日期占位符 1"/>
          <p:cNvSpPr>
            <a:spLocks noGrp="1"/>
          </p:cNvSpPr>
          <p:nvPr>
            <p:ph type="dt" sz="half" idx="10"/>
          </p:nvPr>
        </p:nvSpPr>
        <p:spPr/>
        <p:txBody>
          <a:bodyPr/>
          <a:lstStyle/>
          <a:p>
            <a:fld id="{4AE93162-D229-47C8-98BC-C323E6BAD06B}"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43010" name="灯片编号占位符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C5DAE40-4D4D-401E-BFF7-35E60934E352}" type="slidenum">
              <a:rPr lang="en-US" altLang="zh-CN" smtClean="0">
                <a:solidFill>
                  <a:schemeClr val="bg1"/>
                </a:solidFill>
              </a:rPr>
            </a:fld>
            <a:endParaRPr lang="en-US" altLang="zh-CN" dirty="0">
              <a:solidFill>
                <a:schemeClr val="bg1"/>
              </a:solidFill>
            </a:endParaRPr>
          </a:p>
        </p:txBody>
      </p:sp>
      <p:sp>
        <p:nvSpPr>
          <p:cNvPr id="3" name="文本占位符 2"/>
          <p:cNvSpPr>
            <a:spLocks noGrp="1"/>
          </p:cNvSpPr>
          <p:nvPr>
            <p:ph type="body" sz="quarter" idx="4294967295"/>
          </p:nvPr>
        </p:nvSpPr>
        <p:spPr>
          <a:xfrm>
            <a:off x="639245" y="828913"/>
            <a:ext cx="7991518" cy="3187700"/>
          </a:xfrm>
        </p:spPr>
        <p:txBody>
          <a:bodyPr>
            <a:normAutofit/>
          </a:bodyPr>
          <a:lstStyle/>
          <a:p>
            <a:pPr marL="0" indent="0">
              <a:lnSpc>
                <a:spcPct val="120000"/>
              </a:lnSpc>
              <a:buNone/>
            </a:pPr>
            <a:r>
              <a:rPr lang="zh-CN" altLang="en-US" sz="2400" dirty="0">
                <a:latin typeface="+mn-ea"/>
              </a:rPr>
              <a:t>（</a:t>
            </a:r>
            <a:r>
              <a:rPr lang="en-US" altLang="zh-CN" sz="2400" dirty="0">
                <a:latin typeface="+mn-ea"/>
              </a:rPr>
              <a:t>5</a:t>
            </a:r>
            <a:r>
              <a:rPr lang="zh-CN" altLang="en-US" sz="2400" dirty="0">
                <a:latin typeface="+mn-ea"/>
              </a:rPr>
              <a:t>）通信内聚 </a:t>
            </a:r>
            <a:endParaRPr lang="zh-CN" altLang="en-US" sz="2400" dirty="0">
              <a:latin typeface="+mn-ea"/>
            </a:endParaRPr>
          </a:p>
          <a:p>
            <a:pPr>
              <a:lnSpc>
                <a:spcPct val="120000"/>
              </a:lnSpc>
            </a:pPr>
            <a:r>
              <a:rPr lang="zh-CN" altLang="en-US" sz="2000" dirty="0" smtClean="0">
                <a:latin typeface="+mn-ea"/>
              </a:rPr>
              <a:t>这种</a:t>
            </a:r>
            <a:r>
              <a:rPr lang="zh-CN" altLang="en-US" sz="2000" dirty="0">
                <a:latin typeface="+mn-ea"/>
              </a:rPr>
              <a:t>模块完成多个功能，各个功能都在同一数据结构上操作，每一项功能有一个唯一的入口点。</a:t>
            </a:r>
            <a:endParaRPr lang="zh-CN" altLang="en-US" sz="2000" dirty="0">
              <a:latin typeface="+mn-ea"/>
            </a:endParaRPr>
          </a:p>
          <a:p>
            <a:pPr>
              <a:lnSpc>
                <a:spcPct val="120000"/>
              </a:lnSpc>
            </a:pPr>
            <a:endParaRPr lang="zh-CN" altLang="en-US" sz="2000" dirty="0">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3013"/>
                                        </p:tgtEl>
                                        <p:attrNameLst>
                                          <p:attrName>style.visibility</p:attrName>
                                        </p:attrNameLst>
                                      </p:cBhvr>
                                      <p:to>
                                        <p:strVal val="visible"/>
                                      </p:to>
                                    </p:set>
                                    <p:animEffect transition="in" filter="randombar(horizontal)">
                                      <p:cBhvr>
                                        <p:cTn id="17" dur="500"/>
                                        <p:tgtEl>
                                          <p:spTgt spid="43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 name="标题 16"/>
          <p:cNvSpPr>
            <a:spLocks noGrp="1"/>
          </p:cNvSpPr>
          <p:nvPr>
            <p:ph type="title"/>
          </p:nvPr>
        </p:nvSpPr>
        <p:spPr/>
        <p:txBody>
          <a:bodyPr/>
          <a:lstStyle/>
          <a:p>
            <a:r>
              <a:rPr lang="zh-CN" altLang="en-US" dirty="0" smtClean="0"/>
              <a:t>内聚的七个等级</a:t>
            </a:r>
            <a:endParaRPr lang="zh-CN" altLang="en-US" dirty="0"/>
          </a:p>
        </p:txBody>
      </p:sp>
      <p:sp>
        <p:nvSpPr>
          <p:cNvPr id="3" name="文本占位符 2"/>
          <p:cNvSpPr>
            <a:spLocks noGrp="1"/>
          </p:cNvSpPr>
          <p:nvPr>
            <p:ph idx="1"/>
          </p:nvPr>
        </p:nvSpPr>
        <p:spPr>
          <a:xfrm>
            <a:off x="768096" y="843557"/>
            <a:ext cx="7832833" cy="3806854"/>
          </a:xfrm>
        </p:spPr>
        <p:txBody>
          <a:bodyPr>
            <a:normAutofit/>
          </a:bodyPr>
          <a:lstStyle/>
          <a:p>
            <a:pPr marL="0" indent="0">
              <a:spcBef>
                <a:spcPts val="900"/>
              </a:spcBef>
              <a:buNone/>
            </a:pPr>
            <a:r>
              <a:rPr lang="zh-CN" altLang="en-US" sz="2400" dirty="0" smtClean="0">
                <a:latin typeface="+mn-ea"/>
              </a:rPr>
              <a:t>（</a:t>
            </a:r>
            <a:r>
              <a:rPr lang="en-US" altLang="zh-CN" sz="2400" dirty="0" smtClean="0">
                <a:latin typeface="+mn-ea"/>
              </a:rPr>
              <a:t>6</a:t>
            </a:r>
            <a:r>
              <a:rPr lang="zh-CN" altLang="en-US" sz="2400" dirty="0" smtClean="0">
                <a:latin typeface="+mn-ea"/>
              </a:rPr>
              <a:t>）</a:t>
            </a:r>
            <a:r>
              <a:rPr lang="en-US" altLang="zh-CN" sz="2400" dirty="0" smtClean="0">
                <a:latin typeface="+mn-ea"/>
              </a:rPr>
              <a:t> </a:t>
            </a:r>
            <a:r>
              <a:rPr lang="zh-CN" altLang="en-US" sz="2400" dirty="0" smtClean="0">
                <a:latin typeface="+mn-ea"/>
              </a:rPr>
              <a:t>顺序内聚</a:t>
            </a:r>
            <a:endParaRPr lang="zh-CN" altLang="en-US" sz="2400" dirty="0" smtClean="0">
              <a:latin typeface="+mn-ea"/>
            </a:endParaRPr>
          </a:p>
          <a:p>
            <a:pPr>
              <a:spcBef>
                <a:spcPts val="900"/>
              </a:spcBef>
            </a:pPr>
            <a:r>
              <a:rPr lang="zh-CN" altLang="en-US" sz="1800" dirty="0" smtClean="0">
                <a:latin typeface="+mn-ea"/>
              </a:rPr>
              <a:t>如果</a:t>
            </a:r>
            <a:r>
              <a:rPr lang="zh-CN" altLang="en-US" sz="1800" dirty="0">
                <a:latin typeface="+mn-ea"/>
              </a:rPr>
              <a:t>一个模块内的处理元素和同一个功能密切相关，而且这些处理必须顺序执行，通常一个处理元素的输出数据作为下一个处理元素的输入数据。这种内聚称为顺序内聚。</a:t>
            </a:r>
            <a:endParaRPr lang="en-US" altLang="zh-CN" sz="1800" dirty="0">
              <a:latin typeface="+mn-ea"/>
            </a:endParaRPr>
          </a:p>
          <a:p>
            <a:pPr>
              <a:spcBef>
                <a:spcPts val="900"/>
              </a:spcBef>
            </a:pPr>
            <a:r>
              <a:rPr lang="zh-CN" altLang="en-US" sz="1800" dirty="0">
                <a:solidFill>
                  <a:srgbClr val="FF0000"/>
                </a:solidFill>
                <a:latin typeface="+mn-ea"/>
              </a:rPr>
              <a:t>属于高内聚度模块。</a:t>
            </a:r>
            <a:endParaRPr lang="zh-CN" altLang="en-US" sz="1800" dirty="0">
              <a:solidFill>
                <a:srgbClr val="FF0000"/>
              </a:solidFill>
              <a:latin typeface="+mn-ea"/>
            </a:endParaRPr>
          </a:p>
        </p:txBody>
      </p:sp>
      <p:sp>
        <p:nvSpPr>
          <p:cNvPr id="4" name="日期占位符 3"/>
          <p:cNvSpPr>
            <a:spLocks noGrp="1"/>
          </p:cNvSpPr>
          <p:nvPr>
            <p:ph type="dt" sz="half" idx="10"/>
          </p:nvPr>
        </p:nvSpPr>
        <p:spPr/>
        <p:txBody>
          <a:bodyPr/>
          <a:lstStyle/>
          <a:p>
            <a:fld id="{E92338B4-64D5-44C7-82CA-6A95764F1C77}"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44034"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23A5021-0A31-4D44-B10C-87891E54FEC0}" type="slidenum">
              <a:rPr lang="en-US" altLang="zh-CN" smtClean="0">
                <a:solidFill>
                  <a:schemeClr val="bg1"/>
                </a:solidFill>
              </a:rPr>
            </a:fld>
            <a:endParaRPr lang="en-US" altLang="zh-CN">
              <a:solidFill>
                <a:schemeClr val="bg1"/>
              </a:solidFill>
            </a:endParaRPr>
          </a:p>
        </p:txBody>
      </p:sp>
      <p:grpSp>
        <p:nvGrpSpPr>
          <p:cNvPr id="2" name="组合 1"/>
          <p:cNvGrpSpPr/>
          <p:nvPr/>
        </p:nvGrpSpPr>
        <p:grpSpPr>
          <a:xfrm>
            <a:off x="5697272" y="2045799"/>
            <a:ext cx="2822307" cy="3004270"/>
            <a:chOff x="5746409" y="3350012"/>
            <a:chExt cx="2808288" cy="3180001"/>
          </a:xfrm>
        </p:grpSpPr>
        <p:sp>
          <p:nvSpPr>
            <p:cNvPr id="6" name="Rectangle 59"/>
            <p:cNvSpPr>
              <a:spLocks noChangeArrowheads="1"/>
            </p:cNvSpPr>
            <p:nvPr/>
          </p:nvSpPr>
          <p:spPr bwMode="auto">
            <a:xfrm>
              <a:off x="5746409" y="3350012"/>
              <a:ext cx="2808288" cy="2952750"/>
            </a:xfrm>
            <a:prstGeom prst="rect">
              <a:avLst/>
            </a:prstGeom>
            <a:ln>
              <a:prstDash val="dash"/>
            </a:ln>
          </p:spPr>
          <p:style>
            <a:lnRef idx="2">
              <a:schemeClr val="dk1"/>
            </a:lnRef>
            <a:fillRef idx="1">
              <a:schemeClr val="lt1"/>
            </a:fillRef>
            <a:effectRef idx="0">
              <a:schemeClr val="dk1"/>
            </a:effectRef>
            <a:fontRef idx="minor">
              <a:schemeClr val="dk1"/>
            </a:fontRef>
          </p:style>
          <p:txBody>
            <a:bodyPr wrap="none" anchor="ctr"/>
            <a:lstStyle/>
            <a:p>
              <a:pPr algn="ctr"/>
              <a:endParaRPr lang="zh-CN" altLang="en-US" sz="1600"/>
            </a:p>
          </p:txBody>
        </p:sp>
        <p:sp>
          <p:nvSpPr>
            <p:cNvPr id="9" name="Line 60"/>
            <p:cNvSpPr>
              <a:spLocks noChangeShapeType="1"/>
            </p:cNvSpPr>
            <p:nvPr/>
          </p:nvSpPr>
          <p:spPr bwMode="auto">
            <a:xfrm>
              <a:off x="7166429" y="3361363"/>
              <a:ext cx="1587" cy="530225"/>
            </a:xfrm>
            <a:prstGeom prst="line">
              <a:avLst/>
            </a:prstGeom>
            <a:ln>
              <a:headEnd type="none" w="sm" len="sm"/>
              <a:tailEnd type="triangle" w="sm" len="sm"/>
            </a:ln>
          </p:spPr>
          <p:style>
            <a:lnRef idx="2">
              <a:schemeClr val="accent1"/>
            </a:lnRef>
            <a:fillRef idx="1">
              <a:schemeClr val="lt1"/>
            </a:fillRef>
            <a:effectRef idx="0">
              <a:schemeClr val="accent1"/>
            </a:effectRef>
            <a:fontRef idx="minor">
              <a:schemeClr val="dk1"/>
            </a:fontRef>
          </p:style>
          <p:txBody>
            <a:bodyPr/>
            <a:lstStyle/>
            <a:p>
              <a:pPr algn="ctr"/>
              <a:endParaRPr lang="zh-CN" altLang="en-US" sz="1600"/>
            </a:p>
          </p:txBody>
        </p:sp>
        <p:sp>
          <p:nvSpPr>
            <p:cNvPr id="10" name="Line 61"/>
            <p:cNvSpPr>
              <a:spLocks noChangeShapeType="1"/>
            </p:cNvSpPr>
            <p:nvPr/>
          </p:nvSpPr>
          <p:spPr bwMode="auto">
            <a:xfrm>
              <a:off x="7166429" y="4440863"/>
              <a:ext cx="1587" cy="374650"/>
            </a:xfrm>
            <a:prstGeom prst="line">
              <a:avLst/>
            </a:prstGeom>
            <a:ln>
              <a:headEnd type="none" w="sm" len="sm"/>
              <a:tailEnd type="triangle" w="sm" len="sm"/>
            </a:ln>
          </p:spPr>
          <p:style>
            <a:lnRef idx="2">
              <a:schemeClr val="accent1"/>
            </a:lnRef>
            <a:fillRef idx="1">
              <a:schemeClr val="lt1"/>
            </a:fillRef>
            <a:effectRef idx="0">
              <a:schemeClr val="accent1"/>
            </a:effectRef>
            <a:fontRef idx="minor">
              <a:schemeClr val="dk1"/>
            </a:fontRef>
          </p:style>
          <p:txBody>
            <a:bodyPr/>
            <a:lstStyle/>
            <a:p>
              <a:pPr algn="ctr"/>
              <a:endParaRPr lang="zh-CN" altLang="en-US" sz="1600"/>
            </a:p>
          </p:txBody>
        </p:sp>
        <p:sp>
          <p:nvSpPr>
            <p:cNvPr id="11" name="Line 62"/>
            <p:cNvSpPr>
              <a:spLocks noChangeShapeType="1"/>
            </p:cNvSpPr>
            <p:nvPr/>
          </p:nvSpPr>
          <p:spPr bwMode="auto">
            <a:xfrm>
              <a:off x="7166429" y="5169525"/>
              <a:ext cx="0" cy="423863"/>
            </a:xfrm>
            <a:prstGeom prst="line">
              <a:avLst/>
            </a:prstGeom>
            <a:ln>
              <a:headEnd type="none" w="sm" len="sm"/>
              <a:tailEnd type="triangle" w="sm" len="sm"/>
            </a:ln>
          </p:spPr>
          <p:style>
            <a:lnRef idx="2">
              <a:schemeClr val="accent1"/>
            </a:lnRef>
            <a:fillRef idx="1">
              <a:schemeClr val="lt1"/>
            </a:fillRef>
            <a:effectRef idx="0">
              <a:schemeClr val="accent1"/>
            </a:effectRef>
            <a:fontRef idx="minor">
              <a:schemeClr val="dk1"/>
            </a:fontRef>
          </p:style>
          <p:txBody>
            <a:bodyPr/>
            <a:lstStyle/>
            <a:p>
              <a:pPr algn="ctr"/>
              <a:endParaRPr lang="zh-CN" altLang="en-US" sz="1600"/>
            </a:p>
          </p:txBody>
        </p:sp>
        <p:sp>
          <p:nvSpPr>
            <p:cNvPr id="12" name="Line 63"/>
            <p:cNvSpPr>
              <a:spLocks noChangeShapeType="1"/>
            </p:cNvSpPr>
            <p:nvPr/>
          </p:nvSpPr>
          <p:spPr bwMode="auto">
            <a:xfrm>
              <a:off x="7166429" y="5971213"/>
              <a:ext cx="1587" cy="558800"/>
            </a:xfrm>
            <a:prstGeom prst="line">
              <a:avLst/>
            </a:prstGeom>
            <a:ln>
              <a:headEnd type="none" w="sm" len="sm"/>
              <a:tailEnd type="triangle" w="sm" len="sm"/>
            </a:ln>
          </p:spPr>
          <p:style>
            <a:lnRef idx="2">
              <a:schemeClr val="accent1"/>
            </a:lnRef>
            <a:fillRef idx="1">
              <a:schemeClr val="lt1"/>
            </a:fillRef>
            <a:effectRef idx="0">
              <a:schemeClr val="accent1"/>
            </a:effectRef>
            <a:fontRef idx="minor">
              <a:schemeClr val="dk1"/>
            </a:fontRef>
          </p:style>
          <p:txBody>
            <a:bodyPr/>
            <a:lstStyle/>
            <a:p>
              <a:pPr algn="ctr"/>
              <a:endParaRPr lang="zh-CN" altLang="en-US" sz="1600"/>
            </a:p>
          </p:txBody>
        </p:sp>
        <p:sp>
          <p:nvSpPr>
            <p:cNvPr id="13" name="Rectangle 64"/>
            <p:cNvSpPr>
              <a:spLocks noChangeArrowheads="1"/>
            </p:cNvSpPr>
            <p:nvPr/>
          </p:nvSpPr>
          <p:spPr bwMode="auto">
            <a:xfrm>
              <a:off x="6085341" y="3793163"/>
              <a:ext cx="2133600" cy="763587"/>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algn="ctr"/>
              <a:r>
                <a:rPr kumimoji="1" lang="zh-CN" altLang="en-US" sz="1600" b="1" dirty="0">
                  <a:latin typeface="宋体" panose="02010600030101010101" pitchFamily="2" charset="-122"/>
                </a:rPr>
                <a:t>建立方程组系数矩阵</a:t>
              </a:r>
              <a:endParaRPr kumimoji="1" lang="zh-CN" altLang="en-US" sz="1600" b="1" dirty="0">
                <a:latin typeface="宋体" panose="02010600030101010101" pitchFamily="2" charset="-122"/>
              </a:endParaRPr>
            </a:p>
          </p:txBody>
        </p:sp>
        <p:sp>
          <p:nvSpPr>
            <p:cNvPr id="14" name="Rectangle 65"/>
            <p:cNvSpPr>
              <a:spLocks noChangeArrowheads="1"/>
            </p:cNvSpPr>
            <p:nvPr/>
          </p:nvSpPr>
          <p:spPr bwMode="auto">
            <a:xfrm>
              <a:off x="6158366" y="4766300"/>
              <a:ext cx="1989138" cy="539750"/>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r>
                <a:rPr kumimoji="1" lang="zh-CN" altLang="en-US" sz="1600" b="1">
                  <a:latin typeface="宋体" panose="02010600030101010101" pitchFamily="2" charset="-122"/>
                </a:rPr>
                <a:t>高斯消去法</a:t>
              </a:r>
              <a:endParaRPr kumimoji="1" lang="zh-CN" altLang="en-US" sz="1600" b="1">
                <a:latin typeface="宋体" panose="02010600030101010101" pitchFamily="2" charset="-122"/>
              </a:endParaRPr>
            </a:p>
          </p:txBody>
        </p:sp>
        <p:sp>
          <p:nvSpPr>
            <p:cNvPr id="15" name="Rectangle 66"/>
            <p:cNvSpPr>
              <a:spLocks noChangeArrowheads="1"/>
            </p:cNvSpPr>
            <p:nvPr/>
          </p:nvSpPr>
          <p:spPr bwMode="auto">
            <a:xfrm>
              <a:off x="6158366" y="5606088"/>
              <a:ext cx="1984375" cy="4921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r>
                <a:rPr kumimoji="1" lang="zh-CN" altLang="en-US" sz="1600" b="1">
                  <a:latin typeface="宋体" panose="02010600030101010101" pitchFamily="2" charset="-122"/>
                </a:rPr>
                <a:t>迭代</a:t>
              </a:r>
              <a:endParaRPr kumimoji="1" lang="zh-CN" altLang="en-US" sz="1600" b="1">
                <a:latin typeface="宋体" panose="02010600030101010101" pitchFamily="2" charset="-122"/>
              </a:endParaRPr>
            </a:p>
          </p:txBody>
        </p:sp>
      </p:grpSp>
      <p:sp>
        <p:nvSpPr>
          <p:cNvPr id="16" name="Text Box 67"/>
          <p:cNvSpPr txBox="1">
            <a:spLocks noChangeArrowheads="1"/>
          </p:cNvSpPr>
          <p:nvPr/>
        </p:nvSpPr>
        <p:spPr bwMode="auto">
          <a:xfrm>
            <a:off x="706439" y="2755683"/>
            <a:ext cx="476652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ts val="1000"/>
              </a:spcBef>
            </a:pPr>
            <a:r>
              <a:rPr kumimoji="1" lang="zh-CN" altLang="en-US" sz="2000" dirty="0">
                <a:solidFill>
                  <a:srgbClr val="FF0000"/>
                </a:solidFill>
                <a:latin typeface="+mj-ea"/>
                <a:ea typeface="+mj-ea"/>
              </a:rPr>
              <a:t>过程内聚与顺序内聚的区别：</a:t>
            </a:r>
            <a:endParaRPr kumimoji="1" lang="zh-CN" altLang="en-US" sz="2000" dirty="0">
              <a:solidFill>
                <a:srgbClr val="FF0000"/>
              </a:solidFill>
              <a:latin typeface="+mj-ea"/>
              <a:ea typeface="+mj-ea"/>
            </a:endParaRPr>
          </a:p>
          <a:p>
            <a:pPr algn="l">
              <a:spcBef>
                <a:spcPts val="1000"/>
              </a:spcBef>
              <a:buFontTx/>
              <a:buChar char="•"/>
            </a:pPr>
            <a:r>
              <a:rPr kumimoji="1" lang="zh-CN" altLang="en-US" sz="2000" dirty="0">
                <a:latin typeface="+mj-ea"/>
                <a:ea typeface="+mj-ea"/>
              </a:rPr>
              <a:t> 过程内聚强调加工处理的次序，成份之间不一定有数据传递；</a:t>
            </a:r>
            <a:endParaRPr kumimoji="1" lang="zh-CN" altLang="en-US" sz="2000" dirty="0">
              <a:latin typeface="+mj-ea"/>
              <a:ea typeface="+mj-ea"/>
            </a:endParaRPr>
          </a:p>
          <a:p>
            <a:pPr algn="l">
              <a:spcBef>
                <a:spcPts val="1000"/>
              </a:spcBef>
              <a:buFontTx/>
              <a:buChar char="•"/>
            </a:pPr>
            <a:r>
              <a:rPr kumimoji="1" lang="zh-CN" altLang="en-US" sz="2000" dirty="0">
                <a:latin typeface="+mj-ea"/>
                <a:ea typeface="+mj-ea"/>
              </a:rPr>
              <a:t> 顺序内聚强调数据的顺序，成份之间一定有数据的传递且按顺序执行。</a:t>
            </a:r>
            <a:endParaRPr kumimoji="1" lang="zh-CN" altLang="en-US" sz="2000"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标题 17"/>
          <p:cNvSpPr>
            <a:spLocks noGrp="1"/>
          </p:cNvSpPr>
          <p:nvPr>
            <p:ph type="title"/>
          </p:nvPr>
        </p:nvSpPr>
        <p:spPr/>
        <p:txBody>
          <a:bodyPr/>
          <a:lstStyle/>
          <a:p>
            <a:r>
              <a:rPr lang="zh-CN" altLang="en-US" dirty="0"/>
              <a:t>内聚的七个等级</a:t>
            </a:r>
            <a:endParaRPr lang="zh-CN" altLang="en-US" dirty="0"/>
          </a:p>
        </p:txBody>
      </p:sp>
      <p:sp>
        <p:nvSpPr>
          <p:cNvPr id="4" name="文本占位符 3"/>
          <p:cNvSpPr>
            <a:spLocks noGrp="1"/>
          </p:cNvSpPr>
          <p:nvPr>
            <p:ph idx="1"/>
          </p:nvPr>
        </p:nvSpPr>
        <p:spPr>
          <a:xfrm>
            <a:off x="634315" y="812984"/>
            <a:ext cx="5390937" cy="3806854"/>
          </a:xfrm>
        </p:spPr>
        <p:txBody>
          <a:bodyPr>
            <a:noAutofit/>
          </a:bodyPr>
          <a:lstStyle/>
          <a:p>
            <a:pPr marL="0" indent="0">
              <a:lnSpc>
                <a:spcPct val="130000"/>
              </a:lnSpc>
              <a:buNone/>
            </a:pPr>
            <a:r>
              <a:rPr lang="zh-CN" altLang="en-US" sz="2400" dirty="0">
                <a:latin typeface="+mn-ea"/>
              </a:rPr>
              <a:t>（</a:t>
            </a:r>
            <a:r>
              <a:rPr lang="en-US" altLang="zh-CN" sz="2400" dirty="0">
                <a:latin typeface="+mn-ea"/>
              </a:rPr>
              <a:t>7</a:t>
            </a:r>
            <a:r>
              <a:rPr lang="zh-CN" altLang="en-US" sz="2400" dirty="0">
                <a:latin typeface="+mn-ea"/>
              </a:rPr>
              <a:t>）功能内</a:t>
            </a:r>
            <a:r>
              <a:rPr lang="zh-CN" altLang="en-US" sz="2400" dirty="0" smtClean="0">
                <a:latin typeface="+mn-ea"/>
              </a:rPr>
              <a:t>聚</a:t>
            </a:r>
            <a:endParaRPr lang="en-US" altLang="zh-CN" sz="2000" dirty="0">
              <a:latin typeface="+mn-ea"/>
            </a:endParaRPr>
          </a:p>
          <a:p>
            <a:pPr marL="0" indent="0">
              <a:lnSpc>
                <a:spcPct val="100000"/>
              </a:lnSpc>
              <a:buNone/>
            </a:pPr>
            <a:r>
              <a:rPr lang="zh-CN" altLang="en-US" sz="2000" dirty="0" smtClean="0">
                <a:latin typeface="+mn-ea"/>
              </a:rPr>
              <a:t>一</a:t>
            </a:r>
            <a:r>
              <a:rPr lang="zh-CN" altLang="en-US" sz="2000" dirty="0">
                <a:latin typeface="+mn-ea"/>
              </a:rPr>
              <a:t>个模块中各个部分都是完成某一具体功能（单一功能）必不可少的组成部分，或者说该模块中所有部分都是为了完成一项具体功能而协同工作，紧密联系，不可分割的。则称该模块为</a:t>
            </a:r>
            <a:r>
              <a:rPr lang="zh-CN" altLang="en-US" sz="2000" dirty="0">
                <a:solidFill>
                  <a:srgbClr val="FF0000"/>
                </a:solidFill>
                <a:latin typeface="+mn-ea"/>
              </a:rPr>
              <a:t>功能内聚模块</a:t>
            </a:r>
            <a:r>
              <a:rPr lang="zh-CN" altLang="en-US" sz="2000" dirty="0">
                <a:latin typeface="+mn-ea"/>
              </a:rPr>
              <a:t>。</a:t>
            </a:r>
            <a:endParaRPr lang="en-US" altLang="zh-CN" sz="2000" dirty="0">
              <a:latin typeface="+mn-ea"/>
            </a:endParaRPr>
          </a:p>
          <a:p>
            <a:pPr>
              <a:lnSpc>
                <a:spcPct val="100000"/>
              </a:lnSpc>
            </a:pPr>
            <a:r>
              <a:rPr lang="zh-CN" altLang="en-US" sz="2000" dirty="0">
                <a:solidFill>
                  <a:srgbClr val="FF0000"/>
                </a:solidFill>
                <a:latin typeface="+mn-ea"/>
              </a:rPr>
              <a:t>功能内聚是内聚度最高的类型。</a:t>
            </a:r>
            <a:endParaRPr lang="en-US" altLang="zh-CN" sz="2000" dirty="0">
              <a:solidFill>
                <a:srgbClr val="FF0000"/>
              </a:solidFill>
              <a:latin typeface="+mn-ea"/>
            </a:endParaRPr>
          </a:p>
          <a:p>
            <a:pPr>
              <a:lnSpc>
                <a:spcPct val="100000"/>
              </a:lnSpc>
            </a:pPr>
            <a:r>
              <a:rPr lang="zh-CN" altLang="en-US" sz="2000" dirty="0">
                <a:latin typeface="+mn-ea"/>
              </a:rPr>
              <a:t>功能内聚模块的优点是它们容易修改和维护，因为它们的功能是明确的，模块间的耦合是简单的。</a:t>
            </a:r>
            <a:endParaRPr lang="en-US" altLang="zh-CN" sz="2000" dirty="0">
              <a:latin typeface="+mn-ea"/>
            </a:endParaRPr>
          </a:p>
        </p:txBody>
      </p:sp>
      <p:sp>
        <p:nvSpPr>
          <p:cNvPr id="3" name="日期占位符 2"/>
          <p:cNvSpPr>
            <a:spLocks noGrp="1"/>
          </p:cNvSpPr>
          <p:nvPr>
            <p:ph type="dt" sz="half" idx="10"/>
          </p:nvPr>
        </p:nvSpPr>
        <p:spPr/>
        <p:txBody>
          <a:bodyPr/>
          <a:lstStyle/>
          <a:p>
            <a:fld id="{3F661E47-0CA5-4D0F-8EBE-3A5C120D27F8}"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44034"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557530" indent="-214630" eaLnBrk="0" hangingPunct="0">
              <a:defRPr>
                <a:solidFill>
                  <a:schemeClr val="tx1"/>
                </a:solidFill>
                <a:latin typeface="Arial" panose="020B0604020202020204" pitchFamily="34" charset="0"/>
                <a:ea typeface="宋体" panose="02010600030101010101" pitchFamily="2" charset="-122"/>
              </a:defRPr>
            </a:lvl2pPr>
            <a:lvl3pPr marL="857250" indent="-171450" eaLnBrk="0" hangingPunct="0">
              <a:defRPr>
                <a:solidFill>
                  <a:schemeClr val="tx1"/>
                </a:solidFill>
                <a:latin typeface="Arial" panose="020B0604020202020204" pitchFamily="34" charset="0"/>
                <a:ea typeface="宋体" panose="02010600030101010101" pitchFamily="2" charset="-122"/>
              </a:defRPr>
            </a:lvl3pPr>
            <a:lvl4pPr marL="1200150" indent="-171450" eaLnBrk="0" hangingPunct="0">
              <a:defRPr>
                <a:solidFill>
                  <a:schemeClr val="tx1"/>
                </a:solidFill>
                <a:latin typeface="Arial" panose="020B0604020202020204" pitchFamily="34" charset="0"/>
                <a:ea typeface="宋体" panose="02010600030101010101" pitchFamily="2" charset="-122"/>
              </a:defRPr>
            </a:lvl4pPr>
            <a:lvl5pPr marL="1543050" indent="-171450" eaLnBrk="0" hangingPunct="0">
              <a:defRPr>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23A5021-0A31-4D44-B10C-87891E54FEC0}" type="slidenum">
              <a:rPr lang="en-US" altLang="zh-CN" smtClean="0">
                <a:solidFill>
                  <a:schemeClr val="bg1"/>
                </a:solidFill>
              </a:rPr>
            </a:fld>
            <a:endParaRPr lang="en-US" altLang="zh-CN" dirty="0">
              <a:solidFill>
                <a:schemeClr val="bg1"/>
              </a:solidFill>
            </a:endParaRPr>
          </a:p>
        </p:txBody>
      </p:sp>
      <p:grpSp>
        <p:nvGrpSpPr>
          <p:cNvPr id="2" name="组合 1"/>
          <p:cNvGrpSpPr/>
          <p:nvPr/>
        </p:nvGrpSpPr>
        <p:grpSpPr>
          <a:xfrm>
            <a:off x="6240162" y="1025610"/>
            <a:ext cx="2543034" cy="3361037"/>
            <a:chOff x="2278591" y="2846388"/>
            <a:chExt cx="2436284" cy="3030537"/>
          </a:xfrm>
        </p:grpSpPr>
        <p:sp>
          <p:nvSpPr>
            <p:cNvPr id="6" name="Rectangle 25"/>
            <p:cNvSpPr>
              <a:spLocks noChangeArrowheads="1"/>
            </p:cNvSpPr>
            <p:nvPr/>
          </p:nvSpPr>
          <p:spPr bwMode="auto">
            <a:xfrm>
              <a:off x="2278591" y="3068638"/>
              <a:ext cx="2436284" cy="790575"/>
            </a:xfrm>
            <a:prstGeom prst="rect">
              <a:avLst/>
            </a:prstGeom>
            <a:noFill/>
            <a:ln w="9525">
              <a:solidFill>
                <a:schemeClr val="tx1"/>
              </a:solidFill>
              <a:prstDash val="lg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9" name="Line 26"/>
            <p:cNvSpPr>
              <a:spLocks noChangeShapeType="1"/>
            </p:cNvSpPr>
            <p:nvPr/>
          </p:nvSpPr>
          <p:spPr bwMode="auto">
            <a:xfrm>
              <a:off x="3562350" y="2846388"/>
              <a:ext cx="1588" cy="365125"/>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0" name="Line 27"/>
            <p:cNvSpPr>
              <a:spLocks noChangeShapeType="1"/>
            </p:cNvSpPr>
            <p:nvPr/>
          </p:nvSpPr>
          <p:spPr bwMode="auto">
            <a:xfrm>
              <a:off x="3562350" y="3786188"/>
              <a:ext cx="1588" cy="377825"/>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1" name="Line 28"/>
            <p:cNvSpPr>
              <a:spLocks noChangeShapeType="1"/>
            </p:cNvSpPr>
            <p:nvPr/>
          </p:nvSpPr>
          <p:spPr bwMode="auto">
            <a:xfrm>
              <a:off x="3562350" y="4664075"/>
              <a:ext cx="1588" cy="420688"/>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2" name="Line 29"/>
            <p:cNvSpPr>
              <a:spLocks noChangeShapeType="1"/>
            </p:cNvSpPr>
            <p:nvPr/>
          </p:nvSpPr>
          <p:spPr bwMode="auto">
            <a:xfrm>
              <a:off x="3562350" y="5489575"/>
              <a:ext cx="1588" cy="38735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p>
          </p:txBody>
        </p:sp>
        <p:sp>
          <p:nvSpPr>
            <p:cNvPr id="13" name="Rectangle 30"/>
            <p:cNvSpPr>
              <a:spLocks noChangeArrowheads="1"/>
            </p:cNvSpPr>
            <p:nvPr/>
          </p:nvSpPr>
          <p:spPr bwMode="auto">
            <a:xfrm>
              <a:off x="2568575" y="3165475"/>
              <a:ext cx="1935163" cy="525463"/>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algn="ctr"/>
              <a:r>
                <a:rPr kumimoji="1" lang="zh-CN" altLang="en-US" sz="1600" b="1">
                  <a:effectLst>
                    <a:outerShdw blurRad="38100" dist="38100" dir="2700000" algn="tl">
                      <a:srgbClr val="FFFFFF"/>
                    </a:outerShdw>
                  </a:effectLst>
                  <a:latin typeface="宋体" panose="02010600030101010101" pitchFamily="2" charset="-122"/>
                </a:rPr>
                <a:t>建立方程组系数矩阵</a:t>
              </a:r>
              <a:endParaRPr kumimoji="1" lang="zh-CN" altLang="en-US" sz="1600" b="1">
                <a:effectLst>
                  <a:outerShdw blurRad="38100" dist="38100" dir="2700000" algn="tl">
                    <a:srgbClr val="FFFFFF"/>
                  </a:outerShdw>
                </a:effectLst>
                <a:latin typeface="宋体" panose="02010600030101010101" pitchFamily="2" charset="-122"/>
              </a:endParaRPr>
            </a:p>
          </p:txBody>
        </p:sp>
        <p:sp>
          <p:nvSpPr>
            <p:cNvPr id="14" name="Rectangle 31"/>
            <p:cNvSpPr>
              <a:spLocks noChangeArrowheads="1"/>
            </p:cNvSpPr>
            <p:nvPr/>
          </p:nvSpPr>
          <p:spPr bwMode="auto">
            <a:xfrm>
              <a:off x="2568575" y="4216400"/>
              <a:ext cx="1935163" cy="37147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r>
                <a:rPr kumimoji="1" lang="zh-CN" altLang="en-US" sz="1600" b="1">
                  <a:effectLst>
                    <a:outerShdw blurRad="38100" dist="38100" dir="2700000" algn="tl">
                      <a:srgbClr val="FFFFFF"/>
                    </a:outerShdw>
                  </a:effectLst>
                  <a:latin typeface="宋体" panose="02010600030101010101" pitchFamily="2" charset="-122"/>
                </a:rPr>
                <a:t>高斯消去法</a:t>
              </a:r>
              <a:endParaRPr kumimoji="1" lang="zh-CN" altLang="en-US" sz="1600" b="1">
                <a:effectLst>
                  <a:outerShdw blurRad="38100" dist="38100" dir="2700000" algn="tl">
                    <a:srgbClr val="FFFFFF"/>
                  </a:outerShdw>
                </a:effectLst>
                <a:latin typeface="宋体" panose="02010600030101010101" pitchFamily="2" charset="-122"/>
              </a:endParaRPr>
            </a:p>
          </p:txBody>
        </p:sp>
        <p:sp>
          <p:nvSpPr>
            <p:cNvPr id="15" name="Rectangle 32"/>
            <p:cNvSpPr>
              <a:spLocks noChangeArrowheads="1"/>
            </p:cNvSpPr>
            <p:nvPr/>
          </p:nvSpPr>
          <p:spPr bwMode="auto">
            <a:xfrm>
              <a:off x="2630488" y="5103813"/>
              <a:ext cx="1798637" cy="339725"/>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algn="ctr" eaLnBrk="0" hangingPunct="0"/>
              <a:r>
                <a:rPr kumimoji="1" lang="zh-CN" altLang="en-US" sz="1600" b="1">
                  <a:effectLst>
                    <a:outerShdw blurRad="38100" dist="38100" dir="2700000" algn="tl">
                      <a:srgbClr val="FFFFFF"/>
                    </a:outerShdw>
                  </a:effectLst>
                  <a:latin typeface="宋体" panose="02010600030101010101" pitchFamily="2" charset="-122"/>
                </a:rPr>
                <a:t>迭代</a:t>
              </a:r>
              <a:endParaRPr kumimoji="1" lang="zh-CN" altLang="en-US" sz="1600" b="1">
                <a:effectLst>
                  <a:outerShdw blurRad="38100" dist="38100" dir="2700000" algn="tl">
                    <a:srgbClr val="FFFFFF"/>
                  </a:outerShdw>
                </a:effectLst>
                <a:latin typeface="宋体" panose="02010600030101010101" pitchFamily="2" charset="-122"/>
              </a:endParaRPr>
            </a:p>
          </p:txBody>
        </p:sp>
        <p:sp>
          <p:nvSpPr>
            <p:cNvPr id="16" name="Rectangle 33"/>
            <p:cNvSpPr>
              <a:spLocks noChangeArrowheads="1"/>
            </p:cNvSpPr>
            <p:nvPr/>
          </p:nvSpPr>
          <p:spPr bwMode="auto">
            <a:xfrm>
              <a:off x="2278591" y="4076700"/>
              <a:ext cx="2436284" cy="790575"/>
            </a:xfrm>
            <a:prstGeom prst="rect">
              <a:avLst/>
            </a:prstGeom>
            <a:noFill/>
            <a:ln w="9525">
              <a:solidFill>
                <a:schemeClr val="tx1"/>
              </a:solidFill>
              <a:prstDash val="lg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17" name="Rectangle 34"/>
            <p:cNvSpPr>
              <a:spLocks noChangeArrowheads="1"/>
            </p:cNvSpPr>
            <p:nvPr/>
          </p:nvSpPr>
          <p:spPr bwMode="auto">
            <a:xfrm>
              <a:off x="2278591" y="5086350"/>
              <a:ext cx="2436284" cy="613597"/>
            </a:xfrm>
            <a:prstGeom prst="rect">
              <a:avLst/>
            </a:prstGeom>
            <a:noFill/>
            <a:ln w="9525">
              <a:solidFill>
                <a:schemeClr val="tx1"/>
              </a:solidFill>
              <a:prstDash val="lg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up)">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up)">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p:cNvSpPr>
            <a:spLocks noGrp="1"/>
          </p:cNvSpPr>
          <p:nvPr>
            <p:ph type="title"/>
          </p:nvPr>
        </p:nvSpPr>
        <p:spPr/>
        <p:txBody>
          <a:bodyPr/>
          <a:lstStyle/>
          <a:p>
            <a:r>
              <a:rPr lang="zh-CN" altLang="en-US" dirty="0"/>
              <a:t>模块化的原则</a:t>
            </a:r>
            <a:r>
              <a:rPr lang="en-US" altLang="zh-CN" dirty="0"/>
              <a:t>——</a:t>
            </a:r>
            <a:r>
              <a:rPr lang="zh-CN" altLang="en-US" dirty="0"/>
              <a:t>一个模块一个</a:t>
            </a:r>
            <a:r>
              <a:rPr lang="zh-CN" altLang="en-US" dirty="0" smtClean="0"/>
              <a:t>功能</a:t>
            </a:r>
            <a:endParaRPr lang="zh-CN" altLang="en-US" dirty="0"/>
          </a:p>
        </p:txBody>
      </p:sp>
      <p:sp>
        <p:nvSpPr>
          <p:cNvPr id="3" name="文本占位符 2"/>
          <p:cNvSpPr>
            <a:spLocks noGrp="1"/>
          </p:cNvSpPr>
          <p:nvPr>
            <p:ph idx="1"/>
          </p:nvPr>
        </p:nvSpPr>
        <p:spPr/>
        <p:txBody>
          <a:bodyPr>
            <a:normAutofit/>
          </a:bodyPr>
          <a:lstStyle/>
          <a:p>
            <a:pPr>
              <a:lnSpc>
                <a:spcPct val="130000"/>
              </a:lnSpc>
            </a:pPr>
            <a:r>
              <a:rPr lang="zh-CN" altLang="en-US" sz="2400" dirty="0">
                <a:latin typeface="+mn-ea"/>
              </a:rPr>
              <a:t>在模块设计时，应力争做到高内聚，并能够辨别出低内聚的模块，加以修改使之提高内聚度，降低耦合度。</a:t>
            </a:r>
            <a:endParaRPr lang="en-US" altLang="zh-CN" sz="2400" dirty="0">
              <a:latin typeface="+mn-ea"/>
            </a:endParaRPr>
          </a:p>
          <a:p>
            <a:pPr>
              <a:lnSpc>
                <a:spcPct val="130000"/>
              </a:lnSpc>
            </a:pPr>
            <a:r>
              <a:rPr lang="zh-CN" altLang="en-US" sz="2400" dirty="0">
                <a:latin typeface="+mn-ea"/>
              </a:rPr>
              <a:t>注意以下几点：</a:t>
            </a:r>
            <a:endParaRPr lang="en-US" altLang="zh-CN" sz="2400" dirty="0">
              <a:latin typeface="+mn-ea"/>
            </a:endParaRPr>
          </a:p>
          <a:p>
            <a:pPr marL="342900" indent="-342900">
              <a:lnSpc>
                <a:spcPct val="130000"/>
              </a:lnSpc>
              <a:buFont typeface="+mj-lt"/>
              <a:buAutoNum type="arabicPeriod"/>
            </a:pPr>
            <a:r>
              <a:rPr lang="zh-CN" altLang="en-US" sz="2400" dirty="0">
                <a:latin typeface="+mn-ea"/>
              </a:rPr>
              <a:t>设计功能独立单一的模块。</a:t>
            </a:r>
            <a:endParaRPr lang="en-US" altLang="zh-CN" sz="2400" dirty="0">
              <a:latin typeface="+mn-ea"/>
            </a:endParaRPr>
          </a:p>
          <a:p>
            <a:pPr marL="342900" indent="-342900">
              <a:lnSpc>
                <a:spcPct val="130000"/>
              </a:lnSpc>
              <a:buFont typeface="+mj-lt"/>
              <a:buAutoNum type="arabicPeriod"/>
            </a:pPr>
            <a:r>
              <a:rPr lang="zh-CN" altLang="en-US" sz="2400" dirty="0">
                <a:latin typeface="+mn-ea"/>
              </a:rPr>
              <a:t>控制使用全局数据。</a:t>
            </a:r>
            <a:endParaRPr lang="en-US" altLang="zh-CN" sz="2400" dirty="0">
              <a:latin typeface="+mn-ea"/>
            </a:endParaRPr>
          </a:p>
          <a:p>
            <a:pPr marL="342900" indent="-342900">
              <a:lnSpc>
                <a:spcPct val="130000"/>
              </a:lnSpc>
              <a:buFont typeface="+mj-lt"/>
              <a:buAutoNum type="arabicPeriod"/>
            </a:pPr>
            <a:r>
              <a:rPr lang="zh-CN" altLang="en-US" sz="2400" dirty="0">
                <a:latin typeface="+mn-ea"/>
              </a:rPr>
              <a:t>模块间尽量传递数据型信息。</a:t>
            </a:r>
            <a:endParaRPr lang="zh-CN" altLang="en-US" sz="2400" dirty="0">
              <a:latin typeface="+mn-ea"/>
            </a:endParaRPr>
          </a:p>
        </p:txBody>
      </p:sp>
      <p:sp>
        <p:nvSpPr>
          <p:cNvPr id="5" name="日期占位符 4"/>
          <p:cNvSpPr>
            <a:spLocks noGrp="1"/>
          </p:cNvSpPr>
          <p:nvPr>
            <p:ph type="dt" sz="half" idx="10"/>
          </p:nvPr>
        </p:nvSpPr>
        <p:spPr/>
        <p:txBody>
          <a:bodyPr/>
          <a:lstStyle/>
          <a:p>
            <a:fld id="{BBD8737A-EB5A-4C79-AC6C-D62D2DD03010}" type="datetime1">
              <a:rPr lang="zh-CN" altLang="en-US" smtClean="0"/>
            </a:fld>
            <a:endParaRPr lang="zh-CN" altLang="en-US"/>
          </a:p>
        </p:txBody>
      </p:sp>
      <p:sp>
        <p:nvSpPr>
          <p:cNvPr id="9" name="页脚占位符 8"/>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up)">
                                      <p:cBhvr>
                                        <p:cTn id="16" dur="500"/>
                                        <p:tgtEl>
                                          <p:spTgt spid="3">
                                            <p:txEl>
                                              <p:pRg st="2" end="2"/>
                                            </p:txEl>
                                          </p:spTgt>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up)">
                                      <p:cBhvr>
                                        <p:cTn id="20" dur="500"/>
                                        <p:tgtEl>
                                          <p:spTgt spid="3">
                                            <p:txEl>
                                              <p:pRg st="3" end="3"/>
                                            </p:txEl>
                                          </p:spTgt>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up)">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数据管理设计</a:t>
            </a:r>
            <a:endParaRPr lang="zh-CN" altLang="en-US" dirty="0"/>
          </a:p>
        </p:txBody>
      </p:sp>
      <p:sp>
        <p:nvSpPr>
          <p:cNvPr id="3" name="内容占位符 2"/>
          <p:cNvSpPr>
            <a:spLocks noGrp="1"/>
          </p:cNvSpPr>
          <p:nvPr>
            <p:ph idx="1"/>
          </p:nvPr>
        </p:nvSpPr>
        <p:spPr>
          <a:xfrm>
            <a:off x="768096" y="1075638"/>
            <a:ext cx="7832833" cy="3068099"/>
          </a:xfrm>
        </p:spPr>
        <p:txBody>
          <a:bodyPr>
            <a:noAutofit/>
          </a:bodyPr>
          <a:lstStyle/>
          <a:p>
            <a:pPr marL="342900" indent="-342900" algn="l">
              <a:lnSpc>
                <a:spcPct val="120000"/>
              </a:lnSpc>
            </a:pPr>
            <a:r>
              <a:rPr lang="zh-CN" altLang="en-US" sz="2400" dirty="0" smtClean="0"/>
              <a:t>数据管理</a:t>
            </a:r>
            <a:r>
              <a:rPr lang="zh-CN" altLang="en-US" sz="2400" dirty="0"/>
              <a:t>部件设计内容就是管理对象持久化和</a:t>
            </a:r>
            <a:r>
              <a:rPr lang="en-US" altLang="zh-CN" sz="2400" dirty="0"/>
              <a:t>OR</a:t>
            </a:r>
            <a:r>
              <a:rPr lang="zh-CN" altLang="en-US" sz="2400" dirty="0"/>
              <a:t>映射，这层也称为“数据隔离层”，或称持久化层。</a:t>
            </a:r>
            <a:endParaRPr lang="zh-CN" altLang="en-US" sz="2400" dirty="0"/>
          </a:p>
          <a:p>
            <a:pPr marL="342900" indent="-342900" algn="l">
              <a:lnSpc>
                <a:spcPct val="120000"/>
              </a:lnSpc>
            </a:pPr>
            <a:r>
              <a:rPr lang="zh-CN" altLang="en-US" sz="2400" dirty="0"/>
              <a:t>尽管访问数据对象不是直接访问</a:t>
            </a:r>
            <a:r>
              <a:rPr lang="en-US" altLang="zh-CN" sz="2400" dirty="0"/>
              <a:t>DBMS</a:t>
            </a:r>
            <a:r>
              <a:rPr lang="zh-CN" altLang="en-US" sz="2400" dirty="0"/>
              <a:t>，但最终还是要访问数据库，持久化层的底层技术是数据库的驱动</a:t>
            </a:r>
            <a:r>
              <a:rPr lang="zh-CN" altLang="en-US" sz="2400" dirty="0" smtClean="0"/>
              <a:t>接口。 </a:t>
            </a:r>
            <a:endParaRPr lang="en-US" altLang="zh-CN" sz="2400" dirty="0" smtClean="0"/>
          </a:p>
          <a:p>
            <a:pPr marL="342900" indent="-342900" algn="l">
              <a:lnSpc>
                <a:spcPct val="120000"/>
              </a:lnSpc>
            </a:pPr>
            <a:r>
              <a:rPr lang="zh-CN" altLang="en-US" sz="2400" dirty="0" smtClean="0"/>
              <a:t>采用</a:t>
            </a:r>
            <a:r>
              <a:rPr lang="zh-CN" altLang="en-US" sz="2400" dirty="0"/>
              <a:t>持久化框架可以大大降低持久层的设计和开发</a:t>
            </a:r>
            <a:r>
              <a:rPr lang="zh-CN" altLang="en-US" sz="2400" dirty="0" smtClean="0"/>
              <a:t>难度。</a:t>
            </a:r>
            <a:endParaRPr lang="zh-CN" altLang="en-US" sz="2400" dirty="0"/>
          </a:p>
        </p:txBody>
      </p:sp>
      <p:sp>
        <p:nvSpPr>
          <p:cNvPr id="4" name="日期占位符 3"/>
          <p:cNvSpPr>
            <a:spLocks noGrp="1"/>
          </p:cNvSpPr>
          <p:nvPr>
            <p:ph type="dt" sz="half" idx="10"/>
          </p:nvPr>
        </p:nvSpPr>
        <p:spPr/>
        <p:txBody>
          <a:bodyPr/>
          <a:lstStyle/>
          <a:p>
            <a:fld id="{87A6A4D9-6108-44AE-88D9-74138F02C318}"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p:cNvSpPr>
            <a:spLocks noGrp="1"/>
          </p:cNvSpPr>
          <p:nvPr>
            <p:ph type="title"/>
          </p:nvPr>
        </p:nvSpPr>
        <p:spPr/>
        <p:txBody>
          <a:bodyPr/>
          <a:lstStyle/>
          <a:p>
            <a:r>
              <a:rPr lang="zh-CN" altLang="en-US" dirty="0"/>
              <a:t>模块化的</a:t>
            </a:r>
            <a:r>
              <a:rPr lang="zh-CN" altLang="en-US" dirty="0" smtClean="0"/>
              <a:t>原则</a:t>
            </a:r>
            <a:endParaRPr lang="zh-CN" altLang="en-US" dirty="0"/>
          </a:p>
        </p:txBody>
      </p:sp>
      <p:sp>
        <p:nvSpPr>
          <p:cNvPr id="5" name="日期占位符 4"/>
          <p:cNvSpPr>
            <a:spLocks noGrp="1"/>
          </p:cNvSpPr>
          <p:nvPr>
            <p:ph type="dt" sz="half" idx="10"/>
          </p:nvPr>
        </p:nvSpPr>
        <p:spPr/>
        <p:txBody>
          <a:bodyPr/>
          <a:lstStyle/>
          <a:p>
            <a:fld id="{BBD8737A-EB5A-4C79-AC6C-D62D2DD03010}" type="datetime1">
              <a:rPr lang="zh-CN" altLang="en-US" smtClean="0"/>
            </a:fld>
            <a:endParaRPr lang="zh-CN" altLang="en-US"/>
          </a:p>
        </p:txBody>
      </p:sp>
      <p:sp>
        <p:nvSpPr>
          <p:cNvPr id="9" name="页脚占位符 8"/>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grpSp>
        <p:nvGrpSpPr>
          <p:cNvPr id="16" name="组合 15"/>
          <p:cNvGrpSpPr/>
          <p:nvPr/>
        </p:nvGrpSpPr>
        <p:grpSpPr>
          <a:xfrm>
            <a:off x="1403710" y="1114744"/>
            <a:ext cx="6400581" cy="3408792"/>
            <a:chOff x="270074" y="2514640"/>
            <a:chExt cx="8534107" cy="3941201"/>
          </a:xfrm>
        </p:grpSpPr>
        <p:sp>
          <p:nvSpPr>
            <p:cNvPr id="6" name="圆角矩形 5"/>
            <p:cNvSpPr/>
            <p:nvPr/>
          </p:nvSpPr>
          <p:spPr>
            <a:xfrm>
              <a:off x="1852009" y="2601355"/>
              <a:ext cx="5286895" cy="9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900"/>
                </a:spcBef>
              </a:pPr>
              <a:r>
                <a:rPr lang="zh-CN" altLang="en-US" sz="2000" dirty="0">
                  <a:latin typeface="+mj-ea"/>
                  <a:ea typeface="+mj-ea"/>
                </a:rPr>
                <a:t>低内聚 </a:t>
              </a:r>
              <a:endParaRPr lang="en-US" altLang="zh-CN" sz="2000" dirty="0">
                <a:latin typeface="+mj-ea"/>
                <a:ea typeface="+mj-ea"/>
              </a:endParaRPr>
            </a:p>
            <a:p>
              <a:pPr>
                <a:spcBef>
                  <a:spcPts val="900"/>
                </a:spcBef>
              </a:pPr>
              <a:r>
                <a:rPr lang="en-US" altLang="zh-CN" sz="2000" dirty="0">
                  <a:latin typeface="+mj-ea"/>
                  <a:ea typeface="+mj-ea"/>
                </a:rPr>
                <a:t>     </a:t>
              </a:r>
              <a:r>
                <a:rPr lang="zh-CN" altLang="en-US" sz="1600" dirty="0">
                  <a:latin typeface="+mj-ea"/>
                  <a:ea typeface="+mj-ea"/>
                </a:rPr>
                <a:t>偶然内聚    逻辑内聚   时间内聚</a:t>
              </a:r>
              <a:endParaRPr lang="zh-CN" altLang="en-US" sz="1600" dirty="0">
                <a:latin typeface="+mj-ea"/>
                <a:ea typeface="+mj-ea"/>
              </a:endParaRPr>
            </a:p>
          </p:txBody>
        </p:sp>
        <p:sp>
          <p:nvSpPr>
            <p:cNvPr id="7" name="圆角矩形 6"/>
            <p:cNvSpPr/>
            <p:nvPr/>
          </p:nvSpPr>
          <p:spPr>
            <a:xfrm>
              <a:off x="1852009" y="3970104"/>
              <a:ext cx="5286894" cy="9089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900"/>
                </a:spcBef>
              </a:pPr>
              <a:r>
                <a:rPr lang="zh-CN" altLang="en-US" sz="2000" dirty="0">
                  <a:latin typeface="+mj-ea"/>
                  <a:ea typeface="+mj-ea"/>
                </a:rPr>
                <a:t>中内聚</a:t>
              </a:r>
              <a:endParaRPr lang="en-US" altLang="zh-CN" sz="2000" dirty="0">
                <a:latin typeface="+mj-ea"/>
                <a:ea typeface="+mj-ea"/>
              </a:endParaRPr>
            </a:p>
            <a:p>
              <a:pPr>
                <a:spcBef>
                  <a:spcPts val="900"/>
                </a:spcBef>
              </a:pPr>
              <a:r>
                <a:rPr lang="en-US" altLang="zh-CN" sz="2000" dirty="0">
                  <a:latin typeface="+mj-ea"/>
                  <a:ea typeface="+mj-ea"/>
                </a:rPr>
                <a:t>      </a:t>
              </a:r>
              <a:r>
                <a:rPr lang="zh-CN" altLang="en-US" sz="1600" dirty="0">
                  <a:latin typeface="+mj-ea"/>
                  <a:ea typeface="+mj-ea"/>
                </a:rPr>
                <a:t>过程内聚   通信内聚</a:t>
              </a:r>
              <a:endParaRPr lang="zh-CN" altLang="en-US" sz="1600" dirty="0">
                <a:latin typeface="+mj-ea"/>
                <a:ea typeface="+mj-ea"/>
              </a:endParaRPr>
            </a:p>
          </p:txBody>
        </p:sp>
        <p:sp>
          <p:nvSpPr>
            <p:cNvPr id="8" name="圆角矩形 7"/>
            <p:cNvSpPr/>
            <p:nvPr/>
          </p:nvSpPr>
          <p:spPr>
            <a:xfrm>
              <a:off x="1852009" y="5397557"/>
              <a:ext cx="5286894" cy="9089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900"/>
                </a:spcBef>
              </a:pPr>
              <a:r>
                <a:rPr lang="zh-CN" altLang="en-US" sz="2000" dirty="0">
                  <a:latin typeface="+mj-ea"/>
                  <a:ea typeface="+mj-ea"/>
                </a:rPr>
                <a:t>高内聚</a:t>
              </a:r>
              <a:endParaRPr lang="en-US" altLang="zh-CN" sz="2000" dirty="0">
                <a:latin typeface="+mj-ea"/>
                <a:ea typeface="+mj-ea"/>
              </a:endParaRPr>
            </a:p>
            <a:p>
              <a:pPr>
                <a:spcBef>
                  <a:spcPts val="900"/>
                </a:spcBef>
              </a:pPr>
              <a:r>
                <a:rPr lang="en-US" altLang="zh-CN" sz="1600" dirty="0">
                  <a:latin typeface="+mj-ea"/>
                  <a:ea typeface="+mj-ea"/>
                </a:rPr>
                <a:t>       </a:t>
              </a:r>
              <a:r>
                <a:rPr lang="zh-CN" altLang="en-US" sz="1600" dirty="0">
                  <a:latin typeface="+mj-ea"/>
                  <a:ea typeface="+mj-ea"/>
                </a:rPr>
                <a:t>顺序内聚   功能内聚</a:t>
              </a:r>
              <a:endParaRPr lang="zh-CN" altLang="en-US" sz="1600" dirty="0">
                <a:latin typeface="+mj-ea"/>
                <a:ea typeface="+mj-ea"/>
              </a:endParaRPr>
            </a:p>
          </p:txBody>
        </p:sp>
        <p:sp>
          <p:nvSpPr>
            <p:cNvPr id="10" name="下箭头 9"/>
            <p:cNvSpPr/>
            <p:nvPr/>
          </p:nvSpPr>
          <p:spPr>
            <a:xfrm>
              <a:off x="789446" y="2514640"/>
              <a:ext cx="864523" cy="3919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内聚性</a:t>
              </a:r>
              <a:endParaRPr lang="zh-CN" altLang="en-US" sz="1600" dirty="0">
                <a:latin typeface="+mj-ea"/>
                <a:ea typeface="+mj-ea"/>
              </a:endParaRPr>
            </a:p>
          </p:txBody>
        </p:sp>
        <p:sp>
          <p:nvSpPr>
            <p:cNvPr id="12" name="文本框 11"/>
            <p:cNvSpPr txBox="1"/>
            <p:nvPr/>
          </p:nvSpPr>
          <p:spPr>
            <a:xfrm>
              <a:off x="271593" y="2514640"/>
              <a:ext cx="519800" cy="391432"/>
            </a:xfrm>
            <a:prstGeom prst="rect">
              <a:avLst/>
            </a:prstGeom>
            <a:noFill/>
          </p:spPr>
          <p:txBody>
            <a:bodyPr wrap="none" rtlCol="0">
              <a:spAutoFit/>
            </a:bodyPr>
            <a:lstStyle/>
            <a:p>
              <a:r>
                <a:rPr lang="zh-CN" altLang="en-US" sz="1600" dirty="0">
                  <a:latin typeface="+mj-ea"/>
                  <a:ea typeface="+mj-ea"/>
                </a:rPr>
                <a:t>低</a:t>
              </a:r>
              <a:endParaRPr lang="zh-CN" altLang="en-US" sz="1600" dirty="0">
                <a:latin typeface="+mj-ea"/>
                <a:ea typeface="+mj-ea"/>
              </a:endParaRPr>
            </a:p>
          </p:txBody>
        </p:sp>
        <p:sp>
          <p:nvSpPr>
            <p:cNvPr id="13" name="文本框 12"/>
            <p:cNvSpPr txBox="1"/>
            <p:nvPr/>
          </p:nvSpPr>
          <p:spPr>
            <a:xfrm>
              <a:off x="270074" y="6038614"/>
              <a:ext cx="519800" cy="391432"/>
            </a:xfrm>
            <a:prstGeom prst="rect">
              <a:avLst/>
            </a:prstGeom>
            <a:noFill/>
          </p:spPr>
          <p:txBody>
            <a:bodyPr wrap="none" rtlCol="0">
              <a:spAutoFit/>
            </a:bodyPr>
            <a:lstStyle/>
            <a:p>
              <a:r>
                <a:rPr lang="zh-CN" altLang="en-US" sz="1600" dirty="0">
                  <a:latin typeface="+mj-ea"/>
                  <a:ea typeface="+mj-ea"/>
                </a:rPr>
                <a:t>高</a:t>
              </a:r>
              <a:endParaRPr lang="zh-CN" altLang="en-US" sz="1600" dirty="0">
                <a:latin typeface="+mj-ea"/>
                <a:ea typeface="+mj-ea"/>
              </a:endParaRPr>
            </a:p>
          </p:txBody>
        </p:sp>
        <p:sp>
          <p:nvSpPr>
            <p:cNvPr id="14" name="文本框 13"/>
            <p:cNvSpPr txBox="1"/>
            <p:nvPr/>
          </p:nvSpPr>
          <p:spPr>
            <a:xfrm>
              <a:off x="8284381" y="2536140"/>
              <a:ext cx="519800" cy="391432"/>
            </a:xfrm>
            <a:prstGeom prst="rect">
              <a:avLst/>
            </a:prstGeom>
            <a:noFill/>
          </p:spPr>
          <p:txBody>
            <a:bodyPr wrap="none" rtlCol="0">
              <a:spAutoFit/>
            </a:bodyPr>
            <a:lstStyle/>
            <a:p>
              <a:r>
                <a:rPr lang="zh-CN" altLang="en-US" sz="1600" dirty="0">
                  <a:latin typeface="+mj-ea"/>
                  <a:ea typeface="+mj-ea"/>
                </a:rPr>
                <a:t>弱</a:t>
              </a:r>
              <a:endParaRPr lang="zh-CN" altLang="en-US" sz="1600" dirty="0">
                <a:latin typeface="+mj-ea"/>
                <a:ea typeface="+mj-ea"/>
              </a:endParaRPr>
            </a:p>
          </p:txBody>
        </p:sp>
        <p:sp>
          <p:nvSpPr>
            <p:cNvPr id="15" name="文本框 14"/>
            <p:cNvSpPr txBox="1"/>
            <p:nvPr/>
          </p:nvSpPr>
          <p:spPr>
            <a:xfrm>
              <a:off x="8284381" y="6046182"/>
              <a:ext cx="519800" cy="391432"/>
            </a:xfrm>
            <a:prstGeom prst="rect">
              <a:avLst/>
            </a:prstGeom>
            <a:noFill/>
          </p:spPr>
          <p:txBody>
            <a:bodyPr wrap="none" rtlCol="0">
              <a:spAutoFit/>
            </a:bodyPr>
            <a:lstStyle/>
            <a:p>
              <a:r>
                <a:rPr lang="zh-CN" altLang="en-US" sz="1600" dirty="0">
                  <a:latin typeface="+mj-ea"/>
                  <a:ea typeface="+mj-ea"/>
                </a:rPr>
                <a:t>强</a:t>
              </a:r>
              <a:endParaRPr lang="zh-CN" altLang="en-US" sz="1600" dirty="0">
                <a:latin typeface="+mj-ea"/>
                <a:ea typeface="+mj-ea"/>
              </a:endParaRPr>
            </a:p>
          </p:txBody>
        </p:sp>
        <p:sp>
          <p:nvSpPr>
            <p:cNvPr id="17" name="下箭头 16"/>
            <p:cNvSpPr/>
            <p:nvPr/>
          </p:nvSpPr>
          <p:spPr>
            <a:xfrm>
              <a:off x="7279380" y="2536141"/>
              <a:ext cx="864523" cy="3919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j-ea"/>
                  <a:ea typeface="+mj-ea"/>
                </a:rPr>
                <a:t>模块独立性</a:t>
              </a:r>
              <a:endParaRPr lang="zh-CN" altLang="en-US" sz="1600" dirty="0">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模块化的</a:t>
            </a:r>
            <a:r>
              <a:rPr lang="zh-CN" altLang="en-US" dirty="0" smtClean="0"/>
              <a:t>原则</a:t>
            </a:r>
            <a:r>
              <a:rPr lang="en-US" altLang="zh-CN" dirty="0" smtClean="0"/>
              <a:t>——</a:t>
            </a:r>
            <a:r>
              <a:rPr lang="zh-CN" altLang="en-US" dirty="0" smtClean="0"/>
              <a:t>强内聚</a:t>
            </a:r>
            <a:endParaRPr lang="zh-CN" altLang="en-US" dirty="0"/>
          </a:p>
        </p:txBody>
      </p:sp>
      <p:pic>
        <p:nvPicPr>
          <p:cNvPr id="5" name="Picture 3" descr="CHAP2_15"/>
          <p:cNvPicPr>
            <a:picLocks noGrp="1" noChangeAspect="1" noChangeArrowheads="1"/>
          </p:cNvPicPr>
          <p:nvPr>
            <p:ph idx="1"/>
          </p:nvPr>
        </p:nvPicPr>
        <p:blipFill rotWithShape="1">
          <a:blip r:embed="rId1">
            <a:extLst>
              <a:ext uri="{28A0092B-C50C-407E-A947-70E740481C1C}">
                <a14:useLocalDpi xmlns:a14="http://schemas.microsoft.com/office/drawing/2010/main" val="0"/>
              </a:ext>
            </a:extLst>
          </a:blip>
          <a:srcRect r="1106"/>
          <a:stretch>
            <a:fillRect/>
          </a:stretch>
        </p:blipFill>
        <p:spPr>
          <a:xfrm>
            <a:off x="1299475" y="791843"/>
            <a:ext cx="6781844" cy="3845424"/>
          </a:xfrm>
        </p:spPr>
        <p:style>
          <a:lnRef idx="2">
            <a:schemeClr val="accent1"/>
          </a:lnRef>
          <a:fillRef idx="1">
            <a:schemeClr val="lt1"/>
          </a:fillRef>
          <a:effectRef idx="0">
            <a:schemeClr val="accent1"/>
          </a:effectRef>
          <a:fontRef idx="minor">
            <a:schemeClr val="dk1"/>
          </a:fontRef>
        </p:style>
      </p:pic>
      <p:sp>
        <p:nvSpPr>
          <p:cNvPr id="3" name="日期占位符 2"/>
          <p:cNvSpPr>
            <a:spLocks noGrp="1"/>
          </p:cNvSpPr>
          <p:nvPr>
            <p:ph type="dt" sz="half" idx="10"/>
          </p:nvPr>
        </p:nvSpPr>
        <p:spPr/>
        <p:txBody>
          <a:bodyPr/>
          <a:lstStyle/>
          <a:p>
            <a:fld id="{00558009-C9FC-49B3-B383-FA126CE01C3A}" type="datetime1">
              <a:rPr lang="zh-CN" altLang="en-US" smtClean="0"/>
            </a:fld>
            <a:endParaRPr lang="zh-CN" altLang="en-US"/>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标题 69"/>
          <p:cNvSpPr>
            <a:spLocks noGrp="1"/>
          </p:cNvSpPr>
          <p:nvPr>
            <p:ph type="title"/>
          </p:nvPr>
        </p:nvSpPr>
        <p:spPr/>
        <p:txBody>
          <a:bodyPr/>
          <a:lstStyle/>
          <a:p>
            <a:r>
              <a:rPr lang="zh-CN" altLang="en-US" dirty="0"/>
              <a:t>深度</a:t>
            </a:r>
            <a:r>
              <a:rPr lang="en-US" altLang="zh-CN" dirty="0"/>
              <a:t>/</a:t>
            </a:r>
            <a:r>
              <a:rPr lang="zh-CN" altLang="en-US" dirty="0"/>
              <a:t>宽度、扇入</a:t>
            </a:r>
            <a:r>
              <a:rPr lang="en-US" altLang="zh-CN" dirty="0"/>
              <a:t>/</a:t>
            </a:r>
            <a:r>
              <a:rPr lang="zh-CN" altLang="en-US" dirty="0" smtClean="0"/>
              <a:t>扇出</a:t>
            </a:r>
            <a:endParaRPr lang="zh-CN" altLang="en-US" dirty="0"/>
          </a:p>
        </p:txBody>
      </p:sp>
      <p:sp>
        <p:nvSpPr>
          <p:cNvPr id="67" name="日期占位符 66"/>
          <p:cNvSpPr>
            <a:spLocks noGrp="1"/>
          </p:cNvSpPr>
          <p:nvPr>
            <p:ph type="dt" sz="half" idx="10"/>
          </p:nvPr>
        </p:nvSpPr>
        <p:spPr/>
        <p:txBody>
          <a:bodyPr/>
          <a:lstStyle/>
          <a:p>
            <a:fld id="{FBFD007F-5AD0-4271-B4C6-3357703DBB5B}" type="datetime1">
              <a:rPr lang="zh-CN" altLang="en-US" smtClean="0"/>
            </a:fld>
            <a:endParaRPr lang="zh-CN" altLang="en-US"/>
          </a:p>
        </p:txBody>
      </p:sp>
      <p:sp>
        <p:nvSpPr>
          <p:cNvPr id="68" name="页脚占位符 67"/>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grpSp>
        <p:nvGrpSpPr>
          <p:cNvPr id="5" name="Group 16"/>
          <p:cNvGrpSpPr>
            <a:grpSpLocks noChangeAspect="1"/>
          </p:cNvGrpSpPr>
          <p:nvPr/>
        </p:nvGrpSpPr>
        <p:grpSpPr bwMode="auto">
          <a:xfrm>
            <a:off x="0" y="1322172"/>
            <a:ext cx="9002380" cy="3383055"/>
            <a:chOff x="1077" y="9784"/>
            <a:chExt cx="6360" cy="2039"/>
          </a:xfrm>
        </p:grpSpPr>
        <p:sp>
          <p:nvSpPr>
            <p:cNvPr id="6" name="AutoShape 17"/>
            <p:cNvSpPr>
              <a:spLocks noChangeAspect="1" noChangeArrowheads="1"/>
            </p:cNvSpPr>
            <p:nvPr/>
          </p:nvSpPr>
          <p:spPr bwMode="auto">
            <a:xfrm>
              <a:off x="1389" y="9784"/>
              <a:ext cx="6048" cy="1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grpSp>
          <p:nvGrpSpPr>
            <p:cNvPr id="7" name="Group 18"/>
            <p:cNvGrpSpPr/>
            <p:nvPr/>
          </p:nvGrpSpPr>
          <p:grpSpPr bwMode="auto">
            <a:xfrm>
              <a:off x="1077" y="9784"/>
              <a:ext cx="6360" cy="2039"/>
              <a:chOff x="1774" y="9784"/>
              <a:chExt cx="8138" cy="3948"/>
            </a:xfrm>
          </p:grpSpPr>
          <p:sp>
            <p:nvSpPr>
              <p:cNvPr id="8" name="Line 19"/>
              <p:cNvSpPr>
                <a:spLocks noChangeShapeType="1"/>
              </p:cNvSpPr>
              <p:nvPr/>
            </p:nvSpPr>
            <p:spPr bwMode="auto">
              <a:xfrm flipV="1">
                <a:off x="6710" y="13332"/>
                <a:ext cx="3186" cy="1"/>
              </a:xfrm>
              <a:prstGeom prst="line">
                <a:avLst/>
              </a:prstGeom>
              <a:noFill/>
              <a:ln w="12700">
                <a:solidFill>
                  <a:srgbClr val="000000"/>
                </a:solidFill>
                <a:round/>
                <a:headEnd type="none" w="sm" len="lg"/>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9" name="Text Box 20"/>
              <p:cNvSpPr txBox="1">
                <a:spLocks noChangeArrowheads="1"/>
              </p:cNvSpPr>
              <p:nvPr/>
            </p:nvSpPr>
            <p:spPr bwMode="auto">
              <a:xfrm>
                <a:off x="5591" y="9830"/>
                <a:ext cx="608" cy="348"/>
              </a:xfrm>
              <a:prstGeom prst="rect">
                <a:avLst/>
              </a:prstGeom>
              <a:noFill/>
              <a:ln w="12700">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en-US" altLang="zh-CN" sz="1600" b="1">
                    <a:solidFill>
                      <a:srgbClr val="000000"/>
                    </a:solidFill>
                    <a:latin typeface="Times New Roman" panose="02020603050405020304" pitchFamily="18" charset="0"/>
                    <a:ea typeface="楷体_GB2312"/>
                    <a:cs typeface="楷体_GB2312"/>
                  </a:rPr>
                  <a:t>M</a:t>
                </a:r>
                <a:endParaRPr lang="en-US" altLang="zh-CN" sz="1600"/>
              </a:p>
            </p:txBody>
          </p:sp>
          <p:sp>
            <p:nvSpPr>
              <p:cNvPr id="10" name="Text Box 21"/>
              <p:cNvSpPr txBox="1">
                <a:spLocks noChangeArrowheads="1"/>
              </p:cNvSpPr>
              <p:nvPr/>
            </p:nvSpPr>
            <p:spPr bwMode="auto">
              <a:xfrm>
                <a:off x="3507" y="10547"/>
                <a:ext cx="608" cy="419"/>
              </a:xfrm>
              <a:prstGeom prst="rect">
                <a:avLst/>
              </a:prstGeom>
              <a:noFill/>
              <a:ln w="12700">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en-US" altLang="zh-CN" sz="1600" b="1">
                    <a:solidFill>
                      <a:srgbClr val="000000"/>
                    </a:solidFill>
                    <a:latin typeface="Times New Roman" panose="02020603050405020304" pitchFamily="18" charset="0"/>
                    <a:ea typeface="楷体_GB2312"/>
                    <a:cs typeface="楷体_GB2312"/>
                  </a:rPr>
                  <a:t>a</a:t>
                </a:r>
                <a:endParaRPr lang="en-US" altLang="zh-CN" sz="1600"/>
              </a:p>
            </p:txBody>
          </p:sp>
          <p:sp>
            <p:nvSpPr>
              <p:cNvPr id="11" name="Text Box 22"/>
              <p:cNvSpPr txBox="1">
                <a:spLocks noChangeArrowheads="1"/>
              </p:cNvSpPr>
              <p:nvPr/>
            </p:nvSpPr>
            <p:spPr bwMode="auto">
              <a:xfrm>
                <a:off x="5594" y="10538"/>
                <a:ext cx="608" cy="419"/>
              </a:xfrm>
              <a:prstGeom prst="rect">
                <a:avLst/>
              </a:prstGeom>
              <a:noFill/>
              <a:ln w="12700">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en-US" altLang="zh-CN" sz="1600" b="1">
                    <a:solidFill>
                      <a:srgbClr val="000000"/>
                    </a:solidFill>
                    <a:latin typeface="Times New Roman" panose="02020603050405020304" pitchFamily="18" charset="0"/>
                    <a:ea typeface="楷体_GB2312"/>
                    <a:cs typeface="楷体_GB2312"/>
                  </a:rPr>
                  <a:t>b</a:t>
                </a:r>
                <a:endParaRPr lang="en-US" altLang="zh-CN" sz="1600"/>
              </a:p>
            </p:txBody>
          </p:sp>
          <p:sp>
            <p:nvSpPr>
              <p:cNvPr id="12" name="Line 23"/>
              <p:cNvSpPr>
                <a:spLocks noChangeShapeType="1"/>
              </p:cNvSpPr>
              <p:nvPr/>
            </p:nvSpPr>
            <p:spPr bwMode="auto">
              <a:xfrm>
                <a:off x="2173" y="11760"/>
                <a:ext cx="0" cy="1379"/>
              </a:xfrm>
              <a:prstGeom prst="line">
                <a:avLst/>
              </a:prstGeom>
              <a:noFill/>
              <a:ln w="12700">
                <a:solidFill>
                  <a:srgbClr val="000000"/>
                </a:solidFill>
                <a:round/>
                <a:headEnd type="none" w="sm" len="lg"/>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13" name="Text Box 24"/>
              <p:cNvSpPr txBox="1">
                <a:spLocks noChangeArrowheads="1"/>
              </p:cNvSpPr>
              <p:nvPr/>
            </p:nvSpPr>
            <p:spPr bwMode="auto">
              <a:xfrm>
                <a:off x="7950" y="10538"/>
                <a:ext cx="608" cy="419"/>
              </a:xfrm>
              <a:prstGeom prst="rect">
                <a:avLst/>
              </a:prstGeom>
              <a:noFill/>
              <a:ln w="12700">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en-US" altLang="zh-CN" sz="1600" b="1">
                    <a:solidFill>
                      <a:srgbClr val="000000"/>
                    </a:solidFill>
                    <a:latin typeface="Times New Roman" panose="02020603050405020304" pitchFamily="18" charset="0"/>
                    <a:ea typeface="楷体_GB2312"/>
                    <a:cs typeface="楷体_GB2312"/>
                  </a:rPr>
                  <a:t>c</a:t>
                </a:r>
                <a:endParaRPr lang="en-US" altLang="zh-CN" sz="1600"/>
              </a:p>
            </p:txBody>
          </p:sp>
          <p:sp>
            <p:nvSpPr>
              <p:cNvPr id="14" name="Text Box 25"/>
              <p:cNvSpPr txBox="1">
                <a:spLocks noChangeArrowheads="1"/>
              </p:cNvSpPr>
              <p:nvPr/>
            </p:nvSpPr>
            <p:spPr bwMode="auto">
              <a:xfrm>
                <a:off x="2929" y="11282"/>
                <a:ext cx="608" cy="420"/>
              </a:xfrm>
              <a:prstGeom prst="rect">
                <a:avLst/>
              </a:prstGeom>
              <a:noFill/>
              <a:ln w="12700">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en-US" altLang="zh-CN" sz="1600" b="1">
                    <a:solidFill>
                      <a:srgbClr val="000000"/>
                    </a:solidFill>
                    <a:latin typeface="Times New Roman" panose="02020603050405020304" pitchFamily="18" charset="0"/>
                    <a:ea typeface="楷体_GB2312"/>
                    <a:cs typeface="楷体_GB2312"/>
                  </a:rPr>
                  <a:t>d</a:t>
                </a:r>
                <a:endParaRPr lang="en-US" altLang="zh-CN" sz="1600"/>
              </a:p>
            </p:txBody>
          </p:sp>
          <p:sp>
            <p:nvSpPr>
              <p:cNvPr id="15" name="Text Box 26"/>
              <p:cNvSpPr txBox="1">
                <a:spLocks noChangeArrowheads="1"/>
              </p:cNvSpPr>
              <p:nvPr/>
            </p:nvSpPr>
            <p:spPr bwMode="auto">
              <a:xfrm>
                <a:off x="4155" y="11282"/>
                <a:ext cx="608" cy="420"/>
              </a:xfrm>
              <a:prstGeom prst="rect">
                <a:avLst/>
              </a:prstGeom>
              <a:noFill/>
              <a:ln w="12700">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en-US" altLang="zh-CN" sz="1600" b="1">
                    <a:solidFill>
                      <a:srgbClr val="000000"/>
                    </a:solidFill>
                    <a:latin typeface="Times New Roman" panose="02020603050405020304" pitchFamily="18" charset="0"/>
                    <a:ea typeface="楷体_GB2312"/>
                    <a:cs typeface="楷体_GB2312"/>
                  </a:rPr>
                  <a:t>e</a:t>
                </a:r>
                <a:endParaRPr lang="en-US" altLang="zh-CN" sz="1600"/>
              </a:p>
            </p:txBody>
          </p:sp>
          <p:sp>
            <p:nvSpPr>
              <p:cNvPr id="16" name="Text Box 27"/>
              <p:cNvSpPr txBox="1">
                <a:spLocks noChangeArrowheads="1"/>
              </p:cNvSpPr>
              <p:nvPr/>
            </p:nvSpPr>
            <p:spPr bwMode="auto">
              <a:xfrm>
                <a:off x="4645" y="12018"/>
                <a:ext cx="607" cy="420"/>
              </a:xfrm>
              <a:prstGeom prst="rect">
                <a:avLst/>
              </a:prstGeom>
              <a:noFill/>
              <a:ln w="12700">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en-US" altLang="zh-CN" sz="1600" b="1">
                    <a:solidFill>
                      <a:srgbClr val="000000"/>
                    </a:solidFill>
                    <a:latin typeface="Times New Roman" panose="02020603050405020304" pitchFamily="18" charset="0"/>
                    <a:ea typeface="楷体_GB2312"/>
                    <a:cs typeface="楷体_GB2312"/>
                  </a:rPr>
                  <a:t>m</a:t>
                </a:r>
                <a:endParaRPr lang="en-US" altLang="zh-CN" sz="1600"/>
              </a:p>
            </p:txBody>
          </p:sp>
          <p:sp>
            <p:nvSpPr>
              <p:cNvPr id="17" name="Text Box 28"/>
              <p:cNvSpPr txBox="1">
                <a:spLocks noChangeArrowheads="1"/>
              </p:cNvSpPr>
              <p:nvPr/>
            </p:nvSpPr>
            <p:spPr bwMode="auto">
              <a:xfrm>
                <a:off x="5223" y="11282"/>
                <a:ext cx="608" cy="420"/>
              </a:xfrm>
              <a:prstGeom prst="rect">
                <a:avLst/>
              </a:prstGeom>
              <a:noFill/>
              <a:ln w="12700">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en-US" altLang="zh-CN" sz="1600" b="1">
                    <a:solidFill>
                      <a:srgbClr val="000000"/>
                    </a:solidFill>
                    <a:latin typeface="Times New Roman" panose="02020603050405020304" pitchFamily="18" charset="0"/>
                    <a:ea typeface="楷体_GB2312"/>
                    <a:cs typeface="楷体_GB2312"/>
                  </a:rPr>
                  <a:t>f</a:t>
                </a:r>
                <a:endParaRPr lang="en-US" altLang="zh-CN" sz="1600"/>
              </a:p>
            </p:txBody>
          </p:sp>
          <p:sp>
            <p:nvSpPr>
              <p:cNvPr id="18" name="Text Box 29"/>
              <p:cNvSpPr txBox="1">
                <a:spLocks noChangeArrowheads="1"/>
              </p:cNvSpPr>
              <p:nvPr/>
            </p:nvSpPr>
            <p:spPr bwMode="auto">
              <a:xfrm>
                <a:off x="6049" y="11282"/>
                <a:ext cx="608" cy="420"/>
              </a:xfrm>
              <a:prstGeom prst="rect">
                <a:avLst/>
              </a:prstGeom>
              <a:noFill/>
              <a:ln w="12700">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en-US" altLang="zh-CN" sz="1600" b="1">
                    <a:solidFill>
                      <a:srgbClr val="000000"/>
                    </a:solidFill>
                    <a:latin typeface="Times New Roman" panose="02020603050405020304" pitchFamily="18" charset="0"/>
                    <a:ea typeface="楷体_GB2312"/>
                    <a:cs typeface="楷体_GB2312"/>
                  </a:rPr>
                  <a:t>g</a:t>
                </a:r>
                <a:endParaRPr lang="en-US" altLang="zh-CN" sz="1600"/>
              </a:p>
            </p:txBody>
          </p:sp>
          <p:sp>
            <p:nvSpPr>
              <p:cNvPr id="19" name="Text Box 30"/>
              <p:cNvSpPr txBox="1">
                <a:spLocks noChangeArrowheads="1"/>
              </p:cNvSpPr>
              <p:nvPr/>
            </p:nvSpPr>
            <p:spPr bwMode="auto">
              <a:xfrm>
                <a:off x="8842" y="11282"/>
                <a:ext cx="609" cy="420"/>
              </a:xfrm>
              <a:prstGeom prst="rect">
                <a:avLst/>
              </a:prstGeom>
              <a:noFill/>
              <a:ln w="12700">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en-US" altLang="zh-CN" sz="1600" b="1">
                    <a:solidFill>
                      <a:srgbClr val="000000"/>
                    </a:solidFill>
                    <a:latin typeface="Times New Roman" panose="02020603050405020304" pitchFamily="18" charset="0"/>
                    <a:ea typeface="楷体_GB2312"/>
                    <a:cs typeface="楷体_GB2312"/>
                  </a:rPr>
                  <a:t>i</a:t>
                </a:r>
                <a:endParaRPr lang="en-US" altLang="zh-CN" sz="1600"/>
              </a:p>
            </p:txBody>
          </p:sp>
          <p:sp>
            <p:nvSpPr>
              <p:cNvPr id="20" name="Text Box 31"/>
              <p:cNvSpPr txBox="1">
                <a:spLocks noChangeArrowheads="1"/>
              </p:cNvSpPr>
              <p:nvPr/>
            </p:nvSpPr>
            <p:spPr bwMode="auto">
              <a:xfrm>
                <a:off x="7184" y="11282"/>
                <a:ext cx="608" cy="420"/>
              </a:xfrm>
              <a:prstGeom prst="rect">
                <a:avLst/>
              </a:prstGeom>
              <a:noFill/>
              <a:ln w="12700">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en-US" altLang="zh-CN" sz="1600" b="1">
                    <a:solidFill>
                      <a:srgbClr val="000000"/>
                    </a:solidFill>
                    <a:latin typeface="Times New Roman" panose="02020603050405020304" pitchFamily="18" charset="0"/>
                    <a:ea typeface="楷体_GB2312"/>
                    <a:cs typeface="楷体_GB2312"/>
                  </a:rPr>
                  <a:t>h</a:t>
                </a:r>
                <a:endParaRPr lang="en-US" altLang="zh-CN" sz="1600"/>
              </a:p>
            </p:txBody>
          </p:sp>
          <p:sp>
            <p:nvSpPr>
              <p:cNvPr id="21" name="Text Box 32"/>
              <p:cNvSpPr txBox="1">
                <a:spLocks noChangeArrowheads="1"/>
              </p:cNvSpPr>
              <p:nvPr/>
            </p:nvSpPr>
            <p:spPr bwMode="auto">
              <a:xfrm>
                <a:off x="6785" y="12018"/>
                <a:ext cx="608" cy="420"/>
              </a:xfrm>
              <a:prstGeom prst="rect">
                <a:avLst/>
              </a:prstGeom>
              <a:noFill/>
              <a:ln w="12700">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en-US" altLang="zh-CN" sz="1600" b="1">
                    <a:solidFill>
                      <a:srgbClr val="000000"/>
                    </a:solidFill>
                    <a:latin typeface="Times New Roman" panose="02020603050405020304" pitchFamily="18" charset="0"/>
                    <a:ea typeface="楷体_GB2312"/>
                    <a:cs typeface="楷体_GB2312"/>
                  </a:rPr>
                  <a:t>o</a:t>
                </a:r>
                <a:endParaRPr lang="en-US" altLang="zh-CN" sz="1600"/>
              </a:p>
            </p:txBody>
          </p:sp>
          <p:sp>
            <p:nvSpPr>
              <p:cNvPr id="22" name="Text Box 33"/>
              <p:cNvSpPr txBox="1">
                <a:spLocks noChangeArrowheads="1"/>
              </p:cNvSpPr>
              <p:nvPr/>
            </p:nvSpPr>
            <p:spPr bwMode="auto">
              <a:xfrm>
                <a:off x="7612" y="12018"/>
                <a:ext cx="608" cy="420"/>
              </a:xfrm>
              <a:prstGeom prst="rect">
                <a:avLst/>
              </a:prstGeom>
              <a:noFill/>
              <a:ln w="12700">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en-US" altLang="zh-CN" sz="1600" b="1">
                    <a:solidFill>
                      <a:srgbClr val="000000"/>
                    </a:solidFill>
                    <a:latin typeface="Times New Roman" panose="02020603050405020304" pitchFamily="18" charset="0"/>
                    <a:ea typeface="楷体_GB2312"/>
                    <a:cs typeface="楷体_GB2312"/>
                  </a:rPr>
                  <a:t>p</a:t>
                </a:r>
                <a:endParaRPr lang="en-US" altLang="zh-CN" sz="1600"/>
              </a:p>
            </p:txBody>
          </p:sp>
          <p:sp>
            <p:nvSpPr>
              <p:cNvPr id="23" name="Text Box 34"/>
              <p:cNvSpPr txBox="1">
                <a:spLocks noChangeArrowheads="1"/>
              </p:cNvSpPr>
              <p:nvPr/>
            </p:nvSpPr>
            <p:spPr bwMode="auto">
              <a:xfrm>
                <a:off x="8440" y="12018"/>
                <a:ext cx="609" cy="420"/>
              </a:xfrm>
              <a:prstGeom prst="rect">
                <a:avLst/>
              </a:prstGeom>
              <a:noFill/>
              <a:ln w="12700">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en-US" altLang="zh-CN" sz="1600" b="1">
                    <a:solidFill>
                      <a:srgbClr val="000000"/>
                    </a:solidFill>
                    <a:latin typeface="Times New Roman" panose="02020603050405020304" pitchFamily="18" charset="0"/>
                    <a:ea typeface="楷体_GB2312"/>
                    <a:cs typeface="楷体_GB2312"/>
                  </a:rPr>
                  <a:t>q</a:t>
                </a:r>
                <a:endParaRPr lang="en-US" altLang="zh-CN" sz="1600"/>
              </a:p>
            </p:txBody>
          </p:sp>
          <p:sp>
            <p:nvSpPr>
              <p:cNvPr id="24" name="Text Box 35"/>
              <p:cNvSpPr txBox="1">
                <a:spLocks noChangeArrowheads="1"/>
              </p:cNvSpPr>
              <p:nvPr/>
            </p:nvSpPr>
            <p:spPr bwMode="auto">
              <a:xfrm>
                <a:off x="9267" y="12018"/>
                <a:ext cx="607" cy="420"/>
              </a:xfrm>
              <a:prstGeom prst="rect">
                <a:avLst/>
              </a:prstGeom>
              <a:noFill/>
              <a:ln w="12700">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en-US" altLang="zh-CN" sz="1600" b="1">
                    <a:solidFill>
                      <a:srgbClr val="000000"/>
                    </a:solidFill>
                    <a:latin typeface="Times New Roman" panose="02020603050405020304" pitchFamily="18" charset="0"/>
                    <a:ea typeface="楷体_GB2312"/>
                    <a:cs typeface="楷体_GB2312"/>
                  </a:rPr>
                  <a:t>r</a:t>
                </a:r>
                <a:endParaRPr lang="en-US" altLang="zh-CN" sz="1600"/>
              </a:p>
            </p:txBody>
          </p:sp>
          <p:sp>
            <p:nvSpPr>
              <p:cNvPr id="25" name="Text Box 36"/>
              <p:cNvSpPr txBox="1">
                <a:spLocks noChangeArrowheads="1"/>
              </p:cNvSpPr>
              <p:nvPr/>
            </p:nvSpPr>
            <p:spPr bwMode="auto">
              <a:xfrm>
                <a:off x="5651" y="12018"/>
                <a:ext cx="609" cy="420"/>
              </a:xfrm>
              <a:prstGeom prst="rect">
                <a:avLst/>
              </a:prstGeom>
              <a:noFill/>
              <a:ln w="12700">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en-US" altLang="zh-CN" sz="1600" b="1">
                    <a:solidFill>
                      <a:srgbClr val="000000"/>
                    </a:solidFill>
                    <a:latin typeface="Times New Roman" panose="02020603050405020304" pitchFamily="18" charset="0"/>
                    <a:ea typeface="楷体_GB2312"/>
                    <a:cs typeface="楷体_GB2312"/>
                  </a:rPr>
                  <a:t>n</a:t>
                </a:r>
                <a:endParaRPr lang="en-US" altLang="zh-CN" sz="1600"/>
              </a:p>
            </p:txBody>
          </p:sp>
          <p:sp>
            <p:nvSpPr>
              <p:cNvPr id="26" name="Text Box 37"/>
              <p:cNvSpPr txBox="1">
                <a:spLocks noChangeArrowheads="1"/>
              </p:cNvSpPr>
              <p:nvPr/>
            </p:nvSpPr>
            <p:spPr bwMode="auto">
              <a:xfrm>
                <a:off x="8041" y="12763"/>
                <a:ext cx="609" cy="420"/>
              </a:xfrm>
              <a:prstGeom prst="rect">
                <a:avLst/>
              </a:prstGeom>
              <a:noFill/>
              <a:ln w="12700">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en-US" altLang="zh-CN" sz="1600" b="1">
                    <a:solidFill>
                      <a:srgbClr val="000000"/>
                    </a:solidFill>
                    <a:latin typeface="Times New Roman" panose="02020603050405020304" pitchFamily="18" charset="0"/>
                    <a:ea typeface="楷体_GB2312"/>
                    <a:cs typeface="楷体_GB2312"/>
                  </a:rPr>
                  <a:t>t</a:t>
                </a:r>
                <a:endParaRPr lang="en-US" altLang="zh-CN" sz="1600"/>
              </a:p>
            </p:txBody>
          </p:sp>
          <p:sp>
            <p:nvSpPr>
              <p:cNvPr id="27" name="Text Box 38"/>
              <p:cNvSpPr txBox="1">
                <a:spLocks noChangeArrowheads="1"/>
              </p:cNvSpPr>
              <p:nvPr/>
            </p:nvSpPr>
            <p:spPr bwMode="auto">
              <a:xfrm>
                <a:off x="2527" y="12018"/>
                <a:ext cx="607" cy="420"/>
              </a:xfrm>
              <a:prstGeom prst="rect">
                <a:avLst/>
              </a:prstGeom>
              <a:noFill/>
              <a:ln w="12700">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en-US" altLang="zh-CN" sz="1600" b="1">
                    <a:solidFill>
                      <a:srgbClr val="000000"/>
                    </a:solidFill>
                    <a:latin typeface="Times New Roman" panose="02020603050405020304" pitchFamily="18" charset="0"/>
                    <a:ea typeface="楷体_GB2312"/>
                    <a:cs typeface="楷体_GB2312"/>
                  </a:rPr>
                  <a:t>j</a:t>
                </a:r>
                <a:endParaRPr lang="en-US" altLang="zh-CN" sz="1600"/>
              </a:p>
            </p:txBody>
          </p:sp>
          <p:sp>
            <p:nvSpPr>
              <p:cNvPr id="28" name="Text Box 39"/>
              <p:cNvSpPr txBox="1">
                <a:spLocks noChangeArrowheads="1"/>
              </p:cNvSpPr>
              <p:nvPr/>
            </p:nvSpPr>
            <p:spPr bwMode="auto">
              <a:xfrm>
                <a:off x="3541" y="12018"/>
                <a:ext cx="608" cy="420"/>
              </a:xfrm>
              <a:prstGeom prst="rect">
                <a:avLst/>
              </a:prstGeom>
              <a:noFill/>
              <a:ln w="12700">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en-US" altLang="zh-CN" sz="1600" b="1">
                    <a:solidFill>
                      <a:srgbClr val="000000"/>
                    </a:solidFill>
                    <a:latin typeface="Times New Roman" panose="02020603050405020304" pitchFamily="18" charset="0"/>
                    <a:ea typeface="楷体_GB2312"/>
                    <a:cs typeface="楷体_GB2312"/>
                  </a:rPr>
                  <a:t>k</a:t>
                </a:r>
                <a:endParaRPr lang="en-US" altLang="zh-CN" sz="1600"/>
              </a:p>
            </p:txBody>
          </p:sp>
          <p:sp>
            <p:nvSpPr>
              <p:cNvPr id="29" name="Text Box 40"/>
              <p:cNvSpPr txBox="1">
                <a:spLocks noChangeArrowheads="1"/>
              </p:cNvSpPr>
              <p:nvPr/>
            </p:nvSpPr>
            <p:spPr bwMode="auto">
              <a:xfrm>
                <a:off x="4149" y="12781"/>
                <a:ext cx="609" cy="420"/>
              </a:xfrm>
              <a:prstGeom prst="rect">
                <a:avLst/>
              </a:prstGeom>
              <a:noFill/>
              <a:ln w="12700">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en-US" altLang="zh-CN" sz="1600" b="1">
                    <a:solidFill>
                      <a:srgbClr val="000000"/>
                    </a:solidFill>
                    <a:latin typeface="Times New Roman" panose="02020603050405020304" pitchFamily="18" charset="0"/>
                    <a:ea typeface="楷体_GB2312"/>
                    <a:cs typeface="楷体_GB2312"/>
                  </a:rPr>
                  <a:t>s</a:t>
                </a:r>
                <a:endParaRPr lang="en-US" altLang="zh-CN" sz="1600"/>
              </a:p>
            </p:txBody>
          </p:sp>
          <p:sp>
            <p:nvSpPr>
              <p:cNvPr id="30" name="Line 41"/>
              <p:cNvSpPr>
                <a:spLocks noChangeShapeType="1"/>
              </p:cNvSpPr>
              <p:nvPr/>
            </p:nvSpPr>
            <p:spPr bwMode="auto">
              <a:xfrm flipV="1">
                <a:off x="3813" y="10170"/>
                <a:ext cx="1961" cy="368"/>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31" name="Line 42"/>
              <p:cNvSpPr>
                <a:spLocks noChangeShapeType="1"/>
              </p:cNvSpPr>
              <p:nvPr/>
            </p:nvSpPr>
            <p:spPr bwMode="auto">
              <a:xfrm flipH="1" flipV="1">
                <a:off x="5865" y="10180"/>
                <a:ext cx="1" cy="364"/>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32" name="Line 43"/>
              <p:cNvSpPr>
                <a:spLocks noChangeShapeType="1"/>
              </p:cNvSpPr>
              <p:nvPr/>
            </p:nvSpPr>
            <p:spPr bwMode="auto">
              <a:xfrm flipH="1" flipV="1">
                <a:off x="6049" y="10180"/>
                <a:ext cx="2206" cy="329"/>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33" name="Line 44"/>
              <p:cNvSpPr>
                <a:spLocks noChangeShapeType="1"/>
              </p:cNvSpPr>
              <p:nvPr/>
            </p:nvSpPr>
            <p:spPr bwMode="auto">
              <a:xfrm flipV="1">
                <a:off x="3200" y="10977"/>
                <a:ext cx="522" cy="30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34" name="Line 45"/>
              <p:cNvSpPr>
                <a:spLocks noChangeShapeType="1"/>
              </p:cNvSpPr>
              <p:nvPr/>
            </p:nvSpPr>
            <p:spPr bwMode="auto">
              <a:xfrm flipV="1">
                <a:off x="2833" y="11681"/>
                <a:ext cx="276" cy="32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35" name="Line 46"/>
              <p:cNvSpPr>
                <a:spLocks noChangeShapeType="1"/>
              </p:cNvSpPr>
              <p:nvPr/>
            </p:nvSpPr>
            <p:spPr bwMode="auto">
              <a:xfrm flipV="1">
                <a:off x="3966" y="11676"/>
                <a:ext cx="355" cy="324"/>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36" name="Line 47"/>
              <p:cNvSpPr>
                <a:spLocks noChangeShapeType="1"/>
              </p:cNvSpPr>
              <p:nvPr/>
            </p:nvSpPr>
            <p:spPr bwMode="auto">
              <a:xfrm flipH="1" flipV="1">
                <a:off x="3935" y="10969"/>
                <a:ext cx="521" cy="31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37" name="Line 48"/>
              <p:cNvSpPr>
                <a:spLocks noChangeShapeType="1"/>
              </p:cNvSpPr>
              <p:nvPr/>
            </p:nvSpPr>
            <p:spPr bwMode="auto">
              <a:xfrm flipH="1" flipV="1">
                <a:off x="3353" y="11681"/>
                <a:ext cx="429" cy="32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38" name="Line 49"/>
              <p:cNvSpPr>
                <a:spLocks noChangeShapeType="1"/>
              </p:cNvSpPr>
              <p:nvPr/>
            </p:nvSpPr>
            <p:spPr bwMode="auto">
              <a:xfrm flipH="1" flipV="1">
                <a:off x="4488" y="11681"/>
                <a:ext cx="398" cy="32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39" name="Line 50"/>
              <p:cNvSpPr>
                <a:spLocks noChangeShapeType="1"/>
              </p:cNvSpPr>
              <p:nvPr/>
            </p:nvSpPr>
            <p:spPr bwMode="auto">
              <a:xfrm flipH="1" flipV="1">
                <a:off x="3875" y="12438"/>
                <a:ext cx="520" cy="32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40" name="Line 51"/>
              <p:cNvSpPr>
                <a:spLocks noChangeShapeType="1"/>
              </p:cNvSpPr>
              <p:nvPr/>
            </p:nvSpPr>
            <p:spPr bwMode="auto">
              <a:xfrm flipV="1">
                <a:off x="4579" y="12447"/>
                <a:ext cx="337" cy="32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41" name="Line 52"/>
              <p:cNvSpPr>
                <a:spLocks noChangeShapeType="1"/>
              </p:cNvSpPr>
              <p:nvPr/>
            </p:nvSpPr>
            <p:spPr bwMode="auto">
              <a:xfrm flipV="1">
                <a:off x="5484" y="10933"/>
                <a:ext cx="292" cy="34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42" name="Line 53"/>
              <p:cNvSpPr>
                <a:spLocks noChangeShapeType="1"/>
              </p:cNvSpPr>
              <p:nvPr/>
            </p:nvSpPr>
            <p:spPr bwMode="auto">
              <a:xfrm flipV="1">
                <a:off x="6111" y="11671"/>
                <a:ext cx="214" cy="32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43" name="Line 54"/>
              <p:cNvSpPr>
                <a:spLocks noChangeShapeType="1"/>
              </p:cNvSpPr>
              <p:nvPr/>
            </p:nvSpPr>
            <p:spPr bwMode="auto">
              <a:xfrm flipV="1">
                <a:off x="7122" y="11676"/>
                <a:ext cx="215" cy="324"/>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44" name="Line 55"/>
              <p:cNvSpPr>
                <a:spLocks noChangeShapeType="1"/>
              </p:cNvSpPr>
              <p:nvPr/>
            </p:nvSpPr>
            <p:spPr bwMode="auto">
              <a:xfrm flipV="1">
                <a:off x="8777" y="11671"/>
                <a:ext cx="214" cy="32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45" name="Line 56"/>
              <p:cNvSpPr>
                <a:spLocks noChangeShapeType="1"/>
              </p:cNvSpPr>
              <p:nvPr/>
            </p:nvSpPr>
            <p:spPr bwMode="auto">
              <a:xfrm flipV="1">
                <a:off x="8408" y="12444"/>
                <a:ext cx="375" cy="32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46" name="Line 57"/>
              <p:cNvSpPr>
                <a:spLocks noChangeShapeType="1"/>
              </p:cNvSpPr>
              <p:nvPr/>
            </p:nvSpPr>
            <p:spPr bwMode="auto">
              <a:xfrm flipH="1" flipV="1">
                <a:off x="6049" y="10936"/>
                <a:ext cx="306" cy="342"/>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47" name="Line 58"/>
              <p:cNvSpPr>
                <a:spLocks noChangeShapeType="1"/>
              </p:cNvSpPr>
              <p:nvPr/>
            </p:nvSpPr>
            <p:spPr bwMode="auto">
              <a:xfrm flipH="1" flipV="1">
                <a:off x="5529" y="11681"/>
                <a:ext cx="306" cy="32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48" name="Line 59"/>
              <p:cNvSpPr>
                <a:spLocks noChangeShapeType="1"/>
              </p:cNvSpPr>
              <p:nvPr/>
            </p:nvSpPr>
            <p:spPr bwMode="auto">
              <a:xfrm flipH="1" flipV="1">
                <a:off x="7612" y="11676"/>
                <a:ext cx="306" cy="324"/>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49" name="Line 60"/>
              <p:cNvSpPr>
                <a:spLocks noChangeShapeType="1"/>
              </p:cNvSpPr>
              <p:nvPr/>
            </p:nvSpPr>
            <p:spPr bwMode="auto">
              <a:xfrm flipH="1" flipV="1">
                <a:off x="7914" y="12444"/>
                <a:ext cx="391" cy="32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50" name="Line 61"/>
              <p:cNvSpPr>
                <a:spLocks noChangeShapeType="1"/>
              </p:cNvSpPr>
              <p:nvPr/>
            </p:nvSpPr>
            <p:spPr bwMode="auto">
              <a:xfrm flipH="1" flipV="1">
                <a:off x="7122" y="12444"/>
                <a:ext cx="1042" cy="32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51" name="Line 62"/>
              <p:cNvSpPr>
                <a:spLocks noChangeShapeType="1"/>
              </p:cNvSpPr>
              <p:nvPr/>
            </p:nvSpPr>
            <p:spPr bwMode="auto">
              <a:xfrm flipH="1" flipV="1">
                <a:off x="9267" y="11676"/>
                <a:ext cx="306" cy="324"/>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52" name="Line 63"/>
              <p:cNvSpPr>
                <a:spLocks noChangeShapeType="1"/>
              </p:cNvSpPr>
              <p:nvPr/>
            </p:nvSpPr>
            <p:spPr bwMode="auto">
              <a:xfrm flipH="1" flipV="1">
                <a:off x="8348" y="10933"/>
                <a:ext cx="765" cy="329"/>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53" name="Line 64"/>
              <p:cNvSpPr>
                <a:spLocks noChangeShapeType="1"/>
              </p:cNvSpPr>
              <p:nvPr/>
            </p:nvSpPr>
            <p:spPr bwMode="auto">
              <a:xfrm flipV="1">
                <a:off x="7463" y="10933"/>
                <a:ext cx="706" cy="329"/>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54" name="Line 65"/>
              <p:cNvSpPr>
                <a:spLocks noChangeShapeType="1"/>
              </p:cNvSpPr>
              <p:nvPr/>
            </p:nvSpPr>
            <p:spPr bwMode="auto">
              <a:xfrm flipV="1">
                <a:off x="8532" y="12440"/>
                <a:ext cx="963" cy="326"/>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55" name="Freeform 66"/>
              <p:cNvSpPr/>
              <p:nvPr/>
            </p:nvSpPr>
            <p:spPr bwMode="auto">
              <a:xfrm>
                <a:off x="4916" y="10146"/>
                <a:ext cx="2175" cy="264"/>
              </a:xfrm>
              <a:custGeom>
                <a:avLst/>
                <a:gdLst>
                  <a:gd name="T0" fmla="*/ 40 w 1420"/>
                  <a:gd name="T1" fmla="*/ 0 h 171"/>
                  <a:gd name="T2" fmla="*/ 100 w 1420"/>
                  <a:gd name="T3" fmla="*/ 90 h 171"/>
                  <a:gd name="T4" fmla="*/ 640 w 1420"/>
                  <a:gd name="T5" fmla="*/ 168 h 171"/>
                  <a:gd name="T6" fmla="*/ 1300 w 1420"/>
                  <a:gd name="T7" fmla="*/ 108 h 171"/>
                  <a:gd name="T8" fmla="*/ 1360 w 1420"/>
                  <a:gd name="T9" fmla="*/ 0 h 171"/>
                </a:gdLst>
                <a:ahLst/>
                <a:cxnLst>
                  <a:cxn ang="0">
                    <a:pos x="T0" y="T1"/>
                  </a:cxn>
                  <a:cxn ang="0">
                    <a:pos x="T2" y="T3"/>
                  </a:cxn>
                  <a:cxn ang="0">
                    <a:pos x="T4" y="T5"/>
                  </a:cxn>
                  <a:cxn ang="0">
                    <a:pos x="T6" y="T7"/>
                  </a:cxn>
                  <a:cxn ang="0">
                    <a:pos x="T8" y="T9"/>
                  </a:cxn>
                </a:cxnLst>
                <a:rect l="0" t="0" r="r" b="b"/>
                <a:pathLst>
                  <a:path w="1420" h="171">
                    <a:moveTo>
                      <a:pt x="40" y="0"/>
                    </a:moveTo>
                    <a:cubicBezTo>
                      <a:pt x="20" y="31"/>
                      <a:pt x="0" y="62"/>
                      <a:pt x="100" y="90"/>
                    </a:cubicBezTo>
                    <a:cubicBezTo>
                      <a:pt x="200" y="118"/>
                      <a:pt x="440" y="165"/>
                      <a:pt x="640" y="168"/>
                    </a:cubicBezTo>
                    <a:cubicBezTo>
                      <a:pt x="840" y="171"/>
                      <a:pt x="1180" y="136"/>
                      <a:pt x="1300" y="108"/>
                    </a:cubicBezTo>
                    <a:cubicBezTo>
                      <a:pt x="1420" y="80"/>
                      <a:pt x="1350" y="18"/>
                      <a:pt x="1360" y="0"/>
                    </a:cubicBezTo>
                  </a:path>
                </a:pathLst>
              </a:custGeom>
              <a:noFill/>
              <a:ln w="127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56" name="Freeform 67"/>
              <p:cNvSpPr/>
              <p:nvPr/>
            </p:nvSpPr>
            <p:spPr bwMode="auto">
              <a:xfrm>
                <a:off x="7612" y="12523"/>
                <a:ext cx="1501" cy="239"/>
              </a:xfrm>
              <a:custGeom>
                <a:avLst/>
                <a:gdLst>
                  <a:gd name="T0" fmla="*/ 0 w 980"/>
                  <a:gd name="T1" fmla="*/ 157 h 157"/>
                  <a:gd name="T2" fmla="*/ 220 w 980"/>
                  <a:gd name="T3" fmla="*/ 67 h 157"/>
                  <a:gd name="T4" fmla="*/ 580 w 980"/>
                  <a:gd name="T5" fmla="*/ 7 h 157"/>
                  <a:gd name="T6" fmla="*/ 980 w 980"/>
                  <a:gd name="T7" fmla="*/ 109 h 157"/>
                </a:gdLst>
                <a:ahLst/>
                <a:cxnLst>
                  <a:cxn ang="0">
                    <a:pos x="T0" y="T1"/>
                  </a:cxn>
                  <a:cxn ang="0">
                    <a:pos x="T2" y="T3"/>
                  </a:cxn>
                  <a:cxn ang="0">
                    <a:pos x="T4" y="T5"/>
                  </a:cxn>
                  <a:cxn ang="0">
                    <a:pos x="T6" y="T7"/>
                  </a:cxn>
                </a:cxnLst>
                <a:rect l="0" t="0" r="r" b="b"/>
                <a:pathLst>
                  <a:path w="980" h="157">
                    <a:moveTo>
                      <a:pt x="0" y="157"/>
                    </a:moveTo>
                    <a:cubicBezTo>
                      <a:pt x="61" y="124"/>
                      <a:pt x="123" y="92"/>
                      <a:pt x="220" y="67"/>
                    </a:cubicBezTo>
                    <a:cubicBezTo>
                      <a:pt x="317" y="42"/>
                      <a:pt x="453" y="0"/>
                      <a:pt x="580" y="7"/>
                    </a:cubicBezTo>
                    <a:cubicBezTo>
                      <a:pt x="707" y="14"/>
                      <a:pt x="907" y="84"/>
                      <a:pt x="980" y="109"/>
                    </a:cubicBezTo>
                  </a:path>
                </a:pathLst>
              </a:custGeom>
              <a:noFill/>
              <a:ln w="1270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57" name="Text Box 68"/>
              <p:cNvSpPr txBox="1">
                <a:spLocks noChangeArrowheads="1"/>
              </p:cNvSpPr>
              <p:nvPr/>
            </p:nvSpPr>
            <p:spPr bwMode="auto">
              <a:xfrm>
                <a:off x="6631" y="9784"/>
                <a:ext cx="797"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zh-CN" altLang="en-US" sz="1600" b="1">
                    <a:solidFill>
                      <a:srgbClr val="000000"/>
                    </a:solidFill>
                    <a:latin typeface="Times New Roman" panose="02020603050405020304" pitchFamily="18" charset="0"/>
                    <a:ea typeface="楷体_GB2312"/>
                    <a:cs typeface="楷体_GB2312"/>
                  </a:rPr>
                  <a:t>扇出</a:t>
                </a:r>
                <a:endParaRPr lang="zh-CN" altLang="en-US" sz="1600"/>
              </a:p>
            </p:txBody>
          </p:sp>
          <p:sp>
            <p:nvSpPr>
              <p:cNvPr id="58" name="Text Box 69"/>
              <p:cNvSpPr txBox="1">
                <a:spLocks noChangeArrowheads="1"/>
              </p:cNvSpPr>
              <p:nvPr/>
            </p:nvSpPr>
            <p:spPr bwMode="auto">
              <a:xfrm>
                <a:off x="9083" y="12695"/>
                <a:ext cx="797"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zh-CN" altLang="en-US" sz="1600" b="1">
                    <a:solidFill>
                      <a:srgbClr val="000000"/>
                    </a:solidFill>
                    <a:latin typeface="Times New Roman" panose="02020603050405020304" pitchFamily="18" charset="0"/>
                    <a:ea typeface="楷体_GB2312"/>
                    <a:cs typeface="楷体_GB2312"/>
                  </a:rPr>
                  <a:t>扇入</a:t>
                </a:r>
                <a:endParaRPr lang="zh-CN" altLang="en-US" sz="1600"/>
              </a:p>
            </p:txBody>
          </p:sp>
          <p:sp>
            <p:nvSpPr>
              <p:cNvPr id="59" name="Line 70"/>
              <p:cNvSpPr>
                <a:spLocks noChangeShapeType="1"/>
              </p:cNvSpPr>
              <p:nvPr/>
            </p:nvSpPr>
            <p:spPr bwMode="auto">
              <a:xfrm>
                <a:off x="2556" y="13121"/>
                <a:ext cx="1" cy="417"/>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60" name="Line 71"/>
              <p:cNvSpPr>
                <a:spLocks noChangeShapeType="1"/>
              </p:cNvSpPr>
              <p:nvPr/>
            </p:nvSpPr>
            <p:spPr bwMode="auto">
              <a:xfrm>
                <a:off x="9911" y="13108"/>
                <a:ext cx="1" cy="417"/>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61" name="Text Box 72"/>
              <p:cNvSpPr txBox="1">
                <a:spLocks noChangeArrowheads="1"/>
              </p:cNvSpPr>
              <p:nvPr/>
            </p:nvSpPr>
            <p:spPr bwMode="auto">
              <a:xfrm>
                <a:off x="5818" y="13221"/>
                <a:ext cx="796" cy="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1"/>
              <a:lstStyle/>
              <a:p>
                <a:pPr>
                  <a:lnSpc>
                    <a:spcPct val="80000"/>
                  </a:lnSpc>
                </a:pPr>
                <a:r>
                  <a:rPr lang="zh-CN" altLang="en-US" sz="1600" b="1" dirty="0">
                    <a:latin typeface="Times New Roman" panose="02020603050405020304" pitchFamily="18" charset="0"/>
                    <a:ea typeface="楷体_GB2312"/>
                    <a:cs typeface="楷体_GB2312"/>
                  </a:rPr>
                  <a:t>宽度</a:t>
                </a:r>
                <a:endParaRPr lang="zh-CN" altLang="en-US" sz="1600" dirty="0"/>
              </a:p>
            </p:txBody>
          </p:sp>
          <p:sp>
            <p:nvSpPr>
              <p:cNvPr id="62" name="Line 73"/>
              <p:cNvSpPr>
                <a:spLocks noChangeShapeType="1"/>
              </p:cNvSpPr>
              <p:nvPr/>
            </p:nvSpPr>
            <p:spPr bwMode="auto">
              <a:xfrm>
                <a:off x="2009" y="9820"/>
                <a:ext cx="34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63" name="Line 74"/>
              <p:cNvSpPr>
                <a:spLocks noChangeShapeType="1"/>
              </p:cNvSpPr>
              <p:nvPr/>
            </p:nvSpPr>
            <p:spPr bwMode="auto">
              <a:xfrm>
                <a:off x="2010" y="13139"/>
                <a:ext cx="34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64" name="Text Box 75"/>
              <p:cNvSpPr txBox="1">
                <a:spLocks noChangeArrowheads="1"/>
              </p:cNvSpPr>
              <p:nvPr/>
            </p:nvSpPr>
            <p:spPr bwMode="auto">
              <a:xfrm>
                <a:off x="1774" y="11325"/>
                <a:ext cx="796"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nchorCtr="1"/>
              <a:lstStyle/>
              <a:p>
                <a:pPr>
                  <a:lnSpc>
                    <a:spcPct val="80000"/>
                  </a:lnSpc>
                </a:pPr>
                <a:r>
                  <a:rPr lang="zh-CN" altLang="en-US" sz="1600" b="1" dirty="0">
                    <a:solidFill>
                      <a:srgbClr val="000000"/>
                    </a:solidFill>
                    <a:latin typeface="Times New Roman" panose="02020603050405020304" pitchFamily="18" charset="0"/>
                    <a:ea typeface="楷体_GB2312"/>
                    <a:cs typeface="楷体_GB2312"/>
                  </a:rPr>
                  <a:t>深度</a:t>
                </a:r>
                <a:endParaRPr lang="zh-CN" altLang="en-US" sz="1600" dirty="0"/>
              </a:p>
            </p:txBody>
          </p:sp>
          <p:sp>
            <p:nvSpPr>
              <p:cNvPr id="65" name="Line 76"/>
              <p:cNvSpPr>
                <a:spLocks noChangeShapeType="1"/>
              </p:cNvSpPr>
              <p:nvPr/>
            </p:nvSpPr>
            <p:spPr bwMode="auto">
              <a:xfrm flipV="1">
                <a:off x="2605" y="13308"/>
                <a:ext cx="3186" cy="1"/>
              </a:xfrm>
              <a:prstGeom prst="line">
                <a:avLst/>
              </a:prstGeom>
              <a:noFill/>
              <a:ln w="12700">
                <a:solidFill>
                  <a:srgbClr val="000000"/>
                </a:solidFill>
                <a:round/>
                <a:headEnd type="stealth"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sp>
            <p:nvSpPr>
              <p:cNvPr id="66" name="Line 77"/>
              <p:cNvSpPr>
                <a:spLocks noChangeShapeType="1"/>
              </p:cNvSpPr>
              <p:nvPr/>
            </p:nvSpPr>
            <p:spPr bwMode="auto">
              <a:xfrm>
                <a:off x="2183" y="9820"/>
                <a:ext cx="0" cy="1450"/>
              </a:xfrm>
              <a:prstGeom prst="line">
                <a:avLst/>
              </a:prstGeom>
              <a:noFill/>
              <a:ln w="12700">
                <a:solidFill>
                  <a:srgbClr val="000000"/>
                </a:solidFill>
                <a:round/>
                <a:headEnd type="stealth"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nchor="ctr" anchorCtr="1"/>
              <a:lstStyle/>
              <a:p>
                <a:endParaRPr lang="zh-CN" altLang="en-US" sz="2400"/>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标题 69"/>
          <p:cNvSpPr>
            <a:spLocks noGrp="1"/>
          </p:cNvSpPr>
          <p:nvPr>
            <p:ph type="title"/>
          </p:nvPr>
        </p:nvSpPr>
        <p:spPr/>
        <p:txBody>
          <a:bodyPr/>
          <a:lstStyle/>
          <a:p>
            <a:r>
              <a:rPr lang="zh-CN" altLang="en-US" dirty="0"/>
              <a:t>深度</a:t>
            </a:r>
            <a:r>
              <a:rPr lang="en-US" altLang="zh-CN" dirty="0"/>
              <a:t>/</a:t>
            </a:r>
            <a:r>
              <a:rPr lang="zh-CN" altLang="en-US" dirty="0"/>
              <a:t>宽度、扇入</a:t>
            </a:r>
            <a:r>
              <a:rPr lang="en-US" altLang="zh-CN" dirty="0"/>
              <a:t>/</a:t>
            </a:r>
            <a:r>
              <a:rPr lang="zh-CN" altLang="en-US" dirty="0" smtClean="0"/>
              <a:t>扇出</a:t>
            </a:r>
            <a:endParaRPr lang="zh-CN" altLang="en-US" dirty="0"/>
          </a:p>
        </p:txBody>
      </p:sp>
      <p:sp>
        <p:nvSpPr>
          <p:cNvPr id="3" name="文本占位符 2"/>
          <p:cNvSpPr>
            <a:spLocks noGrp="1"/>
          </p:cNvSpPr>
          <p:nvPr>
            <p:ph idx="1"/>
          </p:nvPr>
        </p:nvSpPr>
        <p:spPr>
          <a:xfrm>
            <a:off x="768097" y="1136821"/>
            <a:ext cx="7832833" cy="3595199"/>
          </a:xfrm>
        </p:spPr>
        <p:txBody>
          <a:bodyPr>
            <a:normAutofit/>
          </a:bodyPr>
          <a:lstStyle/>
          <a:p>
            <a:pPr algn="just"/>
            <a:r>
              <a:rPr lang="zh-CN" altLang="en-US" sz="2400" dirty="0"/>
              <a:t>一个软件结构的深度</a:t>
            </a:r>
            <a:r>
              <a:rPr lang="en-US" altLang="zh-CN" sz="2400" dirty="0"/>
              <a:t>(depth</a:t>
            </a:r>
            <a:r>
              <a:rPr lang="en-US" altLang="zh-CN" sz="2400" dirty="0" smtClean="0"/>
              <a:t>) — </a:t>
            </a:r>
            <a:r>
              <a:rPr lang="zh-CN" altLang="en-US" sz="2400" dirty="0"/>
              <a:t>表示控制的层数</a:t>
            </a:r>
            <a:endParaRPr lang="zh-CN" altLang="en-US" sz="2400" dirty="0"/>
          </a:p>
          <a:p>
            <a:pPr algn="just"/>
            <a:r>
              <a:rPr lang="zh-CN" altLang="en-US" sz="2400" dirty="0"/>
              <a:t>一个软件结构的宽度</a:t>
            </a:r>
            <a:r>
              <a:rPr lang="en-US" altLang="zh-CN" sz="2400" dirty="0"/>
              <a:t>(width</a:t>
            </a:r>
            <a:r>
              <a:rPr lang="en-US" altLang="zh-CN" sz="2400" dirty="0" smtClean="0"/>
              <a:t>) — </a:t>
            </a:r>
            <a:r>
              <a:rPr lang="zh-CN" altLang="en-US" sz="2400" dirty="0"/>
              <a:t>表示控制的跨度</a:t>
            </a:r>
            <a:endParaRPr lang="zh-CN" altLang="en-US" sz="2400" dirty="0"/>
          </a:p>
          <a:p>
            <a:pPr algn="just"/>
            <a:r>
              <a:rPr lang="zh-CN" altLang="en-US" sz="2400" dirty="0"/>
              <a:t>一个模块的“扇出数”</a:t>
            </a:r>
            <a:r>
              <a:rPr lang="en-US" altLang="zh-CN" sz="2400" dirty="0"/>
              <a:t>(fan out</a:t>
            </a:r>
            <a:r>
              <a:rPr lang="en-US" altLang="zh-CN" sz="2400" dirty="0" smtClean="0"/>
              <a:t>) — </a:t>
            </a:r>
            <a:r>
              <a:rPr lang="zh-CN" altLang="en-US" sz="2400" dirty="0"/>
              <a:t>指该模块直接控制的其他模块数</a:t>
            </a:r>
            <a:r>
              <a:rPr lang="en-US" altLang="zh-CN" sz="2400" dirty="0"/>
              <a:t>(</a:t>
            </a:r>
            <a:r>
              <a:rPr lang="zh-CN" altLang="en-US" sz="2400" dirty="0"/>
              <a:t>依赖性</a:t>
            </a:r>
            <a:r>
              <a:rPr lang="en-US" altLang="zh-CN" sz="2400" dirty="0"/>
              <a:t>)</a:t>
            </a:r>
            <a:r>
              <a:rPr lang="zh-CN" altLang="en-US" sz="2400" dirty="0"/>
              <a:t> </a:t>
            </a:r>
            <a:endParaRPr lang="en-US" altLang="zh-CN" sz="2400" dirty="0"/>
          </a:p>
          <a:p>
            <a:pPr algn="just"/>
            <a:r>
              <a:rPr lang="zh-CN" altLang="en-US" sz="2400" dirty="0"/>
              <a:t>一个模块的“扇入数”</a:t>
            </a:r>
            <a:r>
              <a:rPr lang="en-US" altLang="zh-CN" sz="2400" dirty="0"/>
              <a:t>(fan in</a:t>
            </a:r>
            <a:r>
              <a:rPr lang="en-US" altLang="zh-CN" sz="2400" dirty="0" smtClean="0"/>
              <a:t>) —  </a:t>
            </a:r>
            <a:r>
              <a:rPr lang="zh-CN" altLang="en-US" sz="2400" dirty="0"/>
              <a:t>指能直接控制该模块的上级模块数</a:t>
            </a:r>
            <a:r>
              <a:rPr lang="en-US" altLang="zh-CN" sz="2400" dirty="0"/>
              <a:t>(</a:t>
            </a:r>
            <a:r>
              <a:rPr lang="zh-CN" altLang="en-US" sz="2400" dirty="0"/>
              <a:t>复用性</a:t>
            </a:r>
            <a:r>
              <a:rPr lang="en-US" altLang="zh-CN" sz="2400" dirty="0"/>
              <a:t>)</a:t>
            </a:r>
            <a:endParaRPr lang="zh-CN" altLang="en-US" sz="2400" dirty="0"/>
          </a:p>
        </p:txBody>
      </p:sp>
      <p:sp>
        <p:nvSpPr>
          <p:cNvPr id="67" name="日期占位符 66"/>
          <p:cNvSpPr>
            <a:spLocks noGrp="1"/>
          </p:cNvSpPr>
          <p:nvPr>
            <p:ph type="dt" sz="half" idx="10"/>
          </p:nvPr>
        </p:nvSpPr>
        <p:spPr/>
        <p:txBody>
          <a:bodyPr/>
          <a:lstStyle/>
          <a:p>
            <a:fld id="{FBFD007F-5AD0-4271-B4C6-3357703DBB5B}" type="datetime1">
              <a:rPr lang="zh-CN" altLang="en-US" smtClean="0"/>
            </a:fld>
            <a:endParaRPr lang="zh-CN" altLang="en-US"/>
          </a:p>
        </p:txBody>
      </p:sp>
      <p:sp>
        <p:nvSpPr>
          <p:cNvPr id="68" name="页脚占位符 67"/>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模块划分的启发性</a:t>
            </a:r>
            <a:r>
              <a:rPr lang="zh-CN" altLang="en-US" dirty="0" smtClean="0"/>
              <a:t>提示</a:t>
            </a:r>
            <a:endParaRPr lang="zh-CN" altLang="en-US" dirty="0"/>
          </a:p>
        </p:txBody>
      </p:sp>
      <p:sp>
        <p:nvSpPr>
          <p:cNvPr id="3" name="文本占位符 2"/>
          <p:cNvSpPr>
            <a:spLocks noGrp="1"/>
          </p:cNvSpPr>
          <p:nvPr>
            <p:ph idx="1"/>
          </p:nvPr>
        </p:nvSpPr>
        <p:spPr/>
        <p:txBody>
          <a:bodyPr>
            <a:normAutofit/>
          </a:bodyPr>
          <a:lstStyle/>
          <a:p>
            <a:pPr marL="342900" indent="-342900">
              <a:lnSpc>
                <a:spcPct val="100000"/>
              </a:lnSpc>
              <a:spcBef>
                <a:spcPts val="900"/>
              </a:spcBef>
              <a:buFont typeface="+mj-lt"/>
              <a:buAutoNum type="arabicPeriod"/>
            </a:pPr>
            <a:r>
              <a:rPr lang="en-US" altLang="en-US" sz="2000" dirty="0" err="1">
                <a:latin typeface="+mn-ea"/>
              </a:rPr>
              <a:t>改进软件结构</a:t>
            </a:r>
            <a:r>
              <a:rPr lang="zh-CN" altLang="en-US" sz="2000" dirty="0">
                <a:latin typeface="+mn-ea"/>
              </a:rPr>
              <a:t>，</a:t>
            </a:r>
            <a:r>
              <a:rPr lang="en-US" altLang="en-US" sz="2000" dirty="0" err="1">
                <a:latin typeface="+mn-ea"/>
              </a:rPr>
              <a:t>提高模块独立性</a:t>
            </a:r>
            <a:r>
              <a:rPr lang="zh-CN" altLang="en-US" sz="2000" dirty="0">
                <a:latin typeface="+mn-ea"/>
              </a:rPr>
              <a:t>：</a:t>
            </a:r>
            <a:r>
              <a:rPr lang="en-US" altLang="en-US" sz="2000" dirty="0" err="1">
                <a:latin typeface="+mn-ea"/>
              </a:rPr>
              <a:t>对初步模块进行合并、分解和移动的优化过程中力求提高模块的内聚，降低耦合</a:t>
            </a:r>
            <a:r>
              <a:rPr lang="en-US" altLang="en-US" sz="2000" dirty="0">
                <a:latin typeface="+mn-ea"/>
              </a:rPr>
              <a:t>。</a:t>
            </a:r>
            <a:endParaRPr lang="en-US" altLang="en-US" sz="2000" dirty="0">
              <a:latin typeface="+mn-ea"/>
            </a:endParaRPr>
          </a:p>
          <a:p>
            <a:pPr marL="342900" indent="-342900">
              <a:lnSpc>
                <a:spcPct val="100000"/>
              </a:lnSpc>
              <a:spcBef>
                <a:spcPts val="900"/>
              </a:spcBef>
              <a:buFont typeface="+mj-lt"/>
              <a:buAutoNum type="arabicPeriod"/>
            </a:pPr>
            <a:r>
              <a:rPr lang="en-US" altLang="en-US" sz="2000" dirty="0" err="1">
                <a:latin typeface="+mn-ea"/>
              </a:rPr>
              <a:t>模块大小要适中</a:t>
            </a:r>
            <a:r>
              <a:rPr lang="zh-CN" altLang="en-US" sz="2000" dirty="0">
                <a:latin typeface="+mn-ea"/>
              </a:rPr>
              <a:t>：</a:t>
            </a:r>
            <a:r>
              <a:rPr lang="en-US" altLang="en-US" sz="2000" dirty="0" err="1">
                <a:latin typeface="+mn-ea"/>
              </a:rPr>
              <a:t>过大的模块应分解以提高理解性和可维护性</a:t>
            </a:r>
            <a:r>
              <a:rPr lang="zh-CN" altLang="en-US" sz="2000" dirty="0">
                <a:latin typeface="+mn-ea"/>
              </a:rPr>
              <a:t>；</a:t>
            </a:r>
            <a:r>
              <a:rPr lang="en-US" altLang="en-US" sz="2000" dirty="0" err="1">
                <a:latin typeface="+mn-ea"/>
              </a:rPr>
              <a:t>过小的模块会使模块之间关系复杂</a:t>
            </a:r>
            <a:r>
              <a:rPr lang="zh-CN" altLang="en-US" sz="2000" dirty="0">
                <a:latin typeface="+mn-ea"/>
              </a:rPr>
              <a:t>，</a:t>
            </a:r>
            <a:r>
              <a:rPr lang="en-US" altLang="en-US" sz="2000" dirty="0" err="1">
                <a:latin typeface="+mn-ea"/>
              </a:rPr>
              <a:t>可合并到上级模块中</a:t>
            </a:r>
            <a:r>
              <a:rPr lang="en-US" altLang="en-US" sz="2000" dirty="0">
                <a:latin typeface="+mn-ea"/>
              </a:rPr>
              <a:t>。</a:t>
            </a:r>
            <a:endParaRPr lang="en-US" altLang="zh-CN" sz="2000" dirty="0">
              <a:latin typeface="+mn-ea"/>
            </a:endParaRPr>
          </a:p>
          <a:p>
            <a:pPr marL="342900" indent="-342900">
              <a:lnSpc>
                <a:spcPct val="100000"/>
              </a:lnSpc>
              <a:spcBef>
                <a:spcPts val="900"/>
              </a:spcBef>
              <a:buFont typeface="+mj-lt"/>
              <a:buAutoNum type="arabicPeriod"/>
            </a:pPr>
            <a:r>
              <a:rPr lang="en-US" altLang="en-US" sz="2000" dirty="0" err="1">
                <a:latin typeface="+mn-ea"/>
              </a:rPr>
              <a:t>软件结构图的深度、宽度、扇入和扇出要适当。如扇出大容易使结构扁平宽度过宽，若扇出小可能造成深度过深</a:t>
            </a:r>
            <a:r>
              <a:rPr lang="en-US" altLang="en-US" sz="2000" dirty="0">
                <a:latin typeface="+mn-ea"/>
              </a:rPr>
              <a:t>。</a:t>
            </a:r>
            <a:endParaRPr lang="en-US" altLang="en-US" sz="2000" dirty="0">
              <a:latin typeface="+mn-ea"/>
            </a:endParaRPr>
          </a:p>
          <a:p>
            <a:pPr marL="342900" indent="-342900">
              <a:lnSpc>
                <a:spcPct val="100000"/>
              </a:lnSpc>
              <a:spcBef>
                <a:spcPts val="900"/>
              </a:spcBef>
              <a:buFont typeface="+mj-lt"/>
              <a:buAutoNum type="arabicPeriod"/>
            </a:pPr>
            <a:r>
              <a:rPr lang="en-US" altLang="en-US" sz="2000" dirty="0" err="1">
                <a:latin typeface="+mn-ea"/>
              </a:rPr>
              <a:t>模块的作用域应该在控制域之内</a:t>
            </a:r>
            <a:r>
              <a:rPr lang="en-US" altLang="en-US" sz="2000" dirty="0">
                <a:latin typeface="+mn-ea"/>
              </a:rPr>
              <a:t>。</a:t>
            </a:r>
            <a:endParaRPr lang="en-US" altLang="en-US" sz="2000" dirty="0">
              <a:latin typeface="+mn-ea"/>
            </a:endParaRPr>
          </a:p>
          <a:p>
            <a:pPr marL="342900" indent="-342900">
              <a:lnSpc>
                <a:spcPct val="100000"/>
              </a:lnSpc>
              <a:spcBef>
                <a:spcPts val="900"/>
              </a:spcBef>
              <a:buFont typeface="+mj-lt"/>
              <a:buAutoNum type="arabicPeriod"/>
            </a:pPr>
            <a:r>
              <a:rPr lang="en-US" altLang="en-US" sz="2000" dirty="0" err="1">
                <a:latin typeface="+mn-ea"/>
              </a:rPr>
              <a:t>设计单入口单出口的模块</a:t>
            </a:r>
            <a:r>
              <a:rPr lang="en-US" altLang="en-US" sz="2000" dirty="0">
                <a:latin typeface="+mn-ea"/>
              </a:rPr>
              <a:t>。</a:t>
            </a:r>
            <a:endParaRPr lang="en-US" altLang="en-US" sz="2000" dirty="0">
              <a:latin typeface="+mn-ea"/>
            </a:endParaRPr>
          </a:p>
          <a:p>
            <a:pPr marL="342900" indent="-342900">
              <a:lnSpc>
                <a:spcPct val="100000"/>
              </a:lnSpc>
              <a:spcBef>
                <a:spcPts val="900"/>
              </a:spcBef>
              <a:buFont typeface="+mj-lt"/>
              <a:buAutoNum type="arabicPeriod"/>
            </a:pPr>
            <a:r>
              <a:rPr lang="en-US" altLang="en-US" sz="2000" dirty="0" err="1">
                <a:latin typeface="+mn-ea"/>
              </a:rPr>
              <a:t>降低模块接口的复杂程度：接口间的信息传递尽量要简单，为执行模块的功能所用。避免传递相互间没有联系的数据</a:t>
            </a:r>
            <a:r>
              <a:rPr lang="en-US" altLang="en-US" sz="2000" dirty="0">
                <a:latin typeface="+mn-ea"/>
              </a:rPr>
              <a:t>。</a:t>
            </a:r>
            <a:endParaRPr lang="zh-CN" altLang="en-US" sz="2000" dirty="0">
              <a:latin typeface="+mn-ea"/>
            </a:endParaRPr>
          </a:p>
        </p:txBody>
      </p:sp>
      <p:sp>
        <p:nvSpPr>
          <p:cNvPr id="5" name="日期占位符 4"/>
          <p:cNvSpPr>
            <a:spLocks noGrp="1"/>
          </p:cNvSpPr>
          <p:nvPr>
            <p:ph type="dt" sz="half" idx="10"/>
          </p:nvPr>
        </p:nvSpPr>
        <p:spPr/>
        <p:txBody>
          <a:bodyPr/>
          <a:lstStyle/>
          <a:p>
            <a:fld id="{6E35F0D6-C3F4-4ED1-B6AF-7EDB001DA0FA}"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533318" y="828913"/>
            <a:ext cx="8090154" cy="3927395"/>
          </a:xfrm>
          <a:prstGeom prst="rect">
            <a:avLst/>
          </a:prstGeom>
          <a:noFill/>
        </p:spPr>
        <p:txBody>
          <a:bodyPr vert="horz">
            <a:normAutofit fontScale="77500" lnSpcReduction="20000"/>
          </a:bodyPr>
          <a:lstStyle/>
          <a:p>
            <a:pPr marL="612775" indent="-342900" defTabSz="685800">
              <a:lnSpc>
                <a:spcPct val="130000"/>
              </a:lnSpc>
              <a:spcBef>
                <a:spcPts val="450"/>
              </a:spcBef>
              <a:buClr>
                <a:schemeClr val="accent1"/>
              </a:buClr>
              <a:buSzPct val="68000"/>
              <a:buFont typeface="Arial" panose="020B0604020202020204" pitchFamily="34" charset="0"/>
              <a:buChar char="•"/>
              <a:defRPr/>
            </a:pPr>
            <a:r>
              <a:rPr lang="zh-CN" altLang="en-US" sz="2800" dirty="0">
                <a:solidFill>
                  <a:srgbClr val="FF0000"/>
                </a:solidFill>
                <a:latin typeface="+mj-ea"/>
                <a:ea typeface="+mj-ea"/>
              </a:rPr>
              <a:t>重用也叫再用或复用，是指同一事物不作修改或稍加改动就多次重复使用。</a:t>
            </a:r>
            <a:endParaRPr lang="en-US" altLang="zh-CN" sz="2800" dirty="0">
              <a:solidFill>
                <a:srgbClr val="FF0000"/>
              </a:solidFill>
              <a:latin typeface="+mj-ea"/>
              <a:ea typeface="+mj-ea"/>
            </a:endParaRPr>
          </a:p>
          <a:p>
            <a:pPr marL="612775" indent="-342900" defTabSz="685800">
              <a:lnSpc>
                <a:spcPct val="130000"/>
              </a:lnSpc>
              <a:spcBef>
                <a:spcPts val="450"/>
              </a:spcBef>
              <a:buClr>
                <a:schemeClr val="accent1"/>
              </a:buClr>
              <a:buSzPct val="68000"/>
              <a:buFont typeface="Arial" panose="020B0604020202020204" pitchFamily="34" charset="0"/>
              <a:buChar char="•"/>
              <a:defRPr/>
            </a:pPr>
            <a:r>
              <a:rPr lang="zh-CN" altLang="en-US" sz="2800" dirty="0">
                <a:solidFill>
                  <a:srgbClr val="FF0000"/>
                </a:solidFill>
                <a:latin typeface="+mj-ea"/>
                <a:ea typeface="+mj-ea"/>
              </a:rPr>
              <a:t>重用有两方面的含义： </a:t>
            </a:r>
            <a:endParaRPr lang="en-US" altLang="zh-CN" sz="2800" dirty="0">
              <a:solidFill>
                <a:srgbClr val="FF0000"/>
              </a:solidFill>
              <a:latin typeface="+mj-ea"/>
              <a:ea typeface="+mj-ea"/>
            </a:endParaRPr>
          </a:p>
          <a:p>
            <a:pPr marL="955675" lvl="1" indent="-342900">
              <a:lnSpc>
                <a:spcPct val="130000"/>
              </a:lnSpc>
              <a:spcBef>
                <a:spcPts val="450"/>
              </a:spcBef>
              <a:buClr>
                <a:schemeClr val="accent1"/>
              </a:buClr>
              <a:buSzPct val="68000"/>
              <a:buFont typeface="Arial" panose="020B0604020202020204" pitchFamily="34" charset="0"/>
              <a:buChar char="•"/>
              <a:defRPr/>
            </a:pPr>
            <a:r>
              <a:rPr lang="zh-CN" altLang="en-US" sz="2300" dirty="0">
                <a:latin typeface="+mj-ea"/>
                <a:ea typeface="+mj-ea"/>
              </a:rPr>
              <a:t>一是尽量使用已有的类；</a:t>
            </a:r>
            <a:endParaRPr lang="en-US" altLang="zh-CN" sz="2300" dirty="0">
              <a:latin typeface="+mj-ea"/>
              <a:ea typeface="+mj-ea"/>
            </a:endParaRPr>
          </a:p>
          <a:p>
            <a:pPr marL="955675" lvl="1" indent="-342900">
              <a:lnSpc>
                <a:spcPct val="130000"/>
              </a:lnSpc>
              <a:spcBef>
                <a:spcPts val="450"/>
              </a:spcBef>
              <a:buClr>
                <a:schemeClr val="accent1"/>
              </a:buClr>
              <a:buSzPct val="68000"/>
              <a:buFont typeface="Arial" panose="020B0604020202020204" pitchFamily="34" charset="0"/>
              <a:buChar char="•"/>
              <a:defRPr/>
            </a:pPr>
            <a:r>
              <a:rPr lang="zh-CN" altLang="en-US" sz="2300" dirty="0">
                <a:latin typeface="+mj-ea"/>
                <a:ea typeface="+mj-ea"/>
              </a:rPr>
              <a:t>二是在设计新类的协议时考虑将来的可重用性。</a:t>
            </a:r>
            <a:endParaRPr lang="zh-CN" altLang="en-US" sz="2300" dirty="0">
              <a:latin typeface="+mj-ea"/>
              <a:ea typeface="+mj-ea"/>
            </a:endParaRPr>
          </a:p>
          <a:p>
            <a:pPr marL="612775" indent="-342900" defTabSz="685800">
              <a:lnSpc>
                <a:spcPct val="130000"/>
              </a:lnSpc>
              <a:spcBef>
                <a:spcPts val="450"/>
              </a:spcBef>
              <a:buClr>
                <a:schemeClr val="accent1"/>
              </a:buClr>
              <a:buSzPct val="68000"/>
              <a:buFont typeface="Arial" panose="020B0604020202020204" pitchFamily="34" charset="0"/>
              <a:buChar char="•"/>
              <a:defRPr/>
            </a:pPr>
            <a:r>
              <a:rPr lang="zh-CN" altLang="en-US" sz="2800" dirty="0">
                <a:solidFill>
                  <a:srgbClr val="FF0000"/>
                </a:solidFill>
                <a:latin typeface="+mj-ea"/>
                <a:ea typeface="+mj-ea"/>
              </a:rPr>
              <a:t>软件重用可分为</a:t>
            </a:r>
            <a:r>
              <a:rPr lang="en-US" altLang="zh-CN" sz="2800" dirty="0">
                <a:solidFill>
                  <a:srgbClr val="FF0000"/>
                </a:solidFill>
                <a:latin typeface="+mj-ea"/>
                <a:ea typeface="+mj-ea"/>
              </a:rPr>
              <a:t>3</a:t>
            </a:r>
            <a:r>
              <a:rPr lang="zh-CN" altLang="en-US" sz="2800" dirty="0">
                <a:solidFill>
                  <a:srgbClr val="FF0000"/>
                </a:solidFill>
                <a:latin typeface="+mj-ea"/>
                <a:ea typeface="+mj-ea"/>
              </a:rPr>
              <a:t>个层次：</a:t>
            </a:r>
            <a:endParaRPr lang="en-US" altLang="zh-CN" sz="2800" dirty="0">
              <a:solidFill>
                <a:srgbClr val="FF0000"/>
              </a:solidFill>
              <a:latin typeface="+mj-ea"/>
              <a:ea typeface="+mj-ea"/>
            </a:endParaRPr>
          </a:p>
          <a:p>
            <a:pPr marL="955040" lvl="1" indent="-342900">
              <a:lnSpc>
                <a:spcPct val="130000"/>
              </a:lnSpc>
              <a:spcBef>
                <a:spcPts val="450"/>
              </a:spcBef>
              <a:buClr>
                <a:schemeClr val="accent1"/>
              </a:buClr>
              <a:buSzPct val="68000"/>
              <a:buFont typeface="Arial" panose="020B0604020202020204" pitchFamily="34" charset="0"/>
              <a:buChar char="•"/>
              <a:defRPr/>
            </a:pPr>
            <a:r>
              <a:rPr lang="zh-CN" altLang="en-US" sz="2300" dirty="0">
                <a:latin typeface="+mj-ea"/>
                <a:ea typeface="+mj-ea"/>
              </a:rPr>
              <a:t>知识重用</a:t>
            </a:r>
            <a:r>
              <a:rPr lang="en-US" altLang="zh-CN" sz="2300" dirty="0">
                <a:latin typeface="+mj-ea"/>
                <a:ea typeface="+mj-ea"/>
              </a:rPr>
              <a:t>(</a:t>
            </a:r>
            <a:r>
              <a:rPr lang="zh-CN" altLang="en-US" sz="2300" dirty="0">
                <a:latin typeface="+mj-ea"/>
                <a:ea typeface="+mj-ea"/>
              </a:rPr>
              <a:t>例如，软件工程知识的重用</a:t>
            </a:r>
            <a:r>
              <a:rPr lang="en-US" altLang="zh-CN" sz="2300" dirty="0">
                <a:latin typeface="+mj-ea"/>
                <a:ea typeface="+mj-ea"/>
              </a:rPr>
              <a:t>)</a:t>
            </a:r>
            <a:r>
              <a:rPr lang="zh-CN" altLang="en-US" sz="2300" dirty="0">
                <a:latin typeface="+mj-ea"/>
                <a:ea typeface="+mj-ea"/>
              </a:rPr>
              <a:t>。</a:t>
            </a:r>
            <a:endParaRPr lang="zh-CN" altLang="en-US" sz="2300" dirty="0">
              <a:latin typeface="+mj-ea"/>
              <a:ea typeface="+mj-ea"/>
            </a:endParaRPr>
          </a:p>
          <a:p>
            <a:pPr marL="955040" lvl="1" indent="-342900">
              <a:lnSpc>
                <a:spcPct val="130000"/>
              </a:lnSpc>
              <a:spcBef>
                <a:spcPts val="450"/>
              </a:spcBef>
              <a:buClr>
                <a:schemeClr val="accent1"/>
              </a:buClr>
              <a:buSzPct val="68000"/>
              <a:buFont typeface="Arial" panose="020B0604020202020204" pitchFamily="34" charset="0"/>
              <a:buChar char="•"/>
              <a:defRPr/>
            </a:pPr>
            <a:r>
              <a:rPr lang="zh-CN" altLang="en-US" sz="2300" dirty="0">
                <a:latin typeface="+mj-ea"/>
                <a:ea typeface="+mj-ea"/>
              </a:rPr>
              <a:t>方法和标准的重用</a:t>
            </a:r>
            <a:r>
              <a:rPr lang="en-US" altLang="zh-CN" sz="2300" dirty="0">
                <a:latin typeface="+mj-ea"/>
                <a:ea typeface="+mj-ea"/>
              </a:rPr>
              <a:t>(</a:t>
            </a:r>
            <a:r>
              <a:rPr lang="zh-CN" altLang="en-US" sz="2300" dirty="0">
                <a:latin typeface="+mj-ea"/>
                <a:ea typeface="+mj-ea"/>
              </a:rPr>
              <a:t>例如，面向对象方法或国家制定的软件开发规范的重用</a:t>
            </a:r>
            <a:r>
              <a:rPr lang="en-US" altLang="zh-CN" sz="2300" dirty="0">
                <a:latin typeface="+mj-ea"/>
                <a:ea typeface="+mj-ea"/>
              </a:rPr>
              <a:t>)</a:t>
            </a:r>
            <a:r>
              <a:rPr lang="zh-CN" altLang="en-US" sz="2300" dirty="0">
                <a:latin typeface="+mj-ea"/>
                <a:ea typeface="+mj-ea"/>
              </a:rPr>
              <a:t>。</a:t>
            </a:r>
            <a:endParaRPr lang="zh-CN" altLang="en-US" sz="2300" dirty="0">
              <a:latin typeface="+mj-ea"/>
              <a:ea typeface="+mj-ea"/>
            </a:endParaRPr>
          </a:p>
          <a:p>
            <a:pPr marL="955040" lvl="1" indent="-342900">
              <a:lnSpc>
                <a:spcPct val="130000"/>
              </a:lnSpc>
              <a:spcBef>
                <a:spcPts val="450"/>
              </a:spcBef>
              <a:buClr>
                <a:schemeClr val="accent1"/>
              </a:buClr>
              <a:buSzPct val="68000"/>
              <a:buFont typeface="Arial" panose="020B0604020202020204" pitchFamily="34" charset="0"/>
              <a:buChar char="•"/>
              <a:defRPr/>
            </a:pPr>
            <a:r>
              <a:rPr lang="zh-CN" altLang="en-US" sz="2300" dirty="0">
                <a:latin typeface="+mj-ea"/>
                <a:ea typeface="+mj-ea"/>
              </a:rPr>
              <a:t>软件成分的重用。</a:t>
            </a:r>
            <a:endParaRPr lang="zh-CN" altLang="en-US" sz="2300" dirty="0">
              <a:latin typeface="+mj-ea"/>
              <a:ea typeface="+mj-ea"/>
            </a:endParaRPr>
          </a:p>
          <a:p>
            <a:pPr marL="612140" indent="-342900" defTabSz="685800">
              <a:lnSpc>
                <a:spcPct val="130000"/>
              </a:lnSpc>
              <a:spcBef>
                <a:spcPts val="450"/>
              </a:spcBef>
              <a:buClr>
                <a:schemeClr val="accent1"/>
              </a:buClr>
              <a:buSzPct val="68000"/>
              <a:buFont typeface="Arial" panose="020B0604020202020204" pitchFamily="34" charset="0"/>
              <a:buChar char="•"/>
              <a:defRPr/>
            </a:pPr>
            <a:endParaRPr lang="en-US" altLang="zh-CN" sz="2100" dirty="0"/>
          </a:p>
          <a:p>
            <a:pPr marL="612140" indent="-342900" defTabSz="685800">
              <a:lnSpc>
                <a:spcPct val="130000"/>
              </a:lnSpc>
              <a:spcBef>
                <a:spcPts val="450"/>
              </a:spcBef>
              <a:buClr>
                <a:schemeClr val="accent1"/>
              </a:buClr>
              <a:buSzPct val="68000"/>
              <a:buFont typeface="Arial" panose="020B0604020202020204" pitchFamily="34" charset="0"/>
              <a:buChar char="•"/>
              <a:defRPr/>
            </a:pPr>
            <a:endParaRPr lang="zh-CN" altLang="en-US" sz="2100" dirty="0"/>
          </a:p>
        </p:txBody>
      </p:sp>
      <p:sp>
        <p:nvSpPr>
          <p:cNvPr id="3" name="标题 2"/>
          <p:cNvSpPr>
            <a:spLocks noGrp="1"/>
          </p:cNvSpPr>
          <p:nvPr>
            <p:ph type="title"/>
          </p:nvPr>
        </p:nvSpPr>
        <p:spPr/>
        <p:txBody>
          <a:bodyPr>
            <a:normAutofit/>
          </a:bodyPr>
          <a:lstStyle/>
          <a:p>
            <a:r>
              <a:rPr lang="zh-CN" altLang="en-GB" dirty="0"/>
              <a:t>软件重用</a:t>
            </a:r>
            <a:endParaRPr lang="zh-CN" altLang="en-US" sz="3200" dirty="0"/>
          </a:p>
        </p:txBody>
      </p:sp>
      <p:sp>
        <p:nvSpPr>
          <p:cNvPr id="5" name="日期占位符 4"/>
          <p:cNvSpPr>
            <a:spLocks noGrp="1"/>
          </p:cNvSpPr>
          <p:nvPr>
            <p:ph type="dt" sz="half" idx="10"/>
          </p:nvPr>
        </p:nvSpPr>
        <p:spPr/>
        <p:txBody>
          <a:bodyPr/>
          <a:lstStyle/>
          <a:p>
            <a:fld id="{8862BB6C-AA80-4337-8F51-BAA6EA1E1EB2}"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up)">
                                      <p:cBhvr>
                                        <p:cTn id="15" dur="500"/>
                                        <p:tgtEl>
                                          <p:spTgt spid="4">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wipe(up)">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wipe(up)">
                                      <p:cBhvr>
                                        <p:cTn id="23" dur="500"/>
                                        <p:tgtEl>
                                          <p:spTgt spid="4">
                                            <p:txEl>
                                              <p:pRg st="4" end="4"/>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wipe(up)">
                                      <p:cBhvr>
                                        <p:cTn id="26" dur="500"/>
                                        <p:tgtEl>
                                          <p:spTgt spid="4">
                                            <p:txEl>
                                              <p:pRg st="5" end="5"/>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wipe(up)">
                                      <p:cBhvr>
                                        <p:cTn id="29" dur="500"/>
                                        <p:tgtEl>
                                          <p:spTgt spid="4">
                                            <p:txEl>
                                              <p:pRg st="6" end="6"/>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wipe(up)">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软件成分的重用</a:t>
            </a:r>
            <a:r>
              <a:rPr lang="zh-CN" altLang="en-US" dirty="0" smtClean="0"/>
              <a:t>级别</a:t>
            </a:r>
            <a:endParaRPr lang="zh-CN" altLang="en-US" dirty="0"/>
          </a:p>
        </p:txBody>
      </p:sp>
      <p:sp>
        <p:nvSpPr>
          <p:cNvPr id="4" name="文本占位符 3"/>
          <p:cNvSpPr>
            <a:spLocks noGrp="1"/>
          </p:cNvSpPr>
          <p:nvPr>
            <p:ph idx="1"/>
          </p:nvPr>
        </p:nvSpPr>
        <p:spPr>
          <a:xfrm>
            <a:off x="660292" y="777914"/>
            <a:ext cx="8197958" cy="4075114"/>
          </a:xfrm>
        </p:spPr>
        <p:txBody>
          <a:bodyPr>
            <a:noAutofit/>
          </a:bodyPr>
          <a:lstStyle/>
          <a:p>
            <a:pPr marL="527050" indent="-257175">
              <a:spcBef>
                <a:spcPts val="450"/>
              </a:spcBef>
              <a:buSzPct val="68000"/>
              <a:defRPr/>
            </a:pPr>
            <a:r>
              <a:rPr lang="zh-CN" altLang="en-US" sz="2400" dirty="0"/>
              <a:t>软件成分重用的</a:t>
            </a:r>
            <a:r>
              <a:rPr lang="en-US" altLang="zh-CN" sz="2400" dirty="0"/>
              <a:t>3</a:t>
            </a:r>
            <a:r>
              <a:rPr lang="zh-CN" altLang="en-US" sz="2400" dirty="0"/>
              <a:t>个级别：</a:t>
            </a:r>
            <a:endParaRPr lang="zh-CN" altLang="en-US" sz="2400" dirty="0"/>
          </a:p>
          <a:p>
            <a:pPr marL="274320" indent="-5080">
              <a:spcBef>
                <a:spcPts val="450"/>
              </a:spcBef>
              <a:buSzPct val="68000"/>
              <a:buNone/>
              <a:defRPr/>
            </a:pPr>
            <a:r>
              <a:rPr lang="en-US" altLang="zh-CN" sz="2000" dirty="0">
                <a:solidFill>
                  <a:srgbClr val="FF0000"/>
                </a:solidFill>
              </a:rPr>
              <a:t>(1</a:t>
            </a:r>
            <a:r>
              <a:rPr lang="en-US" altLang="zh-CN" sz="2000" dirty="0" smtClean="0">
                <a:solidFill>
                  <a:srgbClr val="FF0000"/>
                </a:solidFill>
              </a:rPr>
              <a:t>) </a:t>
            </a:r>
            <a:r>
              <a:rPr lang="zh-CN" altLang="en-US" sz="2000" dirty="0" smtClean="0">
                <a:solidFill>
                  <a:srgbClr val="FF0000"/>
                </a:solidFill>
              </a:rPr>
              <a:t>几种</a:t>
            </a:r>
            <a:r>
              <a:rPr lang="zh-CN" altLang="en-US" sz="2000" dirty="0">
                <a:solidFill>
                  <a:srgbClr val="FF0000"/>
                </a:solidFill>
              </a:rPr>
              <a:t>形式的代码重用</a:t>
            </a:r>
            <a:endParaRPr lang="zh-CN" altLang="en-US" sz="2000" dirty="0">
              <a:solidFill>
                <a:srgbClr val="FF0000"/>
              </a:solidFill>
            </a:endParaRPr>
          </a:p>
          <a:p>
            <a:pPr marL="531495" lvl="1" indent="-5080">
              <a:spcBef>
                <a:spcPts val="450"/>
              </a:spcBef>
              <a:buClr>
                <a:schemeClr val="accent1"/>
              </a:buClr>
              <a:buSzPct val="68000"/>
              <a:buNone/>
              <a:defRPr/>
            </a:pPr>
            <a:r>
              <a:rPr lang="zh-CN" altLang="en-US" sz="2000" dirty="0"/>
              <a:t>源代码剪贴：几乎无法跟踪原始代码块的修改</a:t>
            </a:r>
            <a:endParaRPr lang="en-US" altLang="zh-CN" sz="2000" dirty="0"/>
          </a:p>
          <a:p>
            <a:pPr marL="531495" lvl="1" indent="-5080">
              <a:spcBef>
                <a:spcPts val="450"/>
              </a:spcBef>
              <a:buClr>
                <a:schemeClr val="accent1"/>
              </a:buClr>
              <a:buSzPct val="68000"/>
              <a:buNone/>
              <a:defRPr/>
            </a:pPr>
            <a:r>
              <a:rPr lang="zh-CN" altLang="en-US" sz="2000" dirty="0"/>
              <a:t>源代码包含</a:t>
            </a:r>
            <a:r>
              <a:rPr lang="en-US" altLang="zh-CN" sz="2000" dirty="0"/>
              <a:t>#include </a:t>
            </a:r>
            <a:r>
              <a:rPr lang="zh-CN" altLang="en-US" sz="2000" dirty="0"/>
              <a:t>：重新编译</a:t>
            </a:r>
            <a:r>
              <a:rPr lang="zh-CN" altLang="en-US" sz="2000" dirty="0">
                <a:solidFill>
                  <a:srgbClr val="FF0000"/>
                </a:solidFill>
              </a:rPr>
              <a:t>都用</a:t>
            </a:r>
            <a:r>
              <a:rPr lang="zh-CN" altLang="en-US" sz="2000" dirty="0"/>
              <a:t>最新源代码</a:t>
            </a:r>
            <a:endParaRPr lang="en-US" altLang="zh-CN" sz="2000" dirty="0"/>
          </a:p>
          <a:p>
            <a:pPr marL="531495" lvl="1" indent="-5080">
              <a:spcBef>
                <a:spcPts val="450"/>
              </a:spcBef>
              <a:buClr>
                <a:schemeClr val="accent1"/>
              </a:buClr>
              <a:buSzPct val="68000"/>
              <a:buNone/>
              <a:defRPr/>
            </a:pPr>
            <a:r>
              <a:rPr lang="zh-CN" altLang="en-US" sz="2000" dirty="0"/>
              <a:t>继承：可扩充或修改库中的类而不影响原有的代码</a:t>
            </a:r>
            <a:endParaRPr lang="en-US" altLang="zh-CN" sz="2000" dirty="0"/>
          </a:p>
          <a:p>
            <a:pPr marL="274320" indent="-5080">
              <a:spcBef>
                <a:spcPts val="450"/>
              </a:spcBef>
              <a:buSzPct val="68000"/>
              <a:buNone/>
              <a:defRPr/>
            </a:pPr>
            <a:r>
              <a:rPr lang="en-US" altLang="zh-CN" sz="2000" dirty="0">
                <a:solidFill>
                  <a:srgbClr val="FF0000"/>
                </a:solidFill>
              </a:rPr>
              <a:t>(2) </a:t>
            </a:r>
            <a:r>
              <a:rPr lang="zh-CN" altLang="en-US" sz="2000" dirty="0">
                <a:solidFill>
                  <a:srgbClr val="FF0000"/>
                </a:solidFill>
              </a:rPr>
              <a:t>设计结果重用</a:t>
            </a:r>
            <a:endParaRPr lang="zh-CN" altLang="en-US" sz="2000" dirty="0">
              <a:solidFill>
                <a:srgbClr val="FF0000"/>
              </a:solidFill>
            </a:endParaRPr>
          </a:p>
          <a:p>
            <a:pPr marL="531495" lvl="1" indent="-5080">
              <a:spcBef>
                <a:spcPts val="450"/>
              </a:spcBef>
              <a:buClr>
                <a:schemeClr val="accent1"/>
              </a:buClr>
              <a:buSzPct val="68000"/>
              <a:buNone/>
              <a:defRPr/>
            </a:pPr>
            <a:r>
              <a:rPr lang="zh-CN" altLang="en-US" sz="2000" dirty="0"/>
              <a:t>重用某个软件系统的设计模型。</a:t>
            </a:r>
            <a:endParaRPr lang="en-US" altLang="zh-CN" sz="2000" dirty="0"/>
          </a:p>
          <a:p>
            <a:pPr marL="274320" indent="-5080">
              <a:spcBef>
                <a:spcPts val="450"/>
              </a:spcBef>
              <a:buSzPct val="68000"/>
              <a:buNone/>
              <a:defRPr/>
            </a:pPr>
            <a:r>
              <a:rPr lang="en-US" altLang="zh-CN" sz="2000" dirty="0">
                <a:solidFill>
                  <a:srgbClr val="FF0000"/>
                </a:solidFill>
              </a:rPr>
              <a:t>(3) </a:t>
            </a:r>
            <a:r>
              <a:rPr lang="zh-CN" altLang="en-US" sz="2000" dirty="0">
                <a:solidFill>
                  <a:srgbClr val="FF0000"/>
                </a:solidFill>
              </a:rPr>
              <a:t>分析结果重用</a:t>
            </a:r>
            <a:endParaRPr lang="zh-CN" altLang="en-US" sz="2000" dirty="0">
              <a:solidFill>
                <a:srgbClr val="FF0000"/>
              </a:solidFill>
            </a:endParaRPr>
          </a:p>
          <a:p>
            <a:pPr marL="531495" lvl="1" indent="-5080">
              <a:spcBef>
                <a:spcPts val="450"/>
              </a:spcBef>
              <a:buClr>
                <a:schemeClr val="accent1"/>
              </a:buClr>
              <a:buSzPct val="68000"/>
              <a:buNone/>
              <a:defRPr/>
            </a:pPr>
            <a:r>
              <a:rPr lang="zh-CN" altLang="en-US" sz="2000" dirty="0"/>
              <a:t>重用分析模型</a:t>
            </a:r>
            <a:r>
              <a:rPr lang="zh-CN" altLang="en-US" sz="2000" dirty="0" smtClean="0"/>
              <a:t>，例如</a:t>
            </a:r>
            <a:r>
              <a:rPr lang="zh-CN" altLang="en-US" sz="2000" dirty="0"/>
              <a:t>，把一个应用系统移植到完全不同的软硬件平台上。</a:t>
            </a:r>
            <a:endParaRPr lang="zh-CN" altLang="en-US" sz="2000" dirty="0"/>
          </a:p>
          <a:p>
            <a:pPr>
              <a:spcBef>
                <a:spcPts val="450"/>
              </a:spcBef>
            </a:pPr>
            <a:endParaRPr lang="zh-CN" altLang="en-US" sz="3200" dirty="0"/>
          </a:p>
        </p:txBody>
      </p:sp>
      <p:sp>
        <p:nvSpPr>
          <p:cNvPr id="5" name="日期占位符 4"/>
          <p:cNvSpPr>
            <a:spLocks noGrp="1"/>
          </p:cNvSpPr>
          <p:nvPr>
            <p:ph type="dt" sz="half" idx="10"/>
          </p:nvPr>
        </p:nvSpPr>
        <p:spPr/>
        <p:txBody>
          <a:bodyPr/>
          <a:lstStyle/>
          <a:p>
            <a:fld id="{EBB98895-40A7-43DE-ACD3-81B6144768C9}"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up)">
                                      <p:cBhvr>
                                        <p:cTn id="15" dur="500"/>
                                        <p:tgtEl>
                                          <p:spTgt spid="4">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wipe(up)">
                                      <p:cBhvr>
                                        <p:cTn id="18" dur="500"/>
                                        <p:tgtEl>
                                          <p:spTgt spid="4">
                                            <p:txEl>
                                              <p:pRg st="3" end="3"/>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wipe(up)">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wipe(up)">
                                      <p:cBhvr>
                                        <p:cTn id="26" dur="500"/>
                                        <p:tgtEl>
                                          <p:spTgt spid="4">
                                            <p:txEl>
                                              <p:pRg st="5" end="5"/>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wipe(up)">
                                      <p:cBhvr>
                                        <p:cTn id="29" dur="500"/>
                                        <p:tgtEl>
                                          <p:spTgt spid="4">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wipe(up)">
                                      <p:cBhvr>
                                        <p:cTn id="34" dur="500"/>
                                        <p:tgtEl>
                                          <p:spTgt spid="4">
                                            <p:txEl>
                                              <p:pRg st="7" end="7"/>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wipe(up)">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a:t>10</a:t>
            </a:r>
            <a:r>
              <a:rPr lang="zh-CN" altLang="en-US" dirty="0"/>
              <a:t>种典型的可重用软件</a:t>
            </a:r>
            <a:r>
              <a:rPr lang="zh-CN" altLang="en-US" dirty="0" smtClean="0"/>
              <a:t>成分</a:t>
            </a:r>
            <a:endParaRPr lang="zh-CN" altLang="en-US" dirty="0"/>
          </a:p>
        </p:txBody>
      </p:sp>
      <p:sp>
        <p:nvSpPr>
          <p:cNvPr id="5" name="文本占位符 4"/>
          <p:cNvSpPr>
            <a:spLocks noGrp="1"/>
          </p:cNvSpPr>
          <p:nvPr>
            <p:ph idx="1"/>
          </p:nvPr>
        </p:nvSpPr>
        <p:spPr/>
        <p:txBody>
          <a:bodyPr>
            <a:normAutofit lnSpcReduction="10000"/>
          </a:bodyPr>
          <a:lstStyle/>
          <a:p>
            <a:pPr marL="274320" indent="-5080">
              <a:lnSpc>
                <a:spcPct val="100000"/>
              </a:lnSpc>
              <a:spcBef>
                <a:spcPts val="900"/>
              </a:spcBef>
              <a:buSzPct val="68000"/>
              <a:buNone/>
              <a:defRPr/>
            </a:pPr>
            <a:r>
              <a:rPr lang="zh-CN" altLang="en-US" sz="1800" dirty="0"/>
              <a:t>（</a:t>
            </a:r>
            <a:r>
              <a:rPr lang="en-US" altLang="zh-CN" sz="1800" dirty="0"/>
              <a:t>1</a:t>
            </a:r>
            <a:r>
              <a:rPr lang="zh-CN" altLang="en-US" sz="1800" dirty="0"/>
              <a:t>） 项目计划：软件质量保证计划。</a:t>
            </a:r>
            <a:endParaRPr lang="zh-CN" altLang="en-US" sz="1800" dirty="0"/>
          </a:p>
          <a:p>
            <a:pPr marL="274320" indent="-5080">
              <a:lnSpc>
                <a:spcPct val="100000"/>
              </a:lnSpc>
              <a:spcBef>
                <a:spcPts val="900"/>
              </a:spcBef>
              <a:buSzPct val="68000"/>
              <a:buNone/>
              <a:defRPr/>
            </a:pPr>
            <a:r>
              <a:rPr lang="zh-CN" altLang="en-US" sz="1800" dirty="0"/>
              <a:t>（</a:t>
            </a:r>
            <a:r>
              <a:rPr lang="en-US" altLang="zh-CN" sz="1800" dirty="0"/>
              <a:t>2</a:t>
            </a:r>
            <a:r>
              <a:rPr lang="zh-CN" altLang="en-US" sz="1800" dirty="0"/>
              <a:t>） 成本估计：不同项目中类似功能的成本估算。</a:t>
            </a:r>
            <a:endParaRPr lang="en-US" altLang="zh-CN" sz="1800" dirty="0"/>
          </a:p>
          <a:p>
            <a:pPr marL="274320" indent="-5080">
              <a:lnSpc>
                <a:spcPct val="100000"/>
              </a:lnSpc>
              <a:spcBef>
                <a:spcPts val="900"/>
              </a:spcBef>
              <a:buSzPct val="68000"/>
              <a:buNone/>
              <a:defRPr/>
            </a:pPr>
            <a:r>
              <a:rPr lang="zh-CN" altLang="en-US" sz="1800" dirty="0"/>
              <a:t>（</a:t>
            </a:r>
            <a:r>
              <a:rPr lang="en-US" altLang="zh-CN" sz="1800" dirty="0"/>
              <a:t>3</a:t>
            </a:r>
            <a:r>
              <a:rPr lang="zh-CN" altLang="en-US" sz="1800" dirty="0"/>
              <a:t>） 体系结构：事务类处理体系结构。</a:t>
            </a:r>
            <a:endParaRPr lang="zh-CN" altLang="en-US" sz="1800" dirty="0"/>
          </a:p>
          <a:p>
            <a:pPr marL="274320" indent="-5080">
              <a:lnSpc>
                <a:spcPct val="100000"/>
              </a:lnSpc>
              <a:spcBef>
                <a:spcPts val="900"/>
              </a:spcBef>
              <a:buSzPct val="68000"/>
              <a:buNone/>
              <a:defRPr/>
            </a:pPr>
            <a:r>
              <a:rPr lang="zh-CN" altLang="en-US" sz="1800" dirty="0"/>
              <a:t>（</a:t>
            </a:r>
            <a:r>
              <a:rPr lang="en-US" altLang="zh-CN" sz="1800" dirty="0"/>
              <a:t>4</a:t>
            </a:r>
            <a:r>
              <a:rPr lang="zh-CN" altLang="en-US" sz="1800" dirty="0"/>
              <a:t>） 需求模型</a:t>
            </a:r>
            <a:r>
              <a:rPr lang="en-US" altLang="zh-CN" sz="1800" dirty="0"/>
              <a:t>/</a:t>
            </a:r>
            <a:r>
              <a:rPr lang="zh-CN" altLang="en-US" sz="1800" dirty="0"/>
              <a:t>规格说明：对象模型，数据流图。</a:t>
            </a:r>
            <a:endParaRPr lang="en-US" altLang="zh-CN" sz="1800" dirty="0"/>
          </a:p>
          <a:p>
            <a:pPr marL="274320" indent="-5080">
              <a:lnSpc>
                <a:spcPct val="100000"/>
              </a:lnSpc>
              <a:spcBef>
                <a:spcPts val="900"/>
              </a:spcBef>
              <a:buSzPct val="68000"/>
              <a:buNone/>
              <a:defRPr/>
            </a:pPr>
            <a:r>
              <a:rPr lang="zh-CN" altLang="en-US" sz="1800" dirty="0"/>
              <a:t>（</a:t>
            </a:r>
            <a:r>
              <a:rPr lang="en-US" altLang="zh-CN" sz="1800" dirty="0"/>
              <a:t>5</a:t>
            </a:r>
            <a:r>
              <a:rPr lang="zh-CN" altLang="en-US" sz="1800" dirty="0"/>
              <a:t>） 设计：体系结构、数据、接口和过程设计。</a:t>
            </a:r>
            <a:endParaRPr lang="zh-CN" altLang="en-US" sz="1800" dirty="0"/>
          </a:p>
          <a:p>
            <a:pPr marL="274320" indent="-5080">
              <a:lnSpc>
                <a:spcPct val="100000"/>
              </a:lnSpc>
              <a:spcBef>
                <a:spcPts val="900"/>
              </a:spcBef>
              <a:buSzPct val="68000"/>
              <a:buNone/>
              <a:defRPr/>
            </a:pPr>
            <a:r>
              <a:rPr lang="zh-CN" altLang="en-US" sz="1800" dirty="0"/>
              <a:t>（</a:t>
            </a:r>
            <a:r>
              <a:rPr lang="en-US" altLang="zh-CN" sz="1800" dirty="0"/>
              <a:t>6</a:t>
            </a:r>
            <a:r>
              <a:rPr lang="zh-CN" altLang="en-US" sz="1800" dirty="0"/>
              <a:t>） 源代码：兼容的程序构件。</a:t>
            </a:r>
            <a:endParaRPr lang="zh-CN" altLang="en-US" sz="1800" dirty="0"/>
          </a:p>
          <a:p>
            <a:pPr marL="274320" indent="-5080">
              <a:lnSpc>
                <a:spcPct val="100000"/>
              </a:lnSpc>
              <a:spcBef>
                <a:spcPts val="900"/>
              </a:spcBef>
              <a:buSzPct val="68000"/>
              <a:buNone/>
              <a:defRPr/>
            </a:pPr>
            <a:r>
              <a:rPr lang="zh-CN" altLang="en-US" sz="1800" dirty="0"/>
              <a:t>（</a:t>
            </a:r>
            <a:r>
              <a:rPr lang="en-US" altLang="zh-CN" sz="1800" dirty="0"/>
              <a:t>7</a:t>
            </a:r>
            <a:r>
              <a:rPr lang="zh-CN" altLang="en-US" sz="1800" dirty="0"/>
              <a:t>） 用户文档和技术文档：部分重用。</a:t>
            </a:r>
            <a:endParaRPr lang="en-US" altLang="zh-CN" sz="1800" dirty="0"/>
          </a:p>
          <a:p>
            <a:pPr marL="274320" indent="-5080">
              <a:lnSpc>
                <a:spcPct val="100000"/>
              </a:lnSpc>
              <a:spcBef>
                <a:spcPts val="900"/>
              </a:spcBef>
              <a:buSzPct val="68000"/>
              <a:buNone/>
              <a:defRPr/>
            </a:pPr>
            <a:r>
              <a:rPr lang="zh-CN" altLang="en-US" sz="1800" dirty="0"/>
              <a:t>（</a:t>
            </a:r>
            <a:r>
              <a:rPr lang="en-US" altLang="zh-CN" sz="1800" dirty="0"/>
              <a:t>8</a:t>
            </a:r>
            <a:r>
              <a:rPr lang="zh-CN" altLang="en-US" sz="1800" dirty="0"/>
              <a:t>） 用户界面：</a:t>
            </a:r>
            <a:r>
              <a:rPr lang="en-US" altLang="zh-CN" sz="1800" dirty="0"/>
              <a:t>GUI</a:t>
            </a:r>
            <a:r>
              <a:rPr lang="zh-CN" altLang="en-US" sz="1800" dirty="0"/>
              <a:t> 可占应用程序的</a:t>
            </a:r>
            <a:r>
              <a:rPr lang="en-US" altLang="zh-CN" sz="1800" dirty="0"/>
              <a:t>60%</a:t>
            </a:r>
            <a:r>
              <a:rPr lang="zh-CN" altLang="en-US" sz="1800" dirty="0"/>
              <a:t>代码量。</a:t>
            </a:r>
            <a:endParaRPr lang="zh-CN" altLang="en-US" sz="1800" dirty="0"/>
          </a:p>
          <a:p>
            <a:pPr marL="274320" indent="-5080">
              <a:lnSpc>
                <a:spcPct val="100000"/>
              </a:lnSpc>
              <a:spcBef>
                <a:spcPts val="900"/>
              </a:spcBef>
              <a:buSzPct val="68000"/>
              <a:buNone/>
              <a:defRPr/>
            </a:pPr>
            <a:r>
              <a:rPr lang="zh-CN" altLang="en-US" sz="1800" dirty="0"/>
              <a:t>（</a:t>
            </a:r>
            <a:r>
              <a:rPr lang="en-US" altLang="zh-CN" sz="1800" dirty="0"/>
              <a:t>9</a:t>
            </a:r>
            <a:r>
              <a:rPr lang="zh-CN" altLang="en-US" sz="1800" dirty="0"/>
              <a:t>） 数据： 记录结构，文件和完整的数据库。</a:t>
            </a:r>
            <a:endParaRPr lang="zh-CN" altLang="en-US" sz="1800" dirty="0"/>
          </a:p>
          <a:p>
            <a:pPr marL="274320" indent="-5080">
              <a:lnSpc>
                <a:spcPct val="100000"/>
              </a:lnSpc>
              <a:spcBef>
                <a:spcPts val="900"/>
              </a:spcBef>
              <a:buSzPct val="68000"/>
              <a:buNone/>
              <a:defRPr/>
            </a:pPr>
            <a:r>
              <a:rPr lang="zh-CN" altLang="en-US" sz="1800" dirty="0"/>
              <a:t>（</a:t>
            </a:r>
            <a:r>
              <a:rPr lang="en-US" altLang="zh-CN" sz="1800" dirty="0"/>
              <a:t>10</a:t>
            </a:r>
            <a:r>
              <a:rPr lang="zh-CN" altLang="en-US" sz="1800" dirty="0"/>
              <a:t>）测试用例：与重用设计或代码相关的用例。</a:t>
            </a:r>
            <a:endParaRPr lang="zh-CN" altLang="en-US" sz="1800" dirty="0"/>
          </a:p>
        </p:txBody>
      </p:sp>
      <p:sp>
        <p:nvSpPr>
          <p:cNvPr id="2" name="日期占位符 1"/>
          <p:cNvSpPr>
            <a:spLocks noGrp="1"/>
          </p:cNvSpPr>
          <p:nvPr>
            <p:ph type="dt" sz="half" idx="10"/>
          </p:nvPr>
        </p:nvSpPr>
        <p:spPr/>
        <p:txBody>
          <a:bodyPr/>
          <a:lstStyle/>
          <a:p>
            <a:fld id="{97BF5BBB-F057-4E31-A9BC-B8F333374913}"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up)">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up)">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up)">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up)">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up)">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wipe(up)">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wipe(up)">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wipe(up)">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可重用软构件应具备的特点</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sz="2600" dirty="0"/>
              <a:t>面向对象技术中的“类”，是比较理想的可重用软构件，不妨称之为类构件</a:t>
            </a:r>
            <a:r>
              <a:rPr lang="zh-CN" altLang="en-US" sz="2600" dirty="0" smtClean="0"/>
              <a:t>。</a:t>
            </a:r>
            <a:endParaRPr lang="en-US" altLang="zh-CN" sz="2600" dirty="0" smtClean="0"/>
          </a:p>
          <a:p>
            <a:r>
              <a:rPr lang="zh-CN" altLang="en-US" sz="2600" dirty="0" smtClean="0"/>
              <a:t>为</a:t>
            </a:r>
            <a:r>
              <a:rPr lang="zh-CN" altLang="en-US" sz="2600" dirty="0"/>
              <a:t>使软构件也像硬件集成电路那样，能在构造各种各样的软件系统时方便地重复使用，就必须使它们满足下列要求：</a:t>
            </a:r>
            <a:endParaRPr lang="zh-CN" altLang="en-US" sz="2600" dirty="0"/>
          </a:p>
          <a:p>
            <a:pPr lvl="1">
              <a:buFontTx/>
              <a:buAutoNum type="arabicParenBoth"/>
            </a:pPr>
            <a:r>
              <a:rPr lang="zh-CN" altLang="en-US" sz="2200" dirty="0"/>
              <a:t>模块独立性强</a:t>
            </a:r>
            <a:endParaRPr lang="en-US" altLang="zh-CN" sz="2200" dirty="0"/>
          </a:p>
          <a:p>
            <a:pPr lvl="1">
              <a:buFontTx/>
              <a:buAutoNum type="arabicParenBoth"/>
            </a:pPr>
            <a:r>
              <a:rPr lang="zh-CN" altLang="en-US" sz="2200" dirty="0" smtClean="0"/>
              <a:t>具有</a:t>
            </a:r>
            <a:r>
              <a:rPr lang="zh-CN" altLang="en-US" sz="2200" dirty="0"/>
              <a:t>高度可塑性</a:t>
            </a:r>
            <a:endParaRPr lang="en-US" altLang="zh-CN" sz="2200" dirty="0"/>
          </a:p>
          <a:p>
            <a:pPr lvl="1">
              <a:buFontTx/>
              <a:buAutoNum type="arabicParenBoth"/>
            </a:pPr>
            <a:r>
              <a:rPr lang="zh-CN" altLang="en-US" sz="2200" dirty="0"/>
              <a:t>接口清晰、简明、可靠</a:t>
            </a:r>
            <a:endParaRPr lang="en-US" altLang="zh-CN" sz="2200" dirty="0"/>
          </a:p>
          <a:p>
            <a:pPr lvl="1">
              <a:buFontTx/>
              <a:buAutoNum type="arabicParenBoth"/>
            </a:pPr>
            <a:r>
              <a:rPr lang="zh-CN" altLang="en-US" sz="2200" dirty="0" smtClean="0"/>
              <a:t>有完整的</a:t>
            </a:r>
            <a:r>
              <a:rPr lang="zh-CN" altLang="zh-CN" sz="2200" dirty="0" smtClean="0"/>
              <a:t>需求</a:t>
            </a:r>
            <a:r>
              <a:rPr lang="zh-CN" altLang="zh-CN" sz="2200" dirty="0"/>
              <a:t>模型和</a:t>
            </a:r>
            <a:r>
              <a:rPr lang="zh-CN" altLang="zh-CN" sz="2200" dirty="0" smtClean="0"/>
              <a:t>规格说明</a:t>
            </a:r>
            <a:endParaRPr lang="zh-CN" altLang="zh-CN" sz="2600" dirty="0"/>
          </a:p>
        </p:txBody>
      </p:sp>
      <p:sp>
        <p:nvSpPr>
          <p:cNvPr id="4" name="日期占位符 3"/>
          <p:cNvSpPr>
            <a:spLocks noGrp="1"/>
          </p:cNvSpPr>
          <p:nvPr>
            <p:ph type="dt" sz="half" idx="10"/>
          </p:nvPr>
        </p:nvSpPr>
        <p:spPr/>
        <p:txBody>
          <a:bodyPr/>
          <a:lstStyle/>
          <a:p>
            <a:fld id="{6A0FB7E0-D60D-49A6-99CA-CC7FA58C7D15}"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软件重用的效益</a:t>
            </a:r>
            <a:endParaRPr lang="zh-CN" altLang="en-US" dirty="0"/>
          </a:p>
        </p:txBody>
      </p:sp>
      <p:sp>
        <p:nvSpPr>
          <p:cNvPr id="3" name="内容占位符 2"/>
          <p:cNvSpPr>
            <a:spLocks noGrp="1"/>
          </p:cNvSpPr>
          <p:nvPr>
            <p:ph idx="1"/>
          </p:nvPr>
        </p:nvSpPr>
        <p:spPr>
          <a:xfrm>
            <a:off x="768097" y="1148575"/>
            <a:ext cx="7832833" cy="3583445"/>
          </a:xfrm>
        </p:spPr>
        <p:txBody>
          <a:bodyPr>
            <a:normAutofit/>
          </a:bodyPr>
          <a:lstStyle/>
          <a:p>
            <a:pPr marL="342900" indent="-342900">
              <a:defRPr/>
            </a:pPr>
            <a:r>
              <a:rPr lang="zh-CN" altLang="en-US" kern="100" dirty="0" smtClean="0">
                <a:latin typeface="Calibri" panose="020F0502020204030204" pitchFamily="34" charset="0"/>
                <a:cs typeface="Times New Roman" panose="02020603050405020304" pitchFamily="18" charset="0"/>
              </a:rPr>
              <a:t>质量：</a:t>
            </a:r>
            <a:endParaRPr lang="en-US" altLang="zh-CN" kern="100" dirty="0" smtClean="0">
              <a:latin typeface="Calibri" panose="020F0502020204030204" pitchFamily="34" charset="0"/>
              <a:cs typeface="Times New Roman" panose="02020603050405020304" pitchFamily="18" charset="0"/>
            </a:endParaRPr>
          </a:p>
          <a:p>
            <a:pPr marL="0" indent="0">
              <a:buNone/>
              <a:defRPr/>
            </a:pPr>
            <a:r>
              <a:rPr lang="en-US" altLang="zh-CN" kern="100" dirty="0" smtClean="0">
                <a:latin typeface="Calibri" panose="020F0502020204030204" pitchFamily="34" charset="0"/>
                <a:cs typeface="Times New Roman" panose="02020603050405020304" pitchFamily="18" charset="0"/>
              </a:rPr>
              <a:t>         </a:t>
            </a:r>
            <a:r>
              <a:rPr lang="zh-CN" altLang="zh-CN" sz="2400" kern="100" dirty="0" smtClean="0">
                <a:latin typeface="Calibri" panose="020F0502020204030204" pitchFamily="34" charset="0"/>
                <a:cs typeface="Times New Roman" panose="02020603050405020304" pitchFamily="18" charset="0"/>
              </a:rPr>
              <a:t>理想</a:t>
            </a:r>
            <a:r>
              <a:rPr lang="zh-CN" altLang="zh-CN" sz="2400" kern="100" dirty="0">
                <a:latin typeface="Calibri" panose="020F0502020204030204" pitchFamily="34" charset="0"/>
                <a:cs typeface="Times New Roman" panose="02020603050405020304" pitchFamily="18" charset="0"/>
              </a:rPr>
              <a:t>情况下，为了重用而开发的软件构件已被证明是正确的，且没有缺陷</a:t>
            </a:r>
            <a:r>
              <a:rPr lang="zh-CN" altLang="zh-CN" sz="2400" kern="100" dirty="0" smtClean="0">
                <a:latin typeface="Calibri" panose="020F0502020204030204" pitchFamily="34" charset="0"/>
                <a:cs typeface="Times New Roman" panose="02020603050405020304" pitchFamily="18" charset="0"/>
              </a:rPr>
              <a:t>。事实上</a:t>
            </a:r>
            <a:r>
              <a:rPr lang="zh-CN" altLang="zh-CN" sz="2400" kern="100" dirty="0">
                <a:latin typeface="Calibri" panose="020F0502020204030204" pitchFamily="34" charset="0"/>
                <a:cs typeface="Times New Roman" panose="02020603050405020304" pitchFamily="18" charset="0"/>
              </a:rPr>
              <a:t>，由于不能定期进行形式化验证，错误可能而且也确实存在</a:t>
            </a:r>
            <a:r>
              <a:rPr lang="zh-CN" altLang="zh-CN" sz="2400" kern="100" dirty="0" smtClean="0">
                <a:latin typeface="Calibri" panose="020F0502020204030204" pitchFamily="34" charset="0"/>
                <a:cs typeface="Times New Roman" panose="02020603050405020304" pitchFamily="18" charset="0"/>
              </a:rPr>
              <a:t>。但是</a:t>
            </a:r>
            <a:r>
              <a:rPr lang="zh-CN" altLang="zh-CN" sz="2400" kern="100" dirty="0">
                <a:latin typeface="Calibri" panose="020F0502020204030204" pitchFamily="34" charset="0"/>
                <a:cs typeface="Times New Roman" panose="02020603050405020304" pitchFamily="18" charset="0"/>
              </a:rPr>
              <a:t>，随着每一次重用，都会有一些错误被发现并被清除，构件的质量也会随之</a:t>
            </a:r>
            <a:r>
              <a:rPr lang="zh-CN" altLang="zh-CN" sz="2400" kern="100" dirty="0" smtClean="0">
                <a:latin typeface="Calibri" panose="020F0502020204030204" pitchFamily="34" charset="0"/>
                <a:cs typeface="Times New Roman" panose="02020603050405020304" pitchFamily="18" charset="0"/>
              </a:rPr>
              <a:t>改善。随着</a:t>
            </a:r>
            <a:r>
              <a:rPr lang="zh-CN" altLang="zh-CN" sz="2400" kern="100" dirty="0">
                <a:latin typeface="Calibri" panose="020F0502020204030204" pitchFamily="34" charset="0"/>
                <a:cs typeface="Times New Roman" panose="02020603050405020304" pitchFamily="18" charset="0"/>
              </a:rPr>
              <a:t>时间的推移，构件将变成实质上无</a:t>
            </a:r>
            <a:r>
              <a:rPr lang="zh-CN" altLang="zh-CN" sz="2400" kern="100" dirty="0" smtClean="0">
                <a:latin typeface="Calibri" panose="020F0502020204030204" pitchFamily="34" charset="0"/>
                <a:cs typeface="Times New Roman" panose="02020603050405020304" pitchFamily="18" charset="0"/>
              </a:rPr>
              <a:t>错误</a:t>
            </a:r>
            <a:r>
              <a:rPr lang="zh-CN" altLang="en-US" sz="2400" kern="100" dirty="0" smtClean="0">
                <a:latin typeface="Calibri" panose="020F0502020204030204" pitchFamily="34" charset="0"/>
                <a:cs typeface="Times New Roman" panose="02020603050405020304" pitchFamily="18" charset="0"/>
              </a:rPr>
              <a:t>。</a:t>
            </a:r>
            <a:endParaRPr lang="en-US" altLang="zh-CN" sz="2400" kern="100" dirty="0" smtClean="0">
              <a:latin typeface="Calibri" panose="020F0502020204030204" pitchFamily="34" charset="0"/>
              <a:cs typeface="Times New Roman" panose="02020603050405020304" pitchFamily="18" charset="0"/>
            </a:endParaRPr>
          </a:p>
        </p:txBody>
      </p:sp>
      <p:sp>
        <p:nvSpPr>
          <p:cNvPr id="4" name="日期占位符 3"/>
          <p:cNvSpPr>
            <a:spLocks noGrp="1"/>
          </p:cNvSpPr>
          <p:nvPr>
            <p:ph type="dt" sz="half" idx="10"/>
          </p:nvPr>
        </p:nvSpPr>
        <p:spPr/>
        <p:txBody>
          <a:bodyPr/>
          <a:lstStyle/>
          <a:p>
            <a:fld id="{6A0FB7E0-D60D-49A6-99CA-CC7FA58C7D15}"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7A6A4D9-6108-44AE-88D9-74138F02C318}"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
        <p:nvSpPr>
          <p:cNvPr id="8" name="Rectangle 6"/>
          <p:cNvSpPr>
            <a:spLocks noChangeArrowheads="1"/>
          </p:cNvSpPr>
          <p:nvPr/>
        </p:nvSpPr>
        <p:spPr bwMode="auto">
          <a:xfrm>
            <a:off x="6780393" y="775692"/>
            <a:ext cx="1692275" cy="766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1950" indent="-361950" eaLnBrk="0" hangingPunct="0">
              <a:defRPr>
                <a:solidFill>
                  <a:schemeClr val="tx1"/>
                </a:solidFill>
                <a:latin typeface="Arial" panose="020B0604020202020204" pitchFamily="34" charset="0"/>
                <a:ea typeface="宋体" panose="02010600030101010101" pitchFamily="2" charset="-122"/>
              </a:defRPr>
            </a:lvl1pPr>
            <a:lvl2pPr marL="800100" indent="-3429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5000"/>
              </a:spcBef>
              <a:buFont typeface="Wingdings" panose="05000000000000000000" pitchFamily="2" charset="2"/>
              <a:buNone/>
            </a:pPr>
            <a:r>
              <a:rPr lang="zh-CN" altLang="en-US" b="1" dirty="0"/>
              <a:t>应用程序直接</a:t>
            </a:r>
            <a:endParaRPr lang="zh-CN" altLang="en-US" b="1" dirty="0"/>
          </a:p>
          <a:p>
            <a:pPr algn="ctr" eaLnBrk="1" hangingPunct="1">
              <a:spcBef>
                <a:spcPct val="55000"/>
              </a:spcBef>
              <a:buFont typeface="Wingdings" panose="05000000000000000000" pitchFamily="2" charset="2"/>
              <a:buNone/>
            </a:pPr>
            <a:r>
              <a:rPr lang="zh-CN" altLang="en-US" b="1" dirty="0"/>
              <a:t>访问</a:t>
            </a:r>
            <a:r>
              <a:rPr lang="en-US" altLang="zh-CN" b="1" dirty="0"/>
              <a:t>DBMS</a:t>
            </a:r>
            <a:endParaRPr lang="en-US" altLang="zh-CN" b="1" dirty="0"/>
          </a:p>
        </p:txBody>
      </p:sp>
      <p:grpSp>
        <p:nvGrpSpPr>
          <p:cNvPr id="10" name="Group 15"/>
          <p:cNvGrpSpPr>
            <a:grpSpLocks noChangeAspect="1"/>
          </p:cNvGrpSpPr>
          <p:nvPr/>
        </p:nvGrpSpPr>
        <p:grpSpPr bwMode="auto">
          <a:xfrm>
            <a:off x="1235255" y="180517"/>
            <a:ext cx="5400675" cy="2043112"/>
            <a:chOff x="3010" y="4121"/>
            <a:chExt cx="5782" cy="1518"/>
          </a:xfrm>
        </p:grpSpPr>
        <p:sp>
          <p:nvSpPr>
            <p:cNvPr id="11" name="AutoShape 16"/>
            <p:cNvSpPr>
              <a:spLocks noChangeAspect="1" noChangeArrowheads="1"/>
            </p:cNvSpPr>
            <p:nvPr/>
          </p:nvSpPr>
          <p:spPr bwMode="auto">
            <a:xfrm>
              <a:off x="3010" y="4121"/>
              <a:ext cx="5782" cy="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2" name="Group 17"/>
            <p:cNvGrpSpPr/>
            <p:nvPr/>
          </p:nvGrpSpPr>
          <p:grpSpPr bwMode="auto">
            <a:xfrm>
              <a:off x="3010" y="4121"/>
              <a:ext cx="5664" cy="1518"/>
              <a:chOff x="3010" y="4121"/>
              <a:chExt cx="6608" cy="2277"/>
            </a:xfrm>
          </p:grpSpPr>
          <p:sp>
            <p:nvSpPr>
              <p:cNvPr id="13" name="Rectangle 18"/>
              <p:cNvSpPr>
                <a:spLocks noChangeArrowheads="1"/>
              </p:cNvSpPr>
              <p:nvPr/>
            </p:nvSpPr>
            <p:spPr bwMode="auto">
              <a:xfrm>
                <a:off x="3010" y="4121"/>
                <a:ext cx="6608" cy="1518"/>
              </a:xfrm>
              <a:prstGeom prst="rect">
                <a:avLst/>
              </a:prstGeom>
              <a:noFill/>
              <a:ln w="12700">
                <a:solidFill>
                  <a:srgbClr val="000000"/>
                </a:solidFill>
                <a:prstDash val="dash"/>
                <a:miter lim="800000"/>
              </a:ln>
              <a:extLst>
                <a:ext uri="{909E8E84-426E-40DD-AFC4-6F175D3DCCD1}">
                  <a14:hiddenFill xmlns:a14="http://schemas.microsoft.com/office/drawing/2010/main">
                    <a:solidFill>
                      <a:srgbClr val="FFFFFF"/>
                    </a:solidFill>
                  </a14:hiddenFill>
                </a:ext>
              </a:extLst>
            </p:spPr>
            <p:txBody>
              <a:bodyPr lIns="0" tIns="0" rIns="0" bIns="29261"/>
              <a:lstStyle/>
              <a:p>
                <a:pPr>
                  <a:lnSpc>
                    <a:spcPct val="96000"/>
                  </a:lnSpc>
                </a:pPr>
                <a:r>
                  <a:rPr lang="zh-CN" altLang="en-US" b="1" dirty="0">
                    <a:solidFill>
                      <a:srgbClr val="000000"/>
                    </a:solidFill>
                    <a:latin typeface="宋体" panose="02010600030101010101" pitchFamily="2" charset="-122"/>
                  </a:rPr>
                  <a:t>应用程序</a:t>
                </a:r>
                <a:r>
                  <a:rPr lang="en-US" altLang="zh-CN" b="1" dirty="0">
                    <a:solidFill>
                      <a:srgbClr val="000000"/>
                    </a:solidFill>
                    <a:latin typeface="宋体" panose="02010600030101010101" pitchFamily="2" charset="-122"/>
                  </a:rPr>
                  <a:t>(</a:t>
                </a:r>
                <a:r>
                  <a:rPr lang="zh-CN" altLang="en-US" b="1" dirty="0">
                    <a:solidFill>
                      <a:srgbClr val="000000"/>
                    </a:solidFill>
                    <a:latin typeface="宋体" panose="02010600030101010101" pitchFamily="2" charset="-122"/>
                  </a:rPr>
                  <a:t>主体部件</a:t>
                </a:r>
                <a:r>
                  <a:rPr lang="en-US" altLang="zh-CN" b="1" dirty="0">
                    <a:solidFill>
                      <a:srgbClr val="000000"/>
                    </a:solidFill>
                    <a:latin typeface="宋体" panose="02010600030101010101" pitchFamily="2" charset="-122"/>
                  </a:rPr>
                  <a:t>)</a:t>
                </a:r>
                <a:endParaRPr lang="en-US" altLang="zh-CN" dirty="0"/>
              </a:p>
            </p:txBody>
          </p:sp>
          <p:grpSp>
            <p:nvGrpSpPr>
              <p:cNvPr id="14" name="Group 19"/>
              <p:cNvGrpSpPr/>
              <p:nvPr/>
            </p:nvGrpSpPr>
            <p:grpSpPr bwMode="auto">
              <a:xfrm>
                <a:off x="3128" y="4563"/>
                <a:ext cx="1298" cy="823"/>
                <a:chOff x="3228" y="4310"/>
                <a:chExt cx="2156" cy="1859"/>
              </a:xfrm>
            </p:grpSpPr>
            <p:sp>
              <p:nvSpPr>
                <p:cNvPr id="28" name="Rectangle 20"/>
                <p:cNvSpPr>
                  <a:spLocks noChangeArrowheads="1"/>
                </p:cNvSpPr>
                <p:nvPr/>
              </p:nvSpPr>
              <p:spPr bwMode="auto">
                <a:xfrm>
                  <a:off x="3228" y="4310"/>
                  <a:ext cx="2144" cy="1859"/>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lIns="0" tIns="0" rIns="0" bIns="29261"/>
                <a:lstStyle/>
                <a:p>
                  <a:pPr>
                    <a:lnSpc>
                      <a:spcPct val="96000"/>
                    </a:lnSpc>
                  </a:pPr>
                  <a:r>
                    <a:rPr lang="en-US" altLang="zh-CN" sz="1600" b="1">
                      <a:solidFill>
                        <a:srgbClr val="000000"/>
                      </a:solidFill>
                      <a:latin typeface="宋体" panose="02010600030101010101" pitchFamily="2" charset="-122"/>
                    </a:rPr>
                    <a:t>ClassA</a:t>
                  </a:r>
                  <a:endParaRPr lang="en-US" altLang="zh-CN" sz="1600"/>
                </a:p>
              </p:txBody>
            </p:sp>
            <p:sp>
              <p:nvSpPr>
                <p:cNvPr id="29" name="Line 21"/>
                <p:cNvSpPr>
                  <a:spLocks noChangeShapeType="1"/>
                </p:cNvSpPr>
                <p:nvPr/>
              </p:nvSpPr>
              <p:spPr bwMode="auto">
                <a:xfrm>
                  <a:off x="3228" y="5179"/>
                  <a:ext cx="2144"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lIns="0" tIns="0" rIns="0"/>
                <a:lstStyle/>
                <a:p>
                  <a:endParaRPr lang="zh-CN" altLang="en-US"/>
                </a:p>
              </p:txBody>
            </p:sp>
            <p:sp>
              <p:nvSpPr>
                <p:cNvPr id="30" name="Line 22"/>
                <p:cNvSpPr>
                  <a:spLocks noChangeShapeType="1"/>
                </p:cNvSpPr>
                <p:nvPr/>
              </p:nvSpPr>
              <p:spPr bwMode="auto">
                <a:xfrm>
                  <a:off x="3241" y="5687"/>
                  <a:ext cx="2143"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lIns="0" tIns="0" rIns="0"/>
                <a:lstStyle/>
                <a:p>
                  <a:endParaRPr lang="zh-CN" altLang="en-US"/>
                </a:p>
              </p:txBody>
            </p:sp>
          </p:grpSp>
          <p:grpSp>
            <p:nvGrpSpPr>
              <p:cNvPr id="15" name="Group 23"/>
              <p:cNvGrpSpPr/>
              <p:nvPr/>
            </p:nvGrpSpPr>
            <p:grpSpPr bwMode="auto">
              <a:xfrm>
                <a:off x="4898" y="4563"/>
                <a:ext cx="1181" cy="823"/>
                <a:chOff x="5984" y="4310"/>
                <a:chExt cx="2168" cy="1736"/>
              </a:xfrm>
            </p:grpSpPr>
            <p:sp>
              <p:nvSpPr>
                <p:cNvPr id="25" name="Rectangle 24"/>
                <p:cNvSpPr>
                  <a:spLocks noChangeArrowheads="1"/>
                </p:cNvSpPr>
                <p:nvPr/>
              </p:nvSpPr>
              <p:spPr bwMode="auto">
                <a:xfrm>
                  <a:off x="5984" y="4310"/>
                  <a:ext cx="2143" cy="1736"/>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lIns="0" tIns="0" rIns="0" bIns="29261"/>
                <a:lstStyle/>
                <a:p>
                  <a:pPr>
                    <a:lnSpc>
                      <a:spcPct val="96000"/>
                    </a:lnSpc>
                  </a:pPr>
                  <a:r>
                    <a:rPr lang="en-US" altLang="zh-CN" sz="1600" b="1" dirty="0" err="1">
                      <a:solidFill>
                        <a:srgbClr val="000000"/>
                      </a:solidFill>
                      <a:latin typeface="宋体" panose="02010600030101010101" pitchFamily="2" charset="-122"/>
                    </a:rPr>
                    <a:t>ClassB</a:t>
                  </a:r>
                  <a:endParaRPr lang="en-US" altLang="zh-CN" sz="1600" dirty="0"/>
                </a:p>
              </p:txBody>
            </p:sp>
            <p:sp>
              <p:nvSpPr>
                <p:cNvPr id="26" name="Line 25"/>
                <p:cNvSpPr>
                  <a:spLocks noChangeShapeType="1"/>
                </p:cNvSpPr>
                <p:nvPr/>
              </p:nvSpPr>
              <p:spPr bwMode="auto">
                <a:xfrm>
                  <a:off x="6008" y="5139"/>
                  <a:ext cx="2144"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lIns="0" tIns="0" rIns="0"/>
                <a:lstStyle/>
                <a:p>
                  <a:endParaRPr lang="zh-CN" altLang="en-US"/>
                </a:p>
              </p:txBody>
            </p:sp>
            <p:sp>
              <p:nvSpPr>
                <p:cNvPr id="27" name="Line 26"/>
                <p:cNvSpPr>
                  <a:spLocks noChangeShapeType="1"/>
                </p:cNvSpPr>
                <p:nvPr/>
              </p:nvSpPr>
              <p:spPr bwMode="auto">
                <a:xfrm>
                  <a:off x="5984" y="5644"/>
                  <a:ext cx="2143"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lIns="0" tIns="0" rIns="0"/>
                <a:lstStyle/>
                <a:p>
                  <a:endParaRPr lang="zh-CN" altLang="en-US"/>
                </a:p>
              </p:txBody>
            </p:sp>
          </p:grpSp>
          <p:grpSp>
            <p:nvGrpSpPr>
              <p:cNvPr id="16" name="Group 27"/>
              <p:cNvGrpSpPr/>
              <p:nvPr/>
            </p:nvGrpSpPr>
            <p:grpSpPr bwMode="auto">
              <a:xfrm>
                <a:off x="8202" y="4563"/>
                <a:ext cx="1063" cy="823"/>
                <a:chOff x="10885" y="4310"/>
                <a:chExt cx="2164" cy="1736"/>
              </a:xfrm>
            </p:grpSpPr>
            <p:sp>
              <p:nvSpPr>
                <p:cNvPr id="22" name="Rectangle 28"/>
                <p:cNvSpPr>
                  <a:spLocks noChangeArrowheads="1"/>
                </p:cNvSpPr>
                <p:nvPr/>
              </p:nvSpPr>
              <p:spPr bwMode="auto">
                <a:xfrm>
                  <a:off x="10885" y="4310"/>
                  <a:ext cx="2143" cy="1736"/>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lIns="0" tIns="0" rIns="0" bIns="29261"/>
                <a:lstStyle/>
                <a:p>
                  <a:pPr>
                    <a:lnSpc>
                      <a:spcPct val="96000"/>
                    </a:lnSpc>
                  </a:pPr>
                  <a:r>
                    <a:rPr lang="en-US" altLang="zh-CN" sz="1600" b="1">
                      <a:solidFill>
                        <a:srgbClr val="000000"/>
                      </a:solidFill>
                      <a:latin typeface="宋体" panose="02010600030101010101" pitchFamily="2" charset="-122"/>
                    </a:rPr>
                    <a:t>ClassC</a:t>
                  </a:r>
                  <a:endParaRPr lang="en-US" altLang="zh-CN" sz="1600"/>
                </a:p>
              </p:txBody>
            </p:sp>
            <p:sp>
              <p:nvSpPr>
                <p:cNvPr id="23" name="Line 29"/>
                <p:cNvSpPr>
                  <a:spLocks noChangeShapeType="1"/>
                </p:cNvSpPr>
                <p:nvPr/>
              </p:nvSpPr>
              <p:spPr bwMode="auto">
                <a:xfrm>
                  <a:off x="10885" y="5219"/>
                  <a:ext cx="2143"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lIns="0" tIns="0" rIns="0"/>
                <a:lstStyle/>
                <a:p>
                  <a:endParaRPr lang="zh-CN" altLang="en-US"/>
                </a:p>
              </p:txBody>
            </p:sp>
            <p:sp>
              <p:nvSpPr>
                <p:cNvPr id="24" name="Line 30"/>
                <p:cNvSpPr>
                  <a:spLocks noChangeShapeType="1"/>
                </p:cNvSpPr>
                <p:nvPr/>
              </p:nvSpPr>
              <p:spPr bwMode="auto">
                <a:xfrm>
                  <a:off x="10903" y="5644"/>
                  <a:ext cx="214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lIns="0" tIns="0" rIns="0"/>
                <a:lstStyle/>
                <a:p>
                  <a:endParaRPr lang="zh-CN" altLang="en-US"/>
                </a:p>
              </p:txBody>
            </p:sp>
          </p:grpSp>
          <p:sp>
            <p:nvSpPr>
              <p:cNvPr id="17" name="Rectangle 31"/>
              <p:cNvSpPr>
                <a:spLocks noChangeArrowheads="1"/>
              </p:cNvSpPr>
              <p:nvPr/>
            </p:nvSpPr>
            <p:spPr bwMode="auto">
              <a:xfrm>
                <a:off x="6668" y="4627"/>
                <a:ext cx="828" cy="678"/>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lIns="0" tIns="0" rIns="0" bIns="29261"/>
              <a:lstStyle/>
              <a:p>
                <a:pPr algn="just"/>
                <a:r>
                  <a:rPr lang="en-US" altLang="zh-CN" sz="1600" b="1">
                    <a:solidFill>
                      <a:srgbClr val="000000"/>
                    </a:solidFill>
                    <a:latin typeface="Times New Roman" panose="02020603050405020304" pitchFamily="18" charset="0"/>
                  </a:rPr>
                  <a:t>······</a:t>
                </a:r>
                <a:endParaRPr lang="en-US" altLang="zh-CN" sz="1600"/>
              </a:p>
            </p:txBody>
          </p:sp>
          <p:sp>
            <p:nvSpPr>
              <p:cNvPr id="18" name="Rectangle 32"/>
              <p:cNvSpPr>
                <a:spLocks noChangeArrowheads="1"/>
              </p:cNvSpPr>
              <p:nvPr/>
            </p:nvSpPr>
            <p:spPr bwMode="auto">
              <a:xfrm>
                <a:off x="3246" y="5892"/>
                <a:ext cx="6136" cy="506"/>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lIns="0" tIns="0" rIns="0" bIns="29261"/>
              <a:lstStyle/>
              <a:p>
                <a:pPr>
                  <a:lnSpc>
                    <a:spcPct val="96000"/>
                  </a:lnSpc>
                </a:pPr>
                <a:r>
                  <a:rPr lang="zh-CN" altLang="en-US" b="1">
                    <a:solidFill>
                      <a:srgbClr val="000000"/>
                    </a:solidFill>
                    <a:latin typeface="宋体" panose="02010600030101010101" pitchFamily="2" charset="-122"/>
                  </a:rPr>
                  <a:t>数据管理系统</a:t>
                </a:r>
                <a:r>
                  <a:rPr lang="en-US" altLang="zh-CN" b="1">
                    <a:solidFill>
                      <a:srgbClr val="000000"/>
                    </a:solidFill>
                    <a:latin typeface="宋体" panose="02010600030101010101" pitchFamily="2" charset="-122"/>
                  </a:rPr>
                  <a:t>(DBMS)</a:t>
                </a:r>
                <a:endParaRPr lang="en-US" altLang="zh-CN"/>
              </a:p>
            </p:txBody>
          </p:sp>
          <p:sp>
            <p:nvSpPr>
              <p:cNvPr id="19" name="Line 33"/>
              <p:cNvSpPr>
                <a:spLocks noChangeShapeType="1"/>
              </p:cNvSpPr>
              <p:nvPr/>
            </p:nvSpPr>
            <p:spPr bwMode="auto">
              <a:xfrm>
                <a:off x="3718" y="5386"/>
                <a:ext cx="1" cy="506"/>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lIns="0" tIns="0" rIns="0"/>
              <a:lstStyle/>
              <a:p>
                <a:endParaRPr lang="zh-CN" altLang="en-US"/>
              </a:p>
            </p:txBody>
          </p:sp>
          <p:sp>
            <p:nvSpPr>
              <p:cNvPr id="20" name="Line 34"/>
              <p:cNvSpPr>
                <a:spLocks noChangeShapeType="1"/>
              </p:cNvSpPr>
              <p:nvPr/>
            </p:nvSpPr>
            <p:spPr bwMode="auto">
              <a:xfrm>
                <a:off x="5488" y="5386"/>
                <a:ext cx="1" cy="506"/>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lIns="0" tIns="0" rIns="0"/>
              <a:lstStyle/>
              <a:p>
                <a:endParaRPr lang="zh-CN" altLang="en-US"/>
              </a:p>
            </p:txBody>
          </p:sp>
          <p:sp>
            <p:nvSpPr>
              <p:cNvPr id="21" name="Line 35"/>
              <p:cNvSpPr>
                <a:spLocks noChangeShapeType="1"/>
              </p:cNvSpPr>
              <p:nvPr/>
            </p:nvSpPr>
            <p:spPr bwMode="auto">
              <a:xfrm flipH="1">
                <a:off x="8674" y="5386"/>
                <a:ext cx="1" cy="506"/>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lIns="0" tIns="0" rIns="0"/>
              <a:lstStyle/>
              <a:p>
                <a:endParaRPr lang="zh-CN" altLang="en-US"/>
              </a:p>
            </p:txBody>
          </p:sp>
        </p:grpSp>
      </p:grpSp>
      <p:grpSp>
        <p:nvGrpSpPr>
          <p:cNvPr id="31" name="Group 36"/>
          <p:cNvGrpSpPr/>
          <p:nvPr/>
        </p:nvGrpSpPr>
        <p:grpSpPr bwMode="auto">
          <a:xfrm>
            <a:off x="1235255" y="2544162"/>
            <a:ext cx="5545138" cy="2089150"/>
            <a:chOff x="3010" y="4121"/>
            <a:chExt cx="6608" cy="3036"/>
          </a:xfrm>
        </p:grpSpPr>
        <p:sp>
          <p:nvSpPr>
            <p:cNvPr id="32" name="Rectangle 37"/>
            <p:cNvSpPr>
              <a:spLocks noChangeArrowheads="1"/>
            </p:cNvSpPr>
            <p:nvPr/>
          </p:nvSpPr>
          <p:spPr bwMode="auto">
            <a:xfrm>
              <a:off x="3010" y="4121"/>
              <a:ext cx="6608" cy="1518"/>
            </a:xfrm>
            <a:prstGeom prst="rect">
              <a:avLst/>
            </a:prstGeom>
            <a:noFill/>
            <a:ln w="12700">
              <a:solidFill>
                <a:srgbClr val="000000"/>
              </a:solidFill>
              <a:prstDash val="dash"/>
              <a:miter lim="800000"/>
            </a:ln>
            <a:extLst>
              <a:ext uri="{909E8E84-426E-40DD-AFC4-6F175D3DCCD1}">
                <a14:hiddenFill xmlns:a14="http://schemas.microsoft.com/office/drawing/2010/main">
                  <a:solidFill>
                    <a:srgbClr val="FFFFFF"/>
                  </a:solidFill>
                </a14:hiddenFill>
              </a:ext>
            </a:extLst>
          </p:spPr>
          <p:txBody>
            <a:bodyPr lIns="0" tIns="0" rIns="0" bIns="29261"/>
            <a:lstStyle/>
            <a:p>
              <a:pPr>
                <a:lnSpc>
                  <a:spcPct val="96000"/>
                </a:lnSpc>
              </a:pPr>
              <a:r>
                <a:rPr lang="zh-CN" altLang="en-US" b="1">
                  <a:solidFill>
                    <a:srgbClr val="000000"/>
                  </a:solidFill>
                  <a:latin typeface="宋体" panose="02010600030101010101" pitchFamily="2" charset="-122"/>
                </a:rPr>
                <a:t>应用程序</a:t>
              </a:r>
              <a:r>
                <a:rPr lang="en-US" altLang="zh-CN" b="1">
                  <a:solidFill>
                    <a:srgbClr val="000000"/>
                  </a:solidFill>
                  <a:latin typeface="宋体" panose="02010600030101010101" pitchFamily="2" charset="-122"/>
                </a:rPr>
                <a:t>(</a:t>
              </a:r>
              <a:r>
                <a:rPr lang="zh-CN" altLang="en-US" b="1">
                  <a:solidFill>
                    <a:srgbClr val="000000"/>
                  </a:solidFill>
                  <a:latin typeface="宋体" panose="02010600030101010101" pitchFamily="2" charset="-122"/>
                </a:rPr>
                <a:t>主体部件</a:t>
              </a:r>
              <a:r>
                <a:rPr lang="en-US" altLang="zh-CN" b="1">
                  <a:solidFill>
                    <a:srgbClr val="000000"/>
                  </a:solidFill>
                  <a:latin typeface="宋体" panose="02010600030101010101" pitchFamily="2" charset="-122"/>
                </a:rPr>
                <a:t>)</a:t>
              </a:r>
              <a:endParaRPr lang="en-US" altLang="zh-CN"/>
            </a:p>
          </p:txBody>
        </p:sp>
        <p:grpSp>
          <p:nvGrpSpPr>
            <p:cNvPr id="33" name="Group 38"/>
            <p:cNvGrpSpPr/>
            <p:nvPr/>
          </p:nvGrpSpPr>
          <p:grpSpPr bwMode="auto">
            <a:xfrm>
              <a:off x="3128" y="4563"/>
              <a:ext cx="1298" cy="823"/>
              <a:chOff x="3228" y="4310"/>
              <a:chExt cx="2156" cy="1859"/>
            </a:xfrm>
          </p:grpSpPr>
          <p:sp>
            <p:nvSpPr>
              <p:cNvPr id="49" name="Rectangle 39"/>
              <p:cNvSpPr>
                <a:spLocks noChangeArrowheads="1"/>
              </p:cNvSpPr>
              <p:nvPr/>
            </p:nvSpPr>
            <p:spPr bwMode="auto">
              <a:xfrm>
                <a:off x="3228" y="4310"/>
                <a:ext cx="2144" cy="1859"/>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lIns="0" tIns="0" rIns="0" bIns="29261"/>
              <a:lstStyle/>
              <a:p>
                <a:pPr>
                  <a:lnSpc>
                    <a:spcPct val="96000"/>
                  </a:lnSpc>
                </a:pPr>
                <a:r>
                  <a:rPr lang="en-US" altLang="zh-CN" sz="1600" b="1">
                    <a:solidFill>
                      <a:srgbClr val="000000"/>
                    </a:solidFill>
                    <a:latin typeface="宋体" panose="02010600030101010101" pitchFamily="2" charset="-122"/>
                  </a:rPr>
                  <a:t>ClassA</a:t>
                </a:r>
                <a:endParaRPr lang="en-US" altLang="zh-CN" sz="1600"/>
              </a:p>
            </p:txBody>
          </p:sp>
          <p:sp>
            <p:nvSpPr>
              <p:cNvPr id="50" name="Line 40"/>
              <p:cNvSpPr>
                <a:spLocks noChangeShapeType="1"/>
              </p:cNvSpPr>
              <p:nvPr/>
            </p:nvSpPr>
            <p:spPr bwMode="auto">
              <a:xfrm>
                <a:off x="3228" y="5179"/>
                <a:ext cx="2144"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lIns="0" tIns="0" rIns="0"/>
              <a:lstStyle/>
              <a:p>
                <a:endParaRPr lang="zh-CN" altLang="en-US"/>
              </a:p>
            </p:txBody>
          </p:sp>
          <p:sp>
            <p:nvSpPr>
              <p:cNvPr id="51" name="Line 41"/>
              <p:cNvSpPr>
                <a:spLocks noChangeShapeType="1"/>
              </p:cNvSpPr>
              <p:nvPr/>
            </p:nvSpPr>
            <p:spPr bwMode="auto">
              <a:xfrm>
                <a:off x="3241" y="5687"/>
                <a:ext cx="2143"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lIns="0" tIns="0" rIns="0"/>
              <a:lstStyle/>
              <a:p>
                <a:endParaRPr lang="zh-CN" altLang="en-US"/>
              </a:p>
            </p:txBody>
          </p:sp>
        </p:grpSp>
        <p:grpSp>
          <p:nvGrpSpPr>
            <p:cNvPr id="34" name="Group 42"/>
            <p:cNvGrpSpPr/>
            <p:nvPr/>
          </p:nvGrpSpPr>
          <p:grpSpPr bwMode="auto">
            <a:xfrm>
              <a:off x="4898" y="4563"/>
              <a:ext cx="1181" cy="823"/>
              <a:chOff x="5984" y="4310"/>
              <a:chExt cx="2168" cy="1736"/>
            </a:xfrm>
          </p:grpSpPr>
          <p:sp>
            <p:nvSpPr>
              <p:cNvPr id="46" name="Rectangle 43"/>
              <p:cNvSpPr>
                <a:spLocks noChangeArrowheads="1"/>
              </p:cNvSpPr>
              <p:nvPr/>
            </p:nvSpPr>
            <p:spPr bwMode="auto">
              <a:xfrm>
                <a:off x="5984" y="4310"/>
                <a:ext cx="2143" cy="1736"/>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lIns="0" tIns="0" rIns="0" bIns="29261"/>
              <a:lstStyle/>
              <a:p>
                <a:pPr>
                  <a:lnSpc>
                    <a:spcPct val="96000"/>
                  </a:lnSpc>
                </a:pPr>
                <a:r>
                  <a:rPr lang="en-US" altLang="zh-CN" sz="1600" b="1">
                    <a:solidFill>
                      <a:srgbClr val="000000"/>
                    </a:solidFill>
                    <a:latin typeface="宋体" panose="02010600030101010101" pitchFamily="2" charset="-122"/>
                  </a:rPr>
                  <a:t>ClassB</a:t>
                </a:r>
                <a:endParaRPr lang="en-US" altLang="zh-CN" sz="1600"/>
              </a:p>
            </p:txBody>
          </p:sp>
          <p:sp>
            <p:nvSpPr>
              <p:cNvPr id="47" name="Line 44"/>
              <p:cNvSpPr>
                <a:spLocks noChangeShapeType="1"/>
              </p:cNvSpPr>
              <p:nvPr/>
            </p:nvSpPr>
            <p:spPr bwMode="auto">
              <a:xfrm>
                <a:off x="6008" y="5139"/>
                <a:ext cx="2144"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lIns="0" tIns="0" rIns="0"/>
              <a:lstStyle/>
              <a:p>
                <a:endParaRPr lang="zh-CN" altLang="en-US"/>
              </a:p>
            </p:txBody>
          </p:sp>
          <p:sp>
            <p:nvSpPr>
              <p:cNvPr id="48" name="Line 45"/>
              <p:cNvSpPr>
                <a:spLocks noChangeShapeType="1"/>
              </p:cNvSpPr>
              <p:nvPr/>
            </p:nvSpPr>
            <p:spPr bwMode="auto">
              <a:xfrm>
                <a:off x="5984" y="5644"/>
                <a:ext cx="2143"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lIns="0" tIns="0" rIns="0"/>
              <a:lstStyle/>
              <a:p>
                <a:endParaRPr lang="zh-CN" altLang="en-US"/>
              </a:p>
            </p:txBody>
          </p:sp>
        </p:grpSp>
        <p:grpSp>
          <p:nvGrpSpPr>
            <p:cNvPr id="35" name="Group 46"/>
            <p:cNvGrpSpPr/>
            <p:nvPr/>
          </p:nvGrpSpPr>
          <p:grpSpPr bwMode="auto">
            <a:xfrm>
              <a:off x="8202" y="4563"/>
              <a:ext cx="1063" cy="823"/>
              <a:chOff x="10885" y="4310"/>
              <a:chExt cx="2164" cy="1736"/>
            </a:xfrm>
          </p:grpSpPr>
          <p:sp>
            <p:nvSpPr>
              <p:cNvPr id="43" name="Rectangle 47"/>
              <p:cNvSpPr>
                <a:spLocks noChangeArrowheads="1"/>
              </p:cNvSpPr>
              <p:nvPr/>
            </p:nvSpPr>
            <p:spPr bwMode="auto">
              <a:xfrm>
                <a:off x="10885" y="4310"/>
                <a:ext cx="2143" cy="1736"/>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lIns="0" tIns="0" rIns="0" bIns="29261"/>
              <a:lstStyle/>
              <a:p>
                <a:pPr>
                  <a:lnSpc>
                    <a:spcPct val="96000"/>
                  </a:lnSpc>
                </a:pPr>
                <a:r>
                  <a:rPr lang="en-US" altLang="zh-CN" sz="1600" b="1">
                    <a:solidFill>
                      <a:srgbClr val="000000"/>
                    </a:solidFill>
                    <a:latin typeface="宋体" panose="02010600030101010101" pitchFamily="2" charset="-122"/>
                  </a:rPr>
                  <a:t>ClassC</a:t>
                </a:r>
                <a:endParaRPr lang="en-US" altLang="zh-CN" sz="1600"/>
              </a:p>
            </p:txBody>
          </p:sp>
          <p:sp>
            <p:nvSpPr>
              <p:cNvPr id="44" name="Line 48"/>
              <p:cNvSpPr>
                <a:spLocks noChangeShapeType="1"/>
              </p:cNvSpPr>
              <p:nvPr/>
            </p:nvSpPr>
            <p:spPr bwMode="auto">
              <a:xfrm>
                <a:off x="10885" y="5219"/>
                <a:ext cx="2143"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lIns="0" tIns="0" rIns="0"/>
              <a:lstStyle/>
              <a:p>
                <a:endParaRPr lang="zh-CN" altLang="en-US"/>
              </a:p>
            </p:txBody>
          </p:sp>
          <p:sp>
            <p:nvSpPr>
              <p:cNvPr id="45" name="Line 49"/>
              <p:cNvSpPr>
                <a:spLocks noChangeShapeType="1"/>
              </p:cNvSpPr>
              <p:nvPr/>
            </p:nvSpPr>
            <p:spPr bwMode="auto">
              <a:xfrm>
                <a:off x="10903" y="5644"/>
                <a:ext cx="214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lIns="0" tIns="0" rIns="0"/>
              <a:lstStyle/>
              <a:p>
                <a:endParaRPr lang="zh-CN" altLang="en-US"/>
              </a:p>
            </p:txBody>
          </p:sp>
        </p:grpSp>
        <p:sp>
          <p:nvSpPr>
            <p:cNvPr id="36" name="Rectangle 50"/>
            <p:cNvSpPr>
              <a:spLocks noChangeArrowheads="1"/>
            </p:cNvSpPr>
            <p:nvPr/>
          </p:nvSpPr>
          <p:spPr bwMode="auto">
            <a:xfrm>
              <a:off x="6668" y="4627"/>
              <a:ext cx="828" cy="678"/>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lIns="0" tIns="0" rIns="0" bIns="29261"/>
            <a:lstStyle/>
            <a:p>
              <a:pPr algn="just"/>
              <a:r>
                <a:rPr lang="en-US" altLang="zh-CN" sz="1600" b="1">
                  <a:solidFill>
                    <a:srgbClr val="000000"/>
                  </a:solidFill>
                  <a:latin typeface="Times New Roman" panose="02020603050405020304" pitchFamily="18" charset="0"/>
                </a:rPr>
                <a:t>······</a:t>
              </a:r>
              <a:endParaRPr lang="en-US" altLang="zh-CN" sz="1600"/>
            </a:p>
          </p:txBody>
        </p:sp>
        <p:sp>
          <p:nvSpPr>
            <p:cNvPr id="37" name="Rectangle 51"/>
            <p:cNvSpPr>
              <a:spLocks noChangeArrowheads="1"/>
            </p:cNvSpPr>
            <p:nvPr/>
          </p:nvSpPr>
          <p:spPr bwMode="auto">
            <a:xfrm>
              <a:off x="3246" y="6651"/>
              <a:ext cx="6018" cy="506"/>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lIns="0" tIns="0" rIns="0" bIns="29261"/>
            <a:lstStyle/>
            <a:p>
              <a:pPr>
                <a:lnSpc>
                  <a:spcPct val="96000"/>
                </a:lnSpc>
              </a:pPr>
              <a:r>
                <a:rPr lang="zh-CN" altLang="en-US" b="1">
                  <a:solidFill>
                    <a:srgbClr val="000000"/>
                  </a:solidFill>
                  <a:latin typeface="宋体" panose="02010600030101010101" pitchFamily="2" charset="-122"/>
                </a:rPr>
                <a:t>数据管理系统</a:t>
              </a:r>
              <a:r>
                <a:rPr lang="en-US" altLang="zh-CN" b="1">
                  <a:solidFill>
                    <a:srgbClr val="000000"/>
                  </a:solidFill>
                  <a:latin typeface="宋体" panose="02010600030101010101" pitchFamily="2" charset="-122"/>
                </a:rPr>
                <a:t>(DBMS)</a:t>
              </a:r>
              <a:endParaRPr lang="en-US" altLang="zh-CN"/>
            </a:p>
          </p:txBody>
        </p:sp>
        <p:sp>
          <p:nvSpPr>
            <p:cNvPr id="38" name="Line 52"/>
            <p:cNvSpPr>
              <a:spLocks noChangeShapeType="1"/>
            </p:cNvSpPr>
            <p:nvPr/>
          </p:nvSpPr>
          <p:spPr bwMode="auto">
            <a:xfrm>
              <a:off x="3718" y="5386"/>
              <a:ext cx="1" cy="506"/>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lIns="0" tIns="0" rIns="0"/>
            <a:lstStyle/>
            <a:p>
              <a:endParaRPr lang="zh-CN" altLang="en-US"/>
            </a:p>
          </p:txBody>
        </p:sp>
        <p:sp>
          <p:nvSpPr>
            <p:cNvPr id="39" name="Line 53"/>
            <p:cNvSpPr>
              <a:spLocks noChangeShapeType="1"/>
            </p:cNvSpPr>
            <p:nvPr/>
          </p:nvSpPr>
          <p:spPr bwMode="auto">
            <a:xfrm>
              <a:off x="5488" y="5386"/>
              <a:ext cx="1" cy="506"/>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lIns="0" tIns="0" rIns="0"/>
            <a:lstStyle/>
            <a:p>
              <a:endParaRPr lang="zh-CN" altLang="en-US"/>
            </a:p>
          </p:txBody>
        </p:sp>
        <p:sp>
          <p:nvSpPr>
            <p:cNvPr id="40" name="Line 54"/>
            <p:cNvSpPr>
              <a:spLocks noChangeShapeType="1"/>
            </p:cNvSpPr>
            <p:nvPr/>
          </p:nvSpPr>
          <p:spPr bwMode="auto">
            <a:xfrm flipH="1">
              <a:off x="8674" y="5386"/>
              <a:ext cx="1" cy="506"/>
            </a:xfrm>
            <a:prstGeom prst="line">
              <a:avLst/>
            </a:prstGeom>
            <a:noFill/>
            <a:ln w="12700">
              <a:solidFill>
                <a:srgbClr val="000000"/>
              </a:solidFill>
              <a:round/>
              <a:tailEnd type="triangle" w="med" len="med"/>
            </a:ln>
            <a:extLst>
              <a:ext uri="{909E8E84-426E-40DD-AFC4-6F175D3DCCD1}">
                <a14:hiddenFill xmlns:a14="http://schemas.microsoft.com/office/drawing/2010/main">
                  <a:noFill/>
                </a14:hiddenFill>
              </a:ext>
            </a:extLst>
          </p:spPr>
          <p:txBody>
            <a:bodyPr lIns="0" tIns="0" rIns="0"/>
            <a:lstStyle/>
            <a:p>
              <a:endParaRPr lang="zh-CN" altLang="en-US"/>
            </a:p>
          </p:txBody>
        </p:sp>
        <p:sp>
          <p:nvSpPr>
            <p:cNvPr id="41" name="Rectangle 55"/>
            <p:cNvSpPr>
              <a:spLocks noChangeArrowheads="1"/>
            </p:cNvSpPr>
            <p:nvPr/>
          </p:nvSpPr>
          <p:spPr bwMode="auto">
            <a:xfrm>
              <a:off x="3246" y="5892"/>
              <a:ext cx="6018" cy="506"/>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lIns="56693" tIns="0" rIns="56693" bIns="28346"/>
            <a:lstStyle/>
            <a:p>
              <a:pPr>
                <a:lnSpc>
                  <a:spcPct val="96000"/>
                </a:lnSpc>
              </a:pPr>
              <a:r>
                <a:rPr lang="zh-CN" altLang="en-US" b="1" dirty="0">
                  <a:solidFill>
                    <a:srgbClr val="000000"/>
                  </a:solidFill>
                  <a:latin typeface="宋体" panose="02010600030101010101" pitchFamily="2" charset="-122"/>
                </a:rPr>
                <a:t>数据管理部件（</a:t>
              </a:r>
              <a:r>
                <a:rPr lang="en-US" altLang="zh-CN" b="1" dirty="0">
                  <a:solidFill>
                    <a:srgbClr val="000000"/>
                  </a:solidFill>
                  <a:latin typeface="宋体" panose="02010600030101010101" pitchFamily="2" charset="-122"/>
                </a:rPr>
                <a:t>DMC</a:t>
              </a:r>
              <a:r>
                <a:rPr lang="zh-CN" altLang="en-US" b="1" dirty="0">
                  <a:solidFill>
                    <a:srgbClr val="000000"/>
                  </a:solidFill>
                  <a:latin typeface="宋体" panose="02010600030101010101" pitchFamily="2" charset="-122"/>
                </a:rPr>
                <a:t>）</a:t>
              </a:r>
              <a:endParaRPr lang="zh-CN" altLang="en-US" dirty="0"/>
            </a:p>
          </p:txBody>
        </p:sp>
        <p:sp>
          <p:nvSpPr>
            <p:cNvPr id="42" name="Line 56"/>
            <p:cNvSpPr>
              <a:spLocks noChangeShapeType="1"/>
            </p:cNvSpPr>
            <p:nvPr/>
          </p:nvSpPr>
          <p:spPr bwMode="auto">
            <a:xfrm>
              <a:off x="6196" y="6398"/>
              <a:ext cx="1" cy="313"/>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2" name="Rectangle 6"/>
          <p:cNvSpPr>
            <a:spLocks noChangeArrowheads="1"/>
          </p:cNvSpPr>
          <p:nvPr/>
        </p:nvSpPr>
        <p:spPr bwMode="auto">
          <a:xfrm>
            <a:off x="6851830" y="2542575"/>
            <a:ext cx="1620838"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878205" indent="-342900" eaLnBrk="0" hangingPunct="0">
              <a:defRPr>
                <a:solidFill>
                  <a:schemeClr val="tx1"/>
                </a:solidFill>
                <a:latin typeface="Arial" panose="020B0604020202020204" pitchFamily="34" charset="0"/>
                <a:ea typeface="宋体" panose="02010600030101010101" pitchFamily="2" charset="-122"/>
              </a:defRPr>
            </a:lvl2pPr>
            <a:lvl3pPr marL="1285875" indent="-228600" eaLnBrk="0" hangingPunct="0">
              <a:defRPr>
                <a:solidFill>
                  <a:schemeClr val="tx1"/>
                </a:solidFill>
                <a:latin typeface="Arial" panose="020B0604020202020204" pitchFamily="34" charset="0"/>
                <a:ea typeface="宋体" panose="02010600030101010101" pitchFamily="2" charset="-122"/>
              </a:defRPr>
            </a:lvl3pPr>
            <a:lvl4pPr marL="1694180" indent="-228600" eaLnBrk="0" hangingPunct="0">
              <a:defRPr>
                <a:solidFill>
                  <a:schemeClr val="tx1"/>
                </a:solidFill>
                <a:latin typeface="Arial" panose="020B0604020202020204" pitchFamily="34" charset="0"/>
                <a:ea typeface="宋体" panose="02010600030101010101" pitchFamily="2" charset="-122"/>
              </a:defRPr>
            </a:lvl4pPr>
            <a:lvl5pPr marL="2101850" indent="-228600" eaLnBrk="0" hangingPunct="0">
              <a:defRPr>
                <a:solidFill>
                  <a:schemeClr val="tx1"/>
                </a:solidFill>
                <a:latin typeface="Arial" panose="020B0604020202020204" pitchFamily="34" charset="0"/>
                <a:ea typeface="宋体" panose="02010600030101010101" pitchFamily="2" charset="-122"/>
              </a:defRPr>
            </a:lvl5pPr>
            <a:lvl6pPr marL="255905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1625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7345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3065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5000"/>
              </a:spcBef>
              <a:buFont typeface="Wingdings" panose="05000000000000000000" pitchFamily="2" charset="2"/>
              <a:buNone/>
            </a:pPr>
            <a:r>
              <a:rPr lang="zh-CN" altLang="en-US" b="1" dirty="0"/>
              <a:t>应用程序与</a:t>
            </a:r>
            <a:r>
              <a:rPr lang="en-US" altLang="zh-CN" b="1" dirty="0" smtClean="0"/>
              <a:t>DBMS</a:t>
            </a:r>
            <a:r>
              <a:rPr lang="zh-CN" altLang="en-US" b="1" dirty="0" smtClean="0"/>
              <a:t>之间</a:t>
            </a:r>
            <a:r>
              <a:rPr lang="zh-CN" altLang="en-US" b="1" dirty="0"/>
              <a:t>增加数据管理层</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2"/>
                                        </p:tgtEl>
                                        <p:attrNameLst>
                                          <p:attrName>style.visibility</p:attrName>
                                        </p:attrNameLst>
                                      </p:cBhvr>
                                      <p:to>
                                        <p:strVal val="visible"/>
                                      </p:to>
                                    </p:set>
                                    <p:anim calcmode="lin" valueType="num">
                                      <p:cBhvr additive="base">
                                        <p:cTn id="12" dur="500" fill="hold"/>
                                        <p:tgtEl>
                                          <p:spTgt spid="52"/>
                                        </p:tgtEl>
                                        <p:attrNameLst>
                                          <p:attrName>ppt_x</p:attrName>
                                        </p:attrNameLst>
                                      </p:cBhvr>
                                      <p:tavLst>
                                        <p:tav tm="0">
                                          <p:val>
                                            <p:strVal val="#ppt_x"/>
                                          </p:val>
                                        </p:tav>
                                        <p:tav tm="100000">
                                          <p:val>
                                            <p:strVal val="#ppt_x"/>
                                          </p:val>
                                        </p:tav>
                                      </p:tavLst>
                                    </p:anim>
                                    <p:anim calcmode="lin" valueType="num">
                                      <p:cBhvr additive="base">
                                        <p:cTn id="1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2"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软件重用的效益</a:t>
            </a:r>
            <a:endParaRPr lang="zh-CN" altLang="en-US" dirty="0"/>
          </a:p>
        </p:txBody>
      </p:sp>
      <p:sp>
        <p:nvSpPr>
          <p:cNvPr id="3" name="内容占位符 2"/>
          <p:cNvSpPr>
            <a:spLocks noGrp="1"/>
          </p:cNvSpPr>
          <p:nvPr>
            <p:ph idx="1"/>
          </p:nvPr>
        </p:nvSpPr>
        <p:spPr/>
        <p:txBody>
          <a:bodyPr>
            <a:noAutofit/>
          </a:bodyPr>
          <a:lstStyle/>
          <a:p>
            <a:r>
              <a:rPr lang="zh-CN" altLang="zh-CN" sz="2200" dirty="0"/>
              <a:t>近几年来软件产业界的实例研究表明，通过积极的软件重用能够获得可观的商业效益，产品质量、开发生产率和整体成本都得到了改善。</a:t>
            </a:r>
            <a:endParaRPr lang="en-US" altLang="zh-CN" sz="2200" dirty="0"/>
          </a:p>
          <a:p>
            <a:r>
              <a:rPr lang="en-US" altLang="zh-CN" sz="2200" dirty="0"/>
              <a:t>HP</a:t>
            </a:r>
            <a:r>
              <a:rPr lang="zh-CN" altLang="zh-CN" sz="2200" dirty="0"/>
              <a:t>公司经研究发现，被重用的代码的错误率是每千行代码中有</a:t>
            </a:r>
            <a:r>
              <a:rPr lang="en-US" altLang="zh-CN" sz="2200" dirty="0"/>
              <a:t>0.9</a:t>
            </a:r>
            <a:r>
              <a:rPr lang="zh-CN" altLang="zh-CN" sz="2200" dirty="0"/>
              <a:t>个错误，而新开发的软件的错误率是每千行代码中有</a:t>
            </a:r>
            <a:r>
              <a:rPr lang="en-US" altLang="zh-CN" sz="2200" dirty="0"/>
              <a:t>4.1</a:t>
            </a:r>
            <a:r>
              <a:rPr lang="zh-CN" altLang="zh-CN" sz="2200" dirty="0"/>
              <a:t>个错误。</a:t>
            </a:r>
            <a:endParaRPr lang="en-US" altLang="zh-CN" sz="2200" dirty="0"/>
          </a:p>
          <a:p>
            <a:r>
              <a:rPr lang="zh-CN" altLang="zh-CN" sz="2200" dirty="0"/>
              <a:t>对于一个包含</a:t>
            </a:r>
            <a:r>
              <a:rPr lang="en-US" altLang="zh-CN" sz="2200" dirty="0"/>
              <a:t>68%</a:t>
            </a:r>
            <a:r>
              <a:rPr lang="zh-CN" altLang="zh-CN" sz="2200" dirty="0"/>
              <a:t>重用代码的应用系统来说，错误率大约是每千行代码中有</a:t>
            </a:r>
            <a:r>
              <a:rPr lang="en-US" altLang="zh-CN" sz="2200" dirty="0"/>
              <a:t>2.0</a:t>
            </a:r>
            <a:r>
              <a:rPr lang="zh-CN" altLang="zh-CN" sz="2200" dirty="0"/>
              <a:t>个错误，与不使用重用的开发相比错误率降低了</a:t>
            </a:r>
            <a:r>
              <a:rPr lang="en-US" altLang="zh-CN" sz="2200" dirty="0"/>
              <a:t>51%</a:t>
            </a:r>
            <a:r>
              <a:rPr lang="zh-CN" altLang="zh-CN" sz="2200" dirty="0" smtClean="0"/>
              <a:t>。</a:t>
            </a:r>
            <a:endParaRPr lang="zh-CN" altLang="zh-CN" sz="2200" dirty="0"/>
          </a:p>
        </p:txBody>
      </p:sp>
      <p:sp>
        <p:nvSpPr>
          <p:cNvPr id="4" name="日期占位符 3"/>
          <p:cNvSpPr>
            <a:spLocks noGrp="1"/>
          </p:cNvSpPr>
          <p:nvPr>
            <p:ph type="dt" sz="half" idx="10"/>
          </p:nvPr>
        </p:nvSpPr>
        <p:spPr/>
        <p:txBody>
          <a:bodyPr/>
          <a:lstStyle/>
          <a:p>
            <a:fld id="{6A0FB7E0-D60D-49A6-99CA-CC7FA58C7D15}"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软件重用的效益</a:t>
            </a:r>
            <a:endParaRPr lang="zh-CN" altLang="en-US" dirty="0"/>
          </a:p>
        </p:txBody>
      </p:sp>
      <p:sp>
        <p:nvSpPr>
          <p:cNvPr id="3" name="内容占位符 2"/>
          <p:cNvSpPr>
            <a:spLocks noGrp="1"/>
          </p:cNvSpPr>
          <p:nvPr>
            <p:ph idx="1"/>
          </p:nvPr>
        </p:nvSpPr>
        <p:spPr/>
        <p:txBody>
          <a:bodyPr>
            <a:normAutofit fontScale="92500" lnSpcReduction="20000"/>
          </a:bodyPr>
          <a:lstStyle/>
          <a:p>
            <a:pPr marL="342900" indent="-342900">
              <a:defRPr/>
            </a:pPr>
            <a:r>
              <a:rPr lang="zh-CN" altLang="en-US" dirty="0" smtClean="0"/>
              <a:t>生产率：</a:t>
            </a:r>
            <a:endParaRPr lang="en-US" altLang="zh-CN" dirty="0" smtClean="0"/>
          </a:p>
          <a:p>
            <a:pPr marL="0" indent="0">
              <a:buNone/>
              <a:defRPr/>
            </a:pPr>
            <a:r>
              <a:rPr lang="zh-CN" altLang="en-US" sz="2400" dirty="0" smtClean="0"/>
              <a:t>      当</a:t>
            </a:r>
            <a:r>
              <a:rPr lang="zh-CN" altLang="en-US" sz="2400" dirty="0"/>
              <a:t>把可重用的软件成分应用于软件开发的全过程时，创建计划、模型、文档、代码和数据所需花费的时间将减少，从而将用较少的投入给客户提供相同级别的产品，因此，生产率</a:t>
            </a:r>
            <a:r>
              <a:rPr lang="zh-CN" altLang="en-US" sz="2400" dirty="0" smtClean="0"/>
              <a:t>得到了</a:t>
            </a:r>
            <a:r>
              <a:rPr lang="zh-CN" altLang="en-US" sz="2400" dirty="0"/>
              <a:t>提高</a:t>
            </a:r>
            <a:r>
              <a:rPr lang="zh-CN" altLang="en-US" sz="2400" dirty="0" smtClean="0"/>
              <a:t>。</a:t>
            </a:r>
            <a:endParaRPr lang="en-US" altLang="zh-CN" sz="2400" dirty="0" smtClean="0"/>
          </a:p>
          <a:p>
            <a:pPr marL="0" indent="0">
              <a:buNone/>
              <a:defRPr/>
            </a:pPr>
            <a:r>
              <a:rPr lang="zh-CN" altLang="en-US" sz="2400" kern="100" dirty="0" smtClean="0">
                <a:latin typeface="Calibri" panose="020F0502020204030204" pitchFamily="34" charset="0"/>
                <a:cs typeface="Times New Roman" panose="02020603050405020304" pitchFamily="18" charset="0"/>
              </a:rPr>
              <a:t>        由于</a:t>
            </a:r>
            <a:r>
              <a:rPr lang="zh-CN" altLang="en-US" sz="2400" kern="100" dirty="0">
                <a:latin typeface="Calibri" panose="020F0502020204030204" pitchFamily="34" charset="0"/>
                <a:cs typeface="Times New Roman" panose="02020603050405020304" pitchFamily="18" charset="0"/>
              </a:rPr>
              <a:t>应用领域、问题复杂程度、项目组的结构和大小、项目期限、可应用的技术等许多因素都对项目组的生产率有影响，因此，</a:t>
            </a:r>
            <a:r>
              <a:rPr lang="zh-CN" altLang="zh-CN" sz="2400" kern="100" dirty="0">
                <a:latin typeface="Calibri" panose="020F0502020204030204" pitchFamily="34" charset="0"/>
                <a:cs typeface="Times New Roman" panose="02020603050405020304" pitchFamily="18" charset="0"/>
              </a:rPr>
              <a:t>不同开发组织对软件重用带来生产率提高的数字的报告并不相同，但基本上</a:t>
            </a:r>
            <a:r>
              <a:rPr lang="en-US" altLang="zh-CN" sz="2400" kern="100" dirty="0">
                <a:latin typeface="Calibri" panose="020F0502020204030204" pitchFamily="34" charset="0"/>
                <a:cs typeface="Times New Roman" panose="02020603050405020304" pitchFamily="18" charset="0"/>
              </a:rPr>
              <a:t>30%~50%</a:t>
            </a:r>
            <a:r>
              <a:rPr lang="zh-CN" altLang="zh-CN" sz="2400" kern="100" dirty="0">
                <a:latin typeface="Calibri" panose="020F0502020204030204" pitchFamily="34" charset="0"/>
                <a:cs typeface="Times New Roman" panose="02020603050405020304" pitchFamily="18" charset="0"/>
              </a:rPr>
              <a:t>的重用大约可以导致生产率提高</a:t>
            </a:r>
            <a:r>
              <a:rPr lang="en-US" altLang="zh-CN" sz="2400" kern="100" dirty="0">
                <a:latin typeface="Calibri" panose="020F0502020204030204" pitchFamily="34" charset="0"/>
                <a:cs typeface="Times New Roman" panose="02020603050405020304" pitchFamily="18" charset="0"/>
              </a:rPr>
              <a:t>25%~40%</a:t>
            </a:r>
            <a:r>
              <a:rPr lang="zh-CN" altLang="zh-CN" sz="2400" kern="100" dirty="0" smtClean="0">
                <a:latin typeface="Calibri" panose="020F0502020204030204" pitchFamily="34" charset="0"/>
                <a:cs typeface="Times New Roman" panose="02020603050405020304" pitchFamily="18" charset="0"/>
              </a:rPr>
              <a:t>。</a:t>
            </a:r>
            <a:endParaRPr lang="zh-CN" altLang="en-US" sz="2400" kern="100" dirty="0">
              <a:latin typeface="Calibri" panose="020F0502020204030204" pitchFamily="34" charset="0"/>
              <a:cs typeface="Times New Roman" panose="02020603050405020304" pitchFamily="18" charset="0"/>
            </a:endParaRPr>
          </a:p>
        </p:txBody>
      </p:sp>
      <p:sp>
        <p:nvSpPr>
          <p:cNvPr id="4" name="日期占位符 3"/>
          <p:cNvSpPr>
            <a:spLocks noGrp="1"/>
          </p:cNvSpPr>
          <p:nvPr>
            <p:ph type="dt" sz="half" idx="10"/>
          </p:nvPr>
        </p:nvSpPr>
        <p:spPr/>
        <p:txBody>
          <a:bodyPr/>
          <a:lstStyle/>
          <a:p>
            <a:fld id="{6A0FB7E0-D60D-49A6-99CA-CC7FA58C7D15}"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代码重用的方法</a:t>
            </a:r>
            <a:endParaRPr lang="zh-CN" altLang="en-US" dirty="0"/>
          </a:p>
        </p:txBody>
      </p:sp>
      <p:sp>
        <p:nvSpPr>
          <p:cNvPr id="3" name="内容占位符 2"/>
          <p:cNvSpPr>
            <a:spLocks noGrp="1"/>
          </p:cNvSpPr>
          <p:nvPr>
            <p:ph idx="1"/>
          </p:nvPr>
        </p:nvSpPr>
        <p:spPr>
          <a:xfrm>
            <a:off x="768097" y="925167"/>
            <a:ext cx="8007913" cy="3806854"/>
          </a:xfrm>
        </p:spPr>
        <p:txBody>
          <a:bodyPr>
            <a:normAutofit fontScale="85000" lnSpcReduction="20000"/>
          </a:bodyPr>
          <a:lstStyle/>
          <a:p>
            <a:r>
              <a:rPr lang="zh-CN" altLang="zh-CN" sz="2400" dirty="0"/>
              <a:t>代码重用从设计阶段开始，在研究面向对象分析结果时就应该寻找使用已有类的方法</a:t>
            </a:r>
            <a:r>
              <a:rPr lang="zh-CN" altLang="zh-CN" sz="2400" dirty="0" smtClean="0"/>
              <a:t>。若</a:t>
            </a:r>
            <a:r>
              <a:rPr lang="zh-CN" altLang="zh-CN" sz="2400" dirty="0"/>
              <a:t>因为没有合适的类可以重用而确实需要创建新的类，则在设计这些新类的协议时，必须考虑到将来的可重用性</a:t>
            </a:r>
            <a:r>
              <a:rPr lang="zh-CN" altLang="zh-CN" sz="2400" dirty="0" smtClean="0"/>
              <a:t>。</a:t>
            </a:r>
            <a:endParaRPr lang="en-US" altLang="zh-CN" sz="2400" dirty="0" smtClean="0"/>
          </a:p>
          <a:p>
            <a:pPr marL="457200" indent="-457200">
              <a:buFont typeface="+mj-lt"/>
              <a:buAutoNum type="arabicPeriod"/>
            </a:pPr>
            <a:r>
              <a:rPr lang="zh-CN" altLang="en-US" sz="2400" dirty="0"/>
              <a:t>选择有可能被重用的已有类，标出这些候选类中对本问题无用的属性和服务，尽量重用那些能使无用的属性和服务降到最低程度的类。</a:t>
            </a:r>
            <a:endParaRPr lang="en-US" altLang="zh-CN" sz="2400" dirty="0"/>
          </a:p>
          <a:p>
            <a:pPr marL="457200" indent="-457200">
              <a:buFont typeface="+mj-lt"/>
              <a:buAutoNum type="arabicPeriod"/>
            </a:pPr>
            <a:r>
              <a:rPr lang="zh-CN" altLang="zh-CN" sz="2400" dirty="0"/>
              <a:t>在被重用的已有类和问题域类之间添加泛化关系</a:t>
            </a:r>
            <a:r>
              <a:rPr lang="en-US" altLang="zh-CN" sz="2400" dirty="0"/>
              <a:t>(</a:t>
            </a:r>
            <a:r>
              <a:rPr lang="zh-CN" altLang="zh-CN" sz="2400" dirty="0"/>
              <a:t>即从被重用的已有类派生出问题域类</a:t>
            </a:r>
            <a:r>
              <a:rPr lang="en-US" altLang="zh-CN" sz="2400" dirty="0"/>
              <a:t>)</a:t>
            </a:r>
            <a:r>
              <a:rPr lang="zh-CN" altLang="zh-CN" sz="2400" dirty="0"/>
              <a:t>。</a:t>
            </a:r>
            <a:endParaRPr lang="zh-CN" altLang="zh-CN" sz="2400" dirty="0"/>
          </a:p>
          <a:p>
            <a:pPr marL="457200" indent="-457200">
              <a:buFont typeface="+mj-lt"/>
              <a:buAutoNum type="arabicPeriod"/>
            </a:pPr>
            <a:r>
              <a:rPr lang="zh-CN" altLang="zh-CN" sz="2400" dirty="0"/>
              <a:t>标出问题域类中从已有类继承来的属性和服务，现在已经无须在问题域类内定义它们了。</a:t>
            </a:r>
            <a:endParaRPr lang="en-US" altLang="zh-CN" sz="2400" dirty="0"/>
          </a:p>
          <a:p>
            <a:pPr marL="457200" indent="-457200">
              <a:buFont typeface="+mj-lt"/>
              <a:buAutoNum type="arabicPeriod"/>
            </a:pPr>
            <a:r>
              <a:rPr lang="zh-CN" altLang="zh-CN" sz="2400" dirty="0"/>
              <a:t>修改与问题域类相关的关联，必要时改为与被重用的已有类相关的关联。</a:t>
            </a:r>
            <a:endParaRPr lang="zh-CN" altLang="zh-CN" sz="2400" dirty="0"/>
          </a:p>
          <a:p>
            <a:endParaRPr lang="zh-CN" altLang="zh-CN" sz="2400" dirty="0"/>
          </a:p>
          <a:p>
            <a:endParaRPr lang="zh-CN" altLang="en-US" sz="2400" dirty="0"/>
          </a:p>
          <a:p>
            <a:endParaRPr lang="zh-CN" altLang="en-US" sz="2400" dirty="0"/>
          </a:p>
        </p:txBody>
      </p:sp>
      <p:sp>
        <p:nvSpPr>
          <p:cNvPr id="4" name="日期占位符 3"/>
          <p:cNvSpPr>
            <a:spLocks noGrp="1"/>
          </p:cNvSpPr>
          <p:nvPr>
            <p:ph type="dt" sz="half" idx="10"/>
          </p:nvPr>
        </p:nvSpPr>
        <p:spPr/>
        <p:txBody>
          <a:bodyPr/>
          <a:lstStyle/>
          <a:p>
            <a:fld id="{6A0FB7E0-D60D-49A6-99CA-CC7FA58C7D15}"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zh-CN" altLang="en-US" dirty="0" smtClean="0"/>
              <a:t>面向对象</a:t>
            </a:r>
            <a:r>
              <a:rPr lang="zh-CN" altLang="en-US" dirty="0"/>
              <a:t>的设计原则</a:t>
            </a:r>
            <a:endParaRPr lang="zh-CN" altLang="en-US" dirty="0"/>
          </a:p>
        </p:txBody>
      </p:sp>
      <p:sp>
        <p:nvSpPr>
          <p:cNvPr id="3" name="日期占位符 2"/>
          <p:cNvSpPr>
            <a:spLocks noGrp="1"/>
          </p:cNvSpPr>
          <p:nvPr>
            <p:ph type="dt" sz="half" idx="10"/>
          </p:nvPr>
        </p:nvSpPr>
        <p:spPr/>
        <p:txBody>
          <a:bodyPr/>
          <a:lstStyle/>
          <a:p>
            <a:fld id="{ECB340BB-A100-4010-8F7F-084B37E51800}"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243715" name="Rectangle 3"/>
          <p:cNvSpPr>
            <a:spLocks noGrp="1" noChangeArrowheads="1"/>
          </p:cNvSpPr>
          <p:nvPr>
            <p:ph idx="4294967295"/>
          </p:nvPr>
        </p:nvSpPr>
        <p:spPr>
          <a:xfrm>
            <a:off x="1119506" y="1612663"/>
            <a:ext cx="2721640" cy="2765425"/>
          </a:xfrm>
        </p:spPr>
        <p:txBody>
          <a:bodyPr>
            <a:normAutofit fontScale="77500" lnSpcReduction="20000"/>
          </a:bodyPr>
          <a:lstStyle/>
          <a:p>
            <a:pPr>
              <a:lnSpc>
                <a:spcPct val="90000"/>
              </a:lnSpc>
            </a:pPr>
            <a:r>
              <a:rPr lang="en-US" altLang="zh-CN" dirty="0"/>
              <a:t>“</a:t>
            </a:r>
            <a:r>
              <a:rPr lang="zh-CN" altLang="en-US" dirty="0"/>
              <a:t>开－闭”原则</a:t>
            </a:r>
            <a:endParaRPr lang="en-US" altLang="zh-CN" dirty="0"/>
          </a:p>
          <a:p>
            <a:pPr>
              <a:lnSpc>
                <a:spcPct val="90000"/>
              </a:lnSpc>
            </a:pPr>
            <a:r>
              <a:rPr lang="zh-CN" altLang="en-US" dirty="0"/>
              <a:t> 里氏代换原则</a:t>
            </a:r>
            <a:endParaRPr lang="zh-CN" altLang="en-US" dirty="0"/>
          </a:p>
          <a:p>
            <a:pPr>
              <a:lnSpc>
                <a:spcPct val="90000"/>
              </a:lnSpc>
            </a:pPr>
            <a:r>
              <a:rPr lang="zh-CN" altLang="en-US" dirty="0"/>
              <a:t> 依赖倒转原则</a:t>
            </a:r>
            <a:endParaRPr lang="zh-CN" altLang="en-US" dirty="0"/>
          </a:p>
          <a:p>
            <a:pPr>
              <a:lnSpc>
                <a:spcPct val="90000"/>
              </a:lnSpc>
            </a:pPr>
            <a:r>
              <a:rPr lang="zh-CN" altLang="en-US" dirty="0"/>
              <a:t> 合成复用原则</a:t>
            </a:r>
            <a:endParaRPr lang="zh-CN" altLang="en-US" dirty="0"/>
          </a:p>
          <a:p>
            <a:pPr>
              <a:lnSpc>
                <a:spcPct val="90000"/>
              </a:lnSpc>
            </a:pPr>
            <a:r>
              <a:rPr lang="zh-CN" altLang="en-US" dirty="0"/>
              <a:t> 接口隔离原则</a:t>
            </a:r>
            <a:endParaRPr lang="en-US" altLang="zh-CN" dirty="0"/>
          </a:p>
          <a:p>
            <a:pPr>
              <a:lnSpc>
                <a:spcPct val="90000"/>
              </a:lnSpc>
            </a:pPr>
            <a:r>
              <a:rPr lang="zh-CN" altLang="en-US" dirty="0"/>
              <a:t> 单一职责原则</a:t>
            </a:r>
            <a:endParaRPr lang="zh-CN" altLang="en-US" dirty="0"/>
          </a:p>
          <a:p>
            <a:pPr>
              <a:lnSpc>
                <a:spcPct val="90000"/>
              </a:lnSpc>
            </a:pPr>
            <a:r>
              <a:rPr lang="zh-CN" altLang="en-US" dirty="0"/>
              <a:t> 迪米特法则</a:t>
            </a:r>
            <a:endParaRPr lang="zh-CN" altLang="en-US" dirty="0"/>
          </a:p>
        </p:txBody>
      </p:sp>
      <p:sp>
        <p:nvSpPr>
          <p:cNvPr id="243718" name="Text Box 6"/>
          <p:cNvSpPr txBox="1">
            <a:spLocks noChangeArrowheads="1"/>
          </p:cNvSpPr>
          <p:nvPr/>
        </p:nvSpPr>
        <p:spPr bwMode="auto">
          <a:xfrm>
            <a:off x="1804988" y="3895725"/>
            <a:ext cx="163572" cy="289502"/>
          </a:xfrm>
          <a:prstGeom prst="rect">
            <a:avLst/>
          </a:prstGeom>
          <a:noFill/>
          <a:ln w="9525" algn="ctr">
            <a:noFill/>
            <a:miter lim="800000"/>
          </a:ln>
          <a:effectLst/>
        </p:spPr>
        <p:txBody>
          <a:bodyPr wrap="none" lIns="80963" tIns="40481" rIns="80963" bIns="40481">
            <a:spAutoFit/>
          </a:bodyPr>
          <a:lstStyle/>
          <a:p>
            <a:endParaRPr lang="zh-CN" altLang="zh-CN" sz="1350"/>
          </a:p>
        </p:txBody>
      </p:sp>
      <p:sp>
        <p:nvSpPr>
          <p:cNvPr id="243719" name="Text Box 7"/>
          <p:cNvSpPr txBox="1">
            <a:spLocks noChangeArrowheads="1"/>
          </p:cNvSpPr>
          <p:nvPr/>
        </p:nvSpPr>
        <p:spPr bwMode="auto">
          <a:xfrm>
            <a:off x="972845" y="927516"/>
            <a:ext cx="6319039" cy="451085"/>
          </a:xfrm>
          <a:prstGeom prst="rect">
            <a:avLst/>
          </a:prstGeom>
          <a:noFill/>
          <a:ln w="9525" algn="ctr">
            <a:noFill/>
            <a:miter lim="800000"/>
          </a:ln>
          <a:effectLst/>
        </p:spPr>
        <p:txBody>
          <a:bodyPr wrap="none" lIns="80963" tIns="40481" rIns="80963" bIns="40481">
            <a:spAutoFit/>
          </a:bodyPr>
          <a:lstStyle/>
          <a:p>
            <a:r>
              <a:rPr lang="zh-CN" altLang="en-US" sz="2400" dirty="0">
                <a:latin typeface="+mj-ea"/>
                <a:ea typeface="+mj-ea"/>
              </a:rPr>
              <a:t>抽象，信息隐蔽，模块独立，高内聚，低耦合</a:t>
            </a:r>
            <a:endParaRPr lang="zh-CN" altLang="en-US" sz="2400" dirty="0">
              <a:latin typeface="+mj-ea"/>
              <a:ea typeface="+mj-ea"/>
            </a:endParaRPr>
          </a:p>
        </p:txBody>
      </p:sp>
      <p:sp>
        <p:nvSpPr>
          <p:cNvPr id="243720" name="AutoShape 8"/>
          <p:cNvSpPr/>
          <p:nvPr/>
        </p:nvSpPr>
        <p:spPr bwMode="auto">
          <a:xfrm>
            <a:off x="3841145" y="1644841"/>
            <a:ext cx="685800" cy="2572564"/>
          </a:xfrm>
          <a:prstGeom prst="rightBrace">
            <a:avLst>
              <a:gd name="adj1" fmla="val 26389"/>
              <a:gd name="adj2" fmla="val 50000"/>
            </a:avLst>
          </a:prstGeom>
          <a:noFill/>
          <a:ln w="38100">
            <a:solidFill>
              <a:srgbClr val="FF0000"/>
            </a:solidFill>
            <a:round/>
          </a:ln>
          <a:effectLst/>
        </p:spPr>
        <p:txBody>
          <a:bodyPr wrap="none" lIns="80963" tIns="40481" rIns="80963" bIns="40481" anchor="ctr"/>
          <a:lstStyle/>
          <a:p>
            <a:endParaRPr lang="zh-CN" altLang="en-US" sz="135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3719"/>
                                        </p:tgtEl>
                                        <p:attrNameLst>
                                          <p:attrName>style.visibility</p:attrName>
                                        </p:attrNameLst>
                                      </p:cBhvr>
                                      <p:to>
                                        <p:strVal val="visible"/>
                                      </p:to>
                                    </p:set>
                                    <p:animEffect transition="in" filter="randombar(horizontal)">
                                      <p:cBhvr>
                                        <p:cTn id="7" dur="500"/>
                                        <p:tgtEl>
                                          <p:spTgt spid="2437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43715">
                                            <p:txEl>
                                              <p:pRg st="0" end="0"/>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243715">
                                            <p:txEl>
                                              <p:pRg st="1" end="1"/>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243715">
                                            <p:txEl>
                                              <p:pRg st="2" end="2"/>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43715">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243715">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43715">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43715">
                                            <p:txEl>
                                              <p:pRg st="6" end="6"/>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3720"/>
                                        </p:tgtEl>
                                        <p:attrNameLst>
                                          <p:attrName>style.visibility</p:attrName>
                                        </p:attrNameLst>
                                      </p:cBhvr>
                                      <p:to>
                                        <p:strVal val="visible"/>
                                      </p:to>
                                    </p:set>
                                    <p:animEffect transition="in" filter="wipe(left)">
                                      <p:cBhvr>
                                        <p:cTn id="32" dur="500"/>
                                        <p:tgtEl>
                                          <p:spTgt spid="243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5" grpId="0" build="p"/>
      <p:bldP spid="243719" grpId="0" bldLvl="0" animBg="1"/>
      <p:bldP spid="243720" grpId="0" bldLvl="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pPr>
              <a:defRPr/>
            </a:pPr>
            <a:r>
              <a:rPr lang="zh-CN" altLang="en-US" dirty="0">
                <a:latin typeface="+mj-ea"/>
              </a:rPr>
              <a:t>面向对象的设计原则</a:t>
            </a:r>
            <a:endParaRPr lang="zh-CN" altLang="en-US" dirty="0">
              <a:latin typeface="+mj-ea"/>
            </a:endParaRPr>
          </a:p>
        </p:txBody>
      </p:sp>
      <p:graphicFrame>
        <p:nvGraphicFramePr>
          <p:cNvPr id="6" name="表格 5"/>
          <p:cNvGraphicFramePr>
            <a:graphicFrameLocks noGrp="1"/>
          </p:cNvGraphicFramePr>
          <p:nvPr/>
        </p:nvGraphicFramePr>
        <p:xfrm>
          <a:off x="662519" y="599643"/>
          <a:ext cx="8195731" cy="4557224"/>
        </p:xfrm>
        <a:graphic>
          <a:graphicData uri="http://schemas.openxmlformats.org/drawingml/2006/table">
            <a:tbl>
              <a:tblPr>
                <a:tableStyleId>{BC89EF96-8CEA-46FF-86C4-4CE0E7609802}</a:tableStyleId>
              </a:tblPr>
              <a:tblGrid>
                <a:gridCol w="2451384"/>
                <a:gridCol w="4806839"/>
                <a:gridCol w="937508"/>
              </a:tblGrid>
              <a:tr h="211962">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600" b="1" u="none" strike="noStrike" cap="none" normalizeH="0" baseline="0" dirty="0">
                          <a:ln>
                            <a:noFill/>
                          </a:ln>
                          <a:effectLst/>
                          <a:latin typeface="+mj-ea"/>
                          <a:ea typeface="+mj-ea"/>
                        </a:rPr>
                        <a:t>设计原则名称</a:t>
                      </a:r>
                      <a:endParaRPr kumimoji="0" lang="zh-CN" altLang="en-US" sz="1600" b="1" i="0" u="none" strike="noStrike" cap="none" normalizeH="0" baseline="0" dirty="0">
                        <a:ln>
                          <a:noFill/>
                        </a:ln>
                        <a:solidFill>
                          <a:srgbClr val="000000"/>
                        </a:solidFill>
                        <a:effectLst/>
                        <a:latin typeface="+mj-ea"/>
                        <a:ea typeface="+mj-ea"/>
                      </a:endParaRPr>
                    </a:p>
                  </a:txBody>
                  <a:tcPr marL="5772" marR="5772" marT="5773" marB="0" anchor="ctr" horzOverflow="overflow">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600" b="1" u="none" strike="noStrike" cap="none" normalizeH="0" baseline="0" dirty="0">
                          <a:ln>
                            <a:noFill/>
                          </a:ln>
                          <a:effectLst/>
                          <a:latin typeface="+mj-ea"/>
                          <a:ea typeface="+mj-ea"/>
                        </a:rPr>
                        <a:t>设计原则简介</a:t>
                      </a:r>
                      <a:endParaRPr kumimoji="0" lang="zh-CN" altLang="en-US" sz="1600" b="1" i="0" u="none" strike="noStrike" cap="none" normalizeH="0" baseline="0" dirty="0">
                        <a:ln>
                          <a:noFill/>
                        </a:ln>
                        <a:solidFill>
                          <a:srgbClr val="000000"/>
                        </a:solidFill>
                        <a:effectLst/>
                        <a:latin typeface="+mj-ea"/>
                        <a:ea typeface="+mj-ea"/>
                      </a:endParaRPr>
                    </a:p>
                  </a:txBody>
                  <a:tcPr marL="5772" marR="5772" marT="5773" marB="0" anchor="ctr" horzOverflow="overflow">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600" b="1" u="none" strike="noStrike" cap="none" normalizeH="0" baseline="0" dirty="0">
                          <a:ln>
                            <a:noFill/>
                          </a:ln>
                          <a:effectLst/>
                          <a:latin typeface="+mj-ea"/>
                          <a:ea typeface="+mj-ea"/>
                        </a:rPr>
                        <a:t>重要性</a:t>
                      </a:r>
                      <a:endParaRPr kumimoji="0" lang="zh-CN" altLang="en-US" sz="1600" b="1" i="0" u="none" strike="noStrike" cap="none" normalizeH="0" baseline="0" dirty="0">
                        <a:ln>
                          <a:noFill/>
                        </a:ln>
                        <a:solidFill>
                          <a:srgbClr val="000000"/>
                        </a:solidFill>
                        <a:effectLst/>
                        <a:latin typeface="+mj-ea"/>
                        <a:ea typeface="+mj-ea"/>
                      </a:endParaRPr>
                    </a:p>
                  </a:txBody>
                  <a:tcPr marL="5772" marR="5772" marT="5773" marB="0" anchor="ctr" horzOverflow="overflow">
                    <a:solidFill>
                      <a:schemeClr val="bg1"/>
                    </a:solidFill>
                  </a:tcPr>
                </a:tc>
              </a:tr>
              <a:tr h="359374">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开闭原则</a:t>
                      </a:r>
                      <a:br>
                        <a:rPr kumimoji="0" lang="zh-CN" altLang="en-US" sz="1400" u="none" strike="noStrike" cap="none" normalizeH="0" baseline="0" dirty="0">
                          <a:ln>
                            <a:noFill/>
                          </a:ln>
                          <a:effectLst/>
                          <a:latin typeface="+mj-ea"/>
                          <a:ea typeface="+mj-ea"/>
                        </a:rPr>
                      </a:br>
                      <a:r>
                        <a:rPr kumimoji="0" lang="en-US" altLang="zh-CN" sz="1400" u="none" strike="noStrike" cap="none" normalizeH="0" baseline="0" dirty="0">
                          <a:ln>
                            <a:noFill/>
                          </a:ln>
                          <a:effectLst/>
                          <a:latin typeface="+mj-ea"/>
                          <a:ea typeface="+mj-ea"/>
                        </a:rPr>
                        <a:t>(Open-Closed </a:t>
                      </a:r>
                      <a:r>
                        <a:rPr kumimoji="0" lang="en-US" altLang="zh-CN" sz="1400" u="none" strike="noStrike" cap="none" normalizeH="0" baseline="0" dirty="0" err="1">
                          <a:ln>
                            <a:noFill/>
                          </a:ln>
                          <a:effectLst/>
                          <a:latin typeface="+mj-ea"/>
                          <a:ea typeface="+mj-ea"/>
                        </a:rPr>
                        <a:t>Principle,OCP</a:t>
                      </a:r>
                      <a:r>
                        <a:rPr kumimoji="0" lang="en-US" altLang="zh-CN" sz="1400" u="none" strike="noStrike" cap="none" normalizeH="0" baseline="0" dirty="0">
                          <a:ln>
                            <a:noFill/>
                          </a:ln>
                          <a:effectLst/>
                          <a:latin typeface="+mj-ea"/>
                          <a:ea typeface="+mj-ea"/>
                        </a:rPr>
                        <a:t>)</a:t>
                      </a:r>
                      <a:endParaRPr kumimoji="0" lang="en-US" altLang="zh-CN" sz="1400" b="1" i="0" u="none" strike="noStrike" cap="none" normalizeH="0" baseline="0" dirty="0">
                        <a:ln>
                          <a:noFill/>
                        </a:ln>
                        <a:solidFill>
                          <a:srgbClr val="000000"/>
                        </a:solidFill>
                        <a:effectLst/>
                        <a:latin typeface="+mj-ea"/>
                        <a:ea typeface="+mj-ea"/>
                      </a:endParaRPr>
                    </a:p>
                  </a:txBody>
                  <a:tcPr marL="5772" marR="5772" marT="5773" marB="0" anchor="ctr" horzOverflow="overflow">
                    <a:solidFill>
                      <a:schemeClr val="bg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a:ln>
                            <a:noFill/>
                          </a:ln>
                          <a:effectLst/>
                          <a:latin typeface="+mj-ea"/>
                          <a:ea typeface="+mj-ea"/>
                        </a:rPr>
                        <a:t>软件实体对扩展是开放的，但对修改是关闭的，即在不修改一个软件实体的基础上去扩展其功能</a:t>
                      </a:r>
                      <a:endParaRPr kumimoji="0" lang="zh-CN" altLang="en-US" sz="1400" b="1" i="0" u="none" strike="noStrike" cap="none" normalizeH="0" baseline="0">
                        <a:ln>
                          <a:noFill/>
                        </a:ln>
                        <a:solidFill>
                          <a:srgbClr val="000000"/>
                        </a:solidFill>
                        <a:effectLst/>
                        <a:latin typeface="+mj-ea"/>
                        <a:ea typeface="+mj-ea"/>
                      </a:endParaRPr>
                    </a:p>
                  </a:txBody>
                  <a:tcPr marL="5772" marR="5772" marT="5773" marB="0" anchor="ctr" horzOverflow="overflow">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400" u="none" strike="noStrike" cap="none" normalizeH="0" baseline="0">
                          <a:ln>
                            <a:noFill/>
                          </a:ln>
                          <a:effectLst/>
                          <a:latin typeface="+mj-ea"/>
                          <a:ea typeface="+mj-ea"/>
                        </a:rPr>
                        <a:t>5</a:t>
                      </a:r>
                      <a:r>
                        <a:rPr kumimoji="0" lang="zh-CN" altLang="en-US" sz="1400" u="none" strike="noStrike" cap="none" normalizeH="0" baseline="0">
                          <a:ln>
                            <a:noFill/>
                          </a:ln>
                          <a:effectLst/>
                          <a:latin typeface="+mj-ea"/>
                          <a:ea typeface="+mj-ea"/>
                        </a:rPr>
                        <a:t>星</a:t>
                      </a:r>
                      <a:endParaRPr kumimoji="0" lang="zh-CN" altLang="en-US" sz="1400" b="1" i="0" u="none" strike="noStrike" cap="none" normalizeH="0" baseline="0">
                        <a:ln>
                          <a:noFill/>
                        </a:ln>
                        <a:solidFill>
                          <a:srgbClr val="000000"/>
                        </a:solidFill>
                        <a:effectLst/>
                        <a:latin typeface="+mj-ea"/>
                        <a:ea typeface="+mj-ea"/>
                      </a:endParaRPr>
                    </a:p>
                  </a:txBody>
                  <a:tcPr marL="5772" marR="5772" marT="5773" marB="0" anchor="ctr" horzOverflow="overflow">
                    <a:solidFill>
                      <a:schemeClr val="bg1"/>
                    </a:solidFill>
                  </a:tcPr>
                </a:tc>
              </a:tr>
              <a:tr h="536269">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a:ln>
                            <a:noFill/>
                          </a:ln>
                          <a:effectLst/>
                          <a:latin typeface="+mj-ea"/>
                          <a:ea typeface="+mj-ea"/>
                        </a:rPr>
                        <a:t>依赖倒转原则</a:t>
                      </a:r>
                      <a:br>
                        <a:rPr kumimoji="0" lang="zh-CN" altLang="en-US" sz="1400" u="none" strike="noStrike" cap="none" normalizeH="0" baseline="0">
                          <a:ln>
                            <a:noFill/>
                          </a:ln>
                          <a:effectLst/>
                          <a:latin typeface="+mj-ea"/>
                          <a:ea typeface="+mj-ea"/>
                        </a:rPr>
                      </a:br>
                      <a:r>
                        <a:rPr kumimoji="0" lang="en-US" altLang="zh-CN" sz="1400" u="none" strike="noStrike" cap="none" normalizeH="0" baseline="0">
                          <a:ln>
                            <a:noFill/>
                          </a:ln>
                          <a:effectLst/>
                          <a:latin typeface="+mj-ea"/>
                          <a:ea typeface="+mj-ea"/>
                        </a:rPr>
                        <a:t>(Dependency Inversion Principle,DIP)</a:t>
                      </a:r>
                      <a:endParaRPr kumimoji="0" lang="en-US" altLang="zh-CN" sz="1400" b="1" i="0" u="none" strike="noStrike" cap="none" normalizeH="0" baseline="0">
                        <a:ln>
                          <a:noFill/>
                        </a:ln>
                        <a:solidFill>
                          <a:srgbClr val="000000"/>
                        </a:solidFill>
                        <a:effectLst/>
                        <a:latin typeface="+mj-ea"/>
                        <a:ea typeface="+mj-ea"/>
                      </a:endParaRPr>
                    </a:p>
                  </a:txBody>
                  <a:tcPr marL="5772" marR="5772" marT="5773" marB="0" anchor="ctr" horzOverflow="overflow">
                    <a:solidFill>
                      <a:schemeClr val="bg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要针对抽象层编程，而不要针对具体类编程</a:t>
                      </a:r>
                      <a:endParaRPr kumimoji="0" lang="zh-CN" altLang="en-US" sz="1400" b="1" i="0" u="none" strike="noStrike" cap="none" normalizeH="0" baseline="0" dirty="0">
                        <a:ln>
                          <a:noFill/>
                        </a:ln>
                        <a:solidFill>
                          <a:srgbClr val="000000"/>
                        </a:solidFill>
                        <a:effectLst/>
                        <a:latin typeface="+mj-ea"/>
                        <a:ea typeface="+mj-ea"/>
                      </a:endParaRPr>
                    </a:p>
                  </a:txBody>
                  <a:tcPr marL="5772" marR="5772" marT="5773" marB="0" anchor="ctr" horzOverflow="overflow">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400" u="none" strike="noStrike" cap="none" normalizeH="0" baseline="0">
                          <a:ln>
                            <a:noFill/>
                          </a:ln>
                          <a:effectLst/>
                          <a:latin typeface="+mj-ea"/>
                          <a:ea typeface="+mj-ea"/>
                        </a:rPr>
                        <a:t>5</a:t>
                      </a:r>
                      <a:r>
                        <a:rPr kumimoji="0" lang="zh-CN" altLang="en-US" sz="1400" u="none" strike="noStrike" cap="none" normalizeH="0" baseline="0">
                          <a:ln>
                            <a:noFill/>
                          </a:ln>
                          <a:effectLst/>
                          <a:latin typeface="+mj-ea"/>
                          <a:ea typeface="+mj-ea"/>
                        </a:rPr>
                        <a:t>星</a:t>
                      </a:r>
                      <a:endParaRPr kumimoji="0" lang="zh-CN" altLang="en-US" sz="1400" b="1" i="0" u="none" strike="noStrike" cap="none" normalizeH="0" baseline="0">
                        <a:ln>
                          <a:noFill/>
                        </a:ln>
                        <a:solidFill>
                          <a:srgbClr val="000000"/>
                        </a:solidFill>
                        <a:effectLst/>
                        <a:latin typeface="+mj-ea"/>
                        <a:ea typeface="+mj-ea"/>
                      </a:endParaRPr>
                    </a:p>
                  </a:txBody>
                  <a:tcPr marL="5772" marR="5772" marT="5773" marB="0" anchor="ctr" horzOverflow="overflow">
                    <a:solidFill>
                      <a:schemeClr val="bg1"/>
                    </a:solidFill>
                  </a:tcPr>
                </a:tc>
              </a:tr>
              <a:tr h="459138">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里氏代换原则</a:t>
                      </a:r>
                      <a:br>
                        <a:rPr kumimoji="0" lang="zh-CN" altLang="en-US" sz="1400" u="none" strike="noStrike" cap="none" normalizeH="0" baseline="0" dirty="0">
                          <a:ln>
                            <a:noFill/>
                          </a:ln>
                          <a:effectLst/>
                          <a:latin typeface="+mj-ea"/>
                          <a:ea typeface="+mj-ea"/>
                        </a:rPr>
                      </a:br>
                      <a:r>
                        <a:rPr kumimoji="0" lang="zh-CN" altLang="en-US" sz="1400" u="none" strike="noStrike" cap="none" normalizeH="0" baseline="0" dirty="0">
                          <a:ln>
                            <a:noFill/>
                          </a:ln>
                          <a:effectLst/>
                          <a:latin typeface="+mj-ea"/>
                          <a:ea typeface="+mj-ea"/>
                        </a:rPr>
                        <a:t>（</a:t>
                      </a:r>
                      <a:r>
                        <a:rPr kumimoji="0" lang="en-US" altLang="zh-CN" sz="1400" u="none" strike="noStrike" cap="none" normalizeH="0" baseline="0" dirty="0" err="1">
                          <a:ln>
                            <a:noFill/>
                          </a:ln>
                          <a:effectLst/>
                          <a:latin typeface="+mj-ea"/>
                          <a:ea typeface="+mj-ea"/>
                        </a:rPr>
                        <a:t>Liskov</a:t>
                      </a:r>
                      <a:r>
                        <a:rPr kumimoji="0" lang="en-US" altLang="zh-CN" sz="1400" u="none" strike="noStrike" cap="none" normalizeH="0" baseline="0" dirty="0">
                          <a:ln>
                            <a:noFill/>
                          </a:ln>
                          <a:effectLst/>
                          <a:latin typeface="+mj-ea"/>
                          <a:ea typeface="+mj-ea"/>
                        </a:rPr>
                        <a:t> Substitution </a:t>
                      </a:r>
                      <a:r>
                        <a:rPr kumimoji="0" lang="en-US" altLang="zh-CN" sz="1400" u="none" strike="noStrike" cap="none" normalizeH="0" baseline="0" dirty="0" err="1">
                          <a:ln>
                            <a:noFill/>
                          </a:ln>
                          <a:effectLst/>
                          <a:latin typeface="+mj-ea"/>
                          <a:ea typeface="+mj-ea"/>
                        </a:rPr>
                        <a:t>Principle,LSP</a:t>
                      </a:r>
                      <a:r>
                        <a:rPr kumimoji="0" lang="zh-CN" altLang="en-US" sz="1400" u="none" strike="noStrike" cap="none" normalizeH="0" baseline="0" dirty="0">
                          <a:ln>
                            <a:noFill/>
                          </a:ln>
                          <a:effectLst/>
                          <a:latin typeface="+mj-ea"/>
                          <a:ea typeface="+mj-ea"/>
                        </a:rPr>
                        <a:t>）</a:t>
                      </a:r>
                      <a:endParaRPr kumimoji="0" lang="zh-CN" altLang="en-US" sz="1400" b="1" i="0" u="none" strike="noStrike" cap="none" normalizeH="0" baseline="0" dirty="0">
                        <a:ln>
                          <a:noFill/>
                        </a:ln>
                        <a:solidFill>
                          <a:srgbClr val="000000"/>
                        </a:solidFill>
                        <a:effectLst/>
                        <a:latin typeface="+mj-ea"/>
                        <a:ea typeface="+mj-ea"/>
                      </a:endParaRPr>
                    </a:p>
                  </a:txBody>
                  <a:tcPr marL="5772" marR="5772" marT="5773" marB="0" anchor="ctr" horzOverflow="overflow">
                    <a:solidFill>
                      <a:schemeClr val="bg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在软件系统中，一个可以接受基类对象的地方必然可以接受一个子类对象</a:t>
                      </a:r>
                      <a:endParaRPr kumimoji="0" lang="zh-CN" altLang="en-US" sz="1400" b="1" i="0" u="none" strike="noStrike" cap="none" normalizeH="0" baseline="0" dirty="0">
                        <a:ln>
                          <a:noFill/>
                        </a:ln>
                        <a:solidFill>
                          <a:srgbClr val="000000"/>
                        </a:solidFill>
                        <a:effectLst/>
                        <a:latin typeface="+mj-ea"/>
                        <a:ea typeface="+mj-ea"/>
                      </a:endParaRPr>
                    </a:p>
                  </a:txBody>
                  <a:tcPr marL="5772" marR="5772" marT="5773" marB="0" anchor="ctr" horzOverflow="overflow">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400" u="none" strike="noStrike" cap="none" normalizeH="0" baseline="0">
                          <a:ln>
                            <a:noFill/>
                          </a:ln>
                          <a:effectLst/>
                          <a:latin typeface="+mj-ea"/>
                          <a:ea typeface="+mj-ea"/>
                        </a:rPr>
                        <a:t>4</a:t>
                      </a:r>
                      <a:r>
                        <a:rPr kumimoji="0" lang="zh-CN" altLang="en-US" sz="1400" u="none" strike="noStrike" cap="none" normalizeH="0" baseline="0">
                          <a:ln>
                            <a:noFill/>
                          </a:ln>
                          <a:effectLst/>
                          <a:latin typeface="+mj-ea"/>
                          <a:ea typeface="+mj-ea"/>
                        </a:rPr>
                        <a:t>星</a:t>
                      </a:r>
                      <a:endParaRPr kumimoji="0" lang="zh-CN" altLang="en-US" sz="1400" b="1" i="0" u="none" strike="noStrike" cap="none" normalizeH="0" baseline="0">
                        <a:ln>
                          <a:noFill/>
                        </a:ln>
                        <a:solidFill>
                          <a:srgbClr val="000000"/>
                        </a:solidFill>
                        <a:effectLst/>
                        <a:latin typeface="+mj-ea"/>
                        <a:ea typeface="+mj-ea"/>
                      </a:endParaRPr>
                    </a:p>
                  </a:txBody>
                  <a:tcPr marL="5772" marR="5772" marT="5773" marB="0" anchor="ctr" horzOverflow="overflow">
                    <a:solidFill>
                      <a:schemeClr val="bg1"/>
                    </a:solidFill>
                  </a:tcPr>
                </a:tc>
              </a:tr>
              <a:tr h="536269">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a:ln>
                            <a:noFill/>
                          </a:ln>
                          <a:effectLst/>
                          <a:latin typeface="+mj-ea"/>
                          <a:ea typeface="+mj-ea"/>
                        </a:rPr>
                        <a:t>单一职责原则</a:t>
                      </a:r>
                      <a:br>
                        <a:rPr kumimoji="0" lang="zh-CN" altLang="en-US" sz="1400" u="none" strike="noStrike" cap="none" normalizeH="0" baseline="0">
                          <a:ln>
                            <a:noFill/>
                          </a:ln>
                          <a:effectLst/>
                          <a:latin typeface="+mj-ea"/>
                          <a:ea typeface="+mj-ea"/>
                        </a:rPr>
                      </a:br>
                      <a:r>
                        <a:rPr kumimoji="0" lang="zh-CN" altLang="en-US" sz="1400" u="none" strike="noStrike" cap="none" normalizeH="0" baseline="0">
                          <a:ln>
                            <a:noFill/>
                          </a:ln>
                          <a:effectLst/>
                          <a:latin typeface="+mj-ea"/>
                          <a:ea typeface="+mj-ea"/>
                        </a:rPr>
                        <a:t>（</a:t>
                      </a:r>
                      <a:r>
                        <a:rPr kumimoji="0" lang="en-US" altLang="zh-CN" sz="1400" u="none" strike="noStrike" cap="none" normalizeH="0" baseline="0">
                          <a:ln>
                            <a:noFill/>
                          </a:ln>
                          <a:effectLst/>
                          <a:latin typeface="+mj-ea"/>
                          <a:ea typeface="+mj-ea"/>
                        </a:rPr>
                        <a:t>Single Responsibility Principle,SRP</a:t>
                      </a:r>
                      <a:r>
                        <a:rPr kumimoji="0" lang="zh-CN" altLang="en-US" sz="1400" u="none" strike="noStrike" cap="none" normalizeH="0" baseline="0">
                          <a:ln>
                            <a:noFill/>
                          </a:ln>
                          <a:effectLst/>
                          <a:latin typeface="+mj-ea"/>
                          <a:ea typeface="+mj-ea"/>
                        </a:rPr>
                        <a:t>）</a:t>
                      </a:r>
                      <a:endParaRPr kumimoji="0" lang="zh-CN" altLang="en-US" sz="1400" b="1" i="0" u="none" strike="noStrike" cap="none" normalizeH="0" baseline="0">
                        <a:ln>
                          <a:noFill/>
                        </a:ln>
                        <a:solidFill>
                          <a:srgbClr val="000000"/>
                        </a:solidFill>
                        <a:effectLst/>
                        <a:latin typeface="+mj-ea"/>
                        <a:ea typeface="+mj-ea"/>
                      </a:endParaRPr>
                    </a:p>
                  </a:txBody>
                  <a:tcPr marL="5772" marR="5772" marT="5773" marB="0" anchor="ctr" horzOverflow="overflow">
                    <a:solidFill>
                      <a:schemeClr val="bg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类的职责要单一，不能将太多的职责放在一个类中</a:t>
                      </a:r>
                      <a:endParaRPr kumimoji="0" lang="zh-CN" altLang="en-US" sz="1400" b="1" i="0" u="none" strike="noStrike" cap="none" normalizeH="0" baseline="0" dirty="0">
                        <a:ln>
                          <a:noFill/>
                        </a:ln>
                        <a:solidFill>
                          <a:srgbClr val="000000"/>
                        </a:solidFill>
                        <a:effectLst/>
                        <a:latin typeface="+mj-ea"/>
                        <a:ea typeface="+mj-ea"/>
                      </a:endParaRPr>
                    </a:p>
                  </a:txBody>
                  <a:tcPr marL="5772" marR="5772" marT="5773" marB="0" anchor="ctr" horzOverflow="overflow">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400" u="none" strike="noStrike" cap="none" normalizeH="0" baseline="0">
                          <a:ln>
                            <a:noFill/>
                          </a:ln>
                          <a:effectLst/>
                          <a:latin typeface="+mj-ea"/>
                          <a:ea typeface="+mj-ea"/>
                        </a:rPr>
                        <a:t>4</a:t>
                      </a:r>
                      <a:r>
                        <a:rPr kumimoji="0" lang="zh-CN" altLang="en-US" sz="1400" u="none" strike="noStrike" cap="none" normalizeH="0" baseline="0">
                          <a:ln>
                            <a:noFill/>
                          </a:ln>
                          <a:effectLst/>
                          <a:latin typeface="+mj-ea"/>
                          <a:ea typeface="+mj-ea"/>
                        </a:rPr>
                        <a:t>星</a:t>
                      </a:r>
                      <a:endParaRPr kumimoji="0" lang="zh-CN" altLang="en-US" sz="1400" b="1" i="0" u="none" strike="noStrike" cap="none" normalizeH="0" baseline="0">
                        <a:ln>
                          <a:noFill/>
                        </a:ln>
                        <a:solidFill>
                          <a:srgbClr val="000000"/>
                        </a:solidFill>
                        <a:effectLst/>
                        <a:latin typeface="+mj-ea"/>
                        <a:ea typeface="+mj-ea"/>
                      </a:endParaRPr>
                    </a:p>
                  </a:txBody>
                  <a:tcPr marL="5772" marR="5772" marT="5773" marB="0" anchor="ctr" horzOverflow="overflow">
                    <a:solidFill>
                      <a:schemeClr val="bg1"/>
                    </a:solidFill>
                  </a:tcPr>
                </a:tc>
              </a:tr>
              <a:tr h="459138">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a:ln>
                            <a:noFill/>
                          </a:ln>
                          <a:effectLst/>
                          <a:latin typeface="+mj-ea"/>
                          <a:ea typeface="+mj-ea"/>
                        </a:rPr>
                        <a:t>接口隔离原则</a:t>
                      </a:r>
                      <a:br>
                        <a:rPr kumimoji="0" lang="zh-CN" altLang="en-US" sz="1400" u="none" strike="noStrike" cap="none" normalizeH="0" baseline="0">
                          <a:ln>
                            <a:noFill/>
                          </a:ln>
                          <a:effectLst/>
                          <a:latin typeface="+mj-ea"/>
                          <a:ea typeface="+mj-ea"/>
                        </a:rPr>
                      </a:br>
                      <a:r>
                        <a:rPr kumimoji="0" lang="en-US" altLang="zh-CN" sz="1400" u="none" strike="noStrike" cap="none" normalizeH="0" baseline="0">
                          <a:ln>
                            <a:noFill/>
                          </a:ln>
                          <a:effectLst/>
                          <a:latin typeface="+mj-ea"/>
                          <a:ea typeface="+mj-ea"/>
                        </a:rPr>
                        <a:t>(Interface Segregation Principle,ISP)</a:t>
                      </a:r>
                      <a:endParaRPr kumimoji="0" lang="en-US" altLang="zh-CN" sz="1400" b="1" i="0" u="none" strike="noStrike" cap="none" normalizeH="0" baseline="0">
                        <a:ln>
                          <a:noFill/>
                        </a:ln>
                        <a:solidFill>
                          <a:srgbClr val="000000"/>
                        </a:solidFill>
                        <a:effectLst/>
                        <a:latin typeface="+mj-ea"/>
                        <a:ea typeface="+mj-ea"/>
                      </a:endParaRPr>
                    </a:p>
                  </a:txBody>
                  <a:tcPr marL="5772" marR="5772" marT="5773" marB="0" anchor="ctr" horzOverflow="overflow">
                    <a:solidFill>
                      <a:schemeClr val="bg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a:ln>
                            <a:noFill/>
                          </a:ln>
                          <a:effectLst/>
                          <a:latin typeface="+mj-ea"/>
                          <a:ea typeface="+mj-ea"/>
                        </a:rPr>
                        <a:t>使用多个专门的接口来取代一个统一的接口</a:t>
                      </a:r>
                      <a:endParaRPr kumimoji="0" lang="zh-CN" altLang="en-US" sz="1400" b="1" i="0" u="none" strike="noStrike" cap="none" normalizeH="0" baseline="0">
                        <a:ln>
                          <a:noFill/>
                        </a:ln>
                        <a:solidFill>
                          <a:srgbClr val="000000"/>
                        </a:solidFill>
                        <a:effectLst/>
                        <a:latin typeface="+mj-ea"/>
                        <a:ea typeface="+mj-ea"/>
                      </a:endParaRPr>
                    </a:p>
                  </a:txBody>
                  <a:tcPr marL="5772" marR="5772" marT="5773" marB="0" anchor="ctr" horzOverflow="overflow">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400" u="none" strike="noStrike" cap="none" normalizeH="0" baseline="0">
                          <a:ln>
                            <a:noFill/>
                          </a:ln>
                          <a:effectLst/>
                          <a:latin typeface="+mj-ea"/>
                          <a:ea typeface="+mj-ea"/>
                        </a:rPr>
                        <a:t>2</a:t>
                      </a:r>
                      <a:r>
                        <a:rPr kumimoji="0" lang="zh-CN" altLang="en-US" sz="1400" u="none" strike="noStrike" cap="none" normalizeH="0" baseline="0">
                          <a:ln>
                            <a:noFill/>
                          </a:ln>
                          <a:effectLst/>
                          <a:latin typeface="+mj-ea"/>
                          <a:ea typeface="+mj-ea"/>
                        </a:rPr>
                        <a:t>星</a:t>
                      </a:r>
                      <a:endParaRPr kumimoji="0" lang="zh-CN" altLang="en-US" sz="1400" b="1" i="0" u="none" strike="noStrike" cap="none" normalizeH="0" baseline="0">
                        <a:ln>
                          <a:noFill/>
                        </a:ln>
                        <a:solidFill>
                          <a:srgbClr val="000000"/>
                        </a:solidFill>
                        <a:effectLst/>
                        <a:latin typeface="+mj-ea"/>
                        <a:ea typeface="+mj-ea"/>
                      </a:endParaRPr>
                    </a:p>
                  </a:txBody>
                  <a:tcPr marL="5772" marR="5772" marT="5773" marB="0" anchor="ctr" horzOverflow="overflow">
                    <a:solidFill>
                      <a:schemeClr val="bg1"/>
                    </a:solidFill>
                  </a:tcPr>
                </a:tc>
              </a:tr>
              <a:tr h="459138">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a:ln>
                            <a:noFill/>
                          </a:ln>
                          <a:effectLst/>
                          <a:latin typeface="+mj-ea"/>
                          <a:ea typeface="+mj-ea"/>
                        </a:rPr>
                        <a:t>合成复用原则</a:t>
                      </a:r>
                      <a:br>
                        <a:rPr kumimoji="0" lang="zh-CN" altLang="en-US" sz="1400" u="none" strike="noStrike" cap="none" normalizeH="0" baseline="0">
                          <a:ln>
                            <a:noFill/>
                          </a:ln>
                          <a:effectLst/>
                          <a:latin typeface="+mj-ea"/>
                          <a:ea typeface="+mj-ea"/>
                        </a:rPr>
                      </a:br>
                      <a:r>
                        <a:rPr kumimoji="0" lang="zh-CN" altLang="en-US" sz="1400" u="none" strike="noStrike" cap="none" normalizeH="0" baseline="0">
                          <a:ln>
                            <a:noFill/>
                          </a:ln>
                          <a:effectLst/>
                          <a:latin typeface="+mj-ea"/>
                          <a:ea typeface="+mj-ea"/>
                        </a:rPr>
                        <a:t>（</a:t>
                      </a:r>
                      <a:r>
                        <a:rPr kumimoji="0" lang="en-US" altLang="zh-CN" sz="1400" u="none" strike="noStrike" cap="none" normalizeH="0" baseline="0">
                          <a:ln>
                            <a:noFill/>
                          </a:ln>
                          <a:effectLst/>
                          <a:latin typeface="+mj-ea"/>
                          <a:ea typeface="+mj-ea"/>
                        </a:rPr>
                        <a:t>Composite Reuse Principle,CRP</a:t>
                      </a:r>
                      <a:r>
                        <a:rPr kumimoji="0" lang="zh-CN" altLang="en-US" sz="1400" u="none" strike="noStrike" cap="none" normalizeH="0" baseline="0">
                          <a:ln>
                            <a:noFill/>
                          </a:ln>
                          <a:effectLst/>
                          <a:latin typeface="+mj-ea"/>
                          <a:ea typeface="+mj-ea"/>
                        </a:rPr>
                        <a:t>）</a:t>
                      </a:r>
                      <a:endParaRPr kumimoji="0" lang="zh-CN" altLang="en-US" sz="1400" b="1" i="0" u="none" strike="noStrike" cap="none" normalizeH="0" baseline="0">
                        <a:ln>
                          <a:noFill/>
                        </a:ln>
                        <a:solidFill>
                          <a:srgbClr val="000000"/>
                        </a:solidFill>
                        <a:effectLst/>
                        <a:latin typeface="+mj-ea"/>
                        <a:ea typeface="+mj-ea"/>
                      </a:endParaRPr>
                    </a:p>
                  </a:txBody>
                  <a:tcPr marL="5772" marR="5772" marT="5773" marB="0" anchor="ctr" horzOverflow="overflow">
                    <a:solidFill>
                      <a:schemeClr val="bg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a:ln>
                            <a:noFill/>
                          </a:ln>
                          <a:effectLst/>
                          <a:latin typeface="+mj-ea"/>
                          <a:ea typeface="+mj-ea"/>
                        </a:rPr>
                        <a:t>在系统中应该尽量多使用组合和聚合关联关系，尽量少使用甚至不使用继承关系</a:t>
                      </a:r>
                      <a:endParaRPr kumimoji="0" lang="zh-CN" altLang="en-US" sz="1400" b="1" i="0" u="none" strike="noStrike" cap="none" normalizeH="0" baseline="0">
                        <a:ln>
                          <a:noFill/>
                        </a:ln>
                        <a:solidFill>
                          <a:srgbClr val="000000"/>
                        </a:solidFill>
                        <a:effectLst/>
                        <a:latin typeface="+mj-ea"/>
                        <a:ea typeface="+mj-ea"/>
                      </a:endParaRPr>
                    </a:p>
                  </a:txBody>
                  <a:tcPr marL="5772" marR="5772" marT="5773" marB="0" anchor="ctr" horzOverflow="overflow">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400" u="none" strike="noStrike" cap="none" normalizeH="0" baseline="0">
                          <a:ln>
                            <a:noFill/>
                          </a:ln>
                          <a:effectLst/>
                          <a:latin typeface="+mj-ea"/>
                          <a:ea typeface="+mj-ea"/>
                        </a:rPr>
                        <a:t>4</a:t>
                      </a:r>
                      <a:r>
                        <a:rPr kumimoji="0" lang="zh-CN" altLang="en-US" sz="1400" u="none" strike="noStrike" cap="none" normalizeH="0" baseline="0">
                          <a:ln>
                            <a:noFill/>
                          </a:ln>
                          <a:effectLst/>
                          <a:latin typeface="+mj-ea"/>
                          <a:ea typeface="+mj-ea"/>
                        </a:rPr>
                        <a:t>星</a:t>
                      </a:r>
                      <a:endParaRPr kumimoji="0" lang="zh-CN" altLang="en-US" sz="1400" b="1" i="0" u="none" strike="noStrike" cap="none" normalizeH="0" baseline="0">
                        <a:ln>
                          <a:noFill/>
                        </a:ln>
                        <a:solidFill>
                          <a:srgbClr val="000000"/>
                        </a:solidFill>
                        <a:effectLst/>
                        <a:latin typeface="+mj-ea"/>
                        <a:ea typeface="+mj-ea"/>
                      </a:endParaRPr>
                    </a:p>
                  </a:txBody>
                  <a:tcPr marL="5772" marR="5772" marT="5773" marB="0" anchor="ctr" horzOverflow="overflow">
                    <a:solidFill>
                      <a:schemeClr val="bg1"/>
                    </a:solidFill>
                  </a:tcPr>
                </a:tc>
              </a:tr>
              <a:tr h="610589">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a:ln>
                            <a:noFill/>
                          </a:ln>
                          <a:effectLst/>
                          <a:latin typeface="+mj-ea"/>
                          <a:ea typeface="+mj-ea"/>
                        </a:rPr>
                        <a:t>迪米特法则</a:t>
                      </a:r>
                      <a:br>
                        <a:rPr kumimoji="0" lang="zh-CN" altLang="en-US" sz="1400" u="none" strike="noStrike" cap="none" normalizeH="0" baseline="0">
                          <a:ln>
                            <a:noFill/>
                          </a:ln>
                          <a:effectLst/>
                          <a:latin typeface="+mj-ea"/>
                          <a:ea typeface="+mj-ea"/>
                        </a:rPr>
                      </a:br>
                      <a:r>
                        <a:rPr kumimoji="0" lang="en-US" altLang="zh-CN" sz="1400" u="none" strike="noStrike" cap="none" normalizeH="0" baseline="0">
                          <a:ln>
                            <a:noFill/>
                          </a:ln>
                          <a:effectLst/>
                          <a:latin typeface="+mj-ea"/>
                          <a:ea typeface="+mj-ea"/>
                        </a:rPr>
                        <a:t>(Law of Demete,LoD)</a:t>
                      </a:r>
                      <a:endParaRPr kumimoji="0" lang="en-US" altLang="zh-CN" sz="1400" b="1" i="0" u="none" strike="noStrike" cap="none" normalizeH="0" baseline="0">
                        <a:ln>
                          <a:noFill/>
                        </a:ln>
                        <a:solidFill>
                          <a:srgbClr val="000000"/>
                        </a:solidFill>
                        <a:effectLst/>
                        <a:latin typeface="+mj-ea"/>
                        <a:ea typeface="+mj-ea"/>
                      </a:endParaRPr>
                    </a:p>
                  </a:txBody>
                  <a:tcPr marL="5772" marR="5772" marT="5773" marB="0" anchor="ctr" horzOverflow="overflow">
                    <a:solidFill>
                      <a:schemeClr val="bg1"/>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一个软件实体对其他实体的引用越少越好，或者说如果两个类不必彼此直接通信，那么这两个类就不应当发生直接的相互作用，而是通过引入一个第三者发生间接交互</a:t>
                      </a:r>
                      <a:endParaRPr kumimoji="0" lang="zh-CN" altLang="en-US" sz="1400" b="1" i="0" u="none" strike="noStrike" cap="none" normalizeH="0" baseline="0" dirty="0">
                        <a:ln>
                          <a:noFill/>
                        </a:ln>
                        <a:solidFill>
                          <a:srgbClr val="000000"/>
                        </a:solidFill>
                        <a:effectLst/>
                        <a:latin typeface="+mj-ea"/>
                        <a:ea typeface="+mj-ea"/>
                      </a:endParaRPr>
                    </a:p>
                  </a:txBody>
                  <a:tcPr marL="5772" marR="5772" marT="5773" marB="0" anchor="ctr" horzOverflow="overflow">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en-US" altLang="zh-CN" sz="1400" u="none" strike="noStrike" cap="none" normalizeH="0" baseline="0" dirty="0">
                          <a:ln>
                            <a:noFill/>
                          </a:ln>
                          <a:effectLst/>
                          <a:latin typeface="+mj-ea"/>
                          <a:ea typeface="+mj-ea"/>
                        </a:rPr>
                        <a:t>3</a:t>
                      </a:r>
                      <a:r>
                        <a:rPr kumimoji="0" lang="zh-CN" altLang="en-US" sz="1400" u="none" strike="noStrike" cap="none" normalizeH="0" baseline="0" dirty="0">
                          <a:ln>
                            <a:noFill/>
                          </a:ln>
                          <a:effectLst/>
                          <a:latin typeface="+mj-ea"/>
                          <a:ea typeface="+mj-ea"/>
                        </a:rPr>
                        <a:t>星</a:t>
                      </a:r>
                      <a:endParaRPr kumimoji="0" lang="zh-CN" altLang="en-US" sz="1400" b="1" i="0" u="none" strike="noStrike" cap="none" normalizeH="0" baseline="0" dirty="0">
                        <a:ln>
                          <a:noFill/>
                        </a:ln>
                        <a:solidFill>
                          <a:srgbClr val="000000"/>
                        </a:solidFill>
                        <a:effectLst/>
                        <a:latin typeface="+mj-ea"/>
                        <a:ea typeface="+mj-ea"/>
                      </a:endParaRPr>
                    </a:p>
                  </a:txBody>
                  <a:tcPr marL="5772" marR="5772" marT="5773" marB="0" anchor="ctr" horzOverflow="overflow">
                    <a:solidFill>
                      <a:schemeClr val="bg1"/>
                    </a:solidFill>
                  </a:tcPr>
                </a:tc>
              </a:tr>
            </a:tbl>
          </a:graphicData>
        </a:graphic>
      </p:graphicFrame>
      <p:sp>
        <p:nvSpPr>
          <p:cNvPr id="2" name="日期占位符 1"/>
          <p:cNvSpPr>
            <a:spLocks noGrp="1"/>
          </p:cNvSpPr>
          <p:nvPr>
            <p:ph type="dt" sz="half" idx="10"/>
          </p:nvPr>
        </p:nvSpPr>
        <p:spPr/>
        <p:txBody>
          <a:bodyPr/>
          <a:lstStyle/>
          <a:p>
            <a:fld id="{86475980-A378-45FE-9C1F-F6867D08BB43}"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normAutofit/>
          </a:bodyPr>
          <a:lstStyle/>
          <a:p>
            <a:pPr>
              <a:defRPr/>
            </a:pPr>
            <a:r>
              <a:rPr lang="zh-CN" altLang="en-US" dirty="0">
                <a:latin typeface="+mj-ea"/>
              </a:rPr>
              <a:t>面向对象的设计原则</a:t>
            </a:r>
            <a:endParaRPr lang="zh-CN" altLang="en-US" dirty="0">
              <a:latin typeface="+mj-ea"/>
            </a:endParaRPr>
          </a:p>
        </p:txBody>
      </p:sp>
      <p:sp>
        <p:nvSpPr>
          <p:cNvPr id="9219" name="内容占位符 2"/>
          <p:cNvSpPr>
            <a:spLocks noGrp="1"/>
          </p:cNvSpPr>
          <p:nvPr>
            <p:ph idx="1"/>
          </p:nvPr>
        </p:nvSpPr>
        <p:spPr/>
        <p:txBody>
          <a:bodyPr>
            <a:normAutofit fontScale="77500" lnSpcReduction="20000"/>
          </a:bodyPr>
          <a:lstStyle/>
          <a:p>
            <a:pPr>
              <a:lnSpc>
                <a:spcPct val="120000"/>
              </a:lnSpc>
            </a:pPr>
            <a:r>
              <a:rPr lang="zh-CN" altLang="en-US" b="1" dirty="0">
                <a:solidFill>
                  <a:srgbClr val="FF0000"/>
                </a:solidFill>
              </a:rPr>
              <a:t>开闭原则（</a:t>
            </a:r>
            <a:r>
              <a:rPr lang="en-US" altLang="zh-CN" b="1" dirty="0">
                <a:solidFill>
                  <a:srgbClr val="FF0000"/>
                </a:solidFill>
              </a:rPr>
              <a:t>Open Closed Principle</a:t>
            </a:r>
            <a:r>
              <a:rPr lang="zh-CN" altLang="en-US" b="1" dirty="0">
                <a:solidFill>
                  <a:srgbClr val="FF0000"/>
                </a:solidFill>
              </a:rPr>
              <a:t>，</a:t>
            </a:r>
            <a:r>
              <a:rPr lang="en-US" altLang="zh-CN" b="1" dirty="0">
                <a:solidFill>
                  <a:srgbClr val="FF0000"/>
                </a:solidFill>
              </a:rPr>
              <a:t>OCP</a:t>
            </a:r>
            <a:r>
              <a:rPr lang="zh-CN" altLang="en-US" b="1" dirty="0">
                <a:solidFill>
                  <a:srgbClr val="FF0000"/>
                </a:solidFill>
              </a:rPr>
              <a:t>）</a:t>
            </a:r>
            <a:endParaRPr lang="en-US" altLang="zh-CN" b="1" dirty="0">
              <a:solidFill>
                <a:srgbClr val="FF0000"/>
              </a:solidFill>
            </a:endParaRPr>
          </a:p>
          <a:p>
            <a:pPr>
              <a:lnSpc>
                <a:spcPct val="120000"/>
              </a:lnSpc>
            </a:pPr>
            <a:r>
              <a:rPr lang="en-US" altLang="zh-CN" dirty="0"/>
              <a:t>Bertrand Meyer</a:t>
            </a:r>
            <a:r>
              <a:rPr lang="zh-CN" altLang="en-US" dirty="0"/>
              <a:t>于</a:t>
            </a:r>
            <a:r>
              <a:rPr lang="en-US" altLang="zh-CN" dirty="0"/>
              <a:t>1988</a:t>
            </a:r>
            <a:r>
              <a:rPr lang="zh-CN" altLang="en-US" dirty="0"/>
              <a:t>年提出，它是面向对象设计中最重要的原则之一。</a:t>
            </a:r>
            <a:endParaRPr lang="en-US" altLang="zh-CN" dirty="0"/>
          </a:p>
          <a:p>
            <a:pPr>
              <a:lnSpc>
                <a:spcPct val="120000"/>
              </a:lnSpc>
            </a:pPr>
            <a:r>
              <a:rPr lang="zh-CN" altLang="en-US" dirty="0"/>
              <a:t>开闭原则是指：一个软件实体应当对扩展开放，对修改关闭。</a:t>
            </a:r>
            <a:endParaRPr lang="en-US" altLang="zh-CN" dirty="0"/>
          </a:p>
          <a:p>
            <a:pPr>
              <a:lnSpc>
                <a:spcPct val="120000"/>
              </a:lnSpc>
            </a:pPr>
            <a:r>
              <a:rPr lang="zh-CN" altLang="en-US" dirty="0"/>
              <a:t>也就是说在设计一个模块的时候，应当使这个模块可以在不被修改的前提下被扩展，即实现在不修改源代码的情况下改变这个模块的行为。可以使用抽象</a:t>
            </a:r>
            <a:r>
              <a:rPr lang="en-US" altLang="zh-CN" dirty="0"/>
              <a:t>-</a:t>
            </a:r>
            <a:r>
              <a:rPr lang="zh-CN" altLang="en-US" dirty="0"/>
              <a:t>继承来实现开放封闭原则。</a:t>
            </a:r>
            <a:endParaRPr lang="en-US" altLang="zh-CN" dirty="0"/>
          </a:p>
          <a:p>
            <a:pPr>
              <a:lnSpc>
                <a:spcPct val="120000"/>
              </a:lnSpc>
            </a:pPr>
            <a:r>
              <a:rPr lang="zh-CN" altLang="en-US" dirty="0"/>
              <a:t>具有理想主义色彩，是面向对象设计的终极目标，其他几条都是本原则的实现方法。</a:t>
            </a:r>
            <a:endParaRPr lang="zh-CN" altLang="en-US" dirty="0"/>
          </a:p>
        </p:txBody>
      </p:sp>
      <p:sp>
        <p:nvSpPr>
          <p:cNvPr id="3" name="日期占位符 2"/>
          <p:cNvSpPr>
            <a:spLocks noGrp="1"/>
          </p:cNvSpPr>
          <p:nvPr>
            <p:ph type="dt" sz="half" idx="10"/>
          </p:nvPr>
        </p:nvSpPr>
        <p:spPr/>
        <p:txBody>
          <a:bodyPr/>
          <a:lstStyle/>
          <a:p>
            <a:fld id="{2348F51D-7FA4-4BB9-B38C-1BBE75F52680}" type="datetime1">
              <a:rPr lang="zh-CN" altLang="en-US" smtClean="0"/>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5" name="灯片编号占位符 4"/>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wipe(up)">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wipe(up)">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wipe(up)">
                                      <p:cBhvr>
                                        <p:cTn id="17" dur="500"/>
                                        <p:tgtEl>
                                          <p:spTgt spid="92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219">
                                            <p:txEl>
                                              <p:pRg st="3" end="3"/>
                                            </p:txEl>
                                          </p:spTgt>
                                        </p:tgtEl>
                                        <p:attrNameLst>
                                          <p:attrName>style.visibility</p:attrName>
                                        </p:attrNameLst>
                                      </p:cBhvr>
                                      <p:to>
                                        <p:strVal val="visible"/>
                                      </p:to>
                                    </p:set>
                                    <p:animEffect transition="in" filter="wipe(up)">
                                      <p:cBhvr>
                                        <p:cTn id="22" dur="500"/>
                                        <p:tgtEl>
                                          <p:spTgt spid="92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219">
                                            <p:txEl>
                                              <p:pRg st="4" end="4"/>
                                            </p:txEl>
                                          </p:spTgt>
                                        </p:tgtEl>
                                        <p:attrNameLst>
                                          <p:attrName>style.visibility</p:attrName>
                                        </p:attrNameLst>
                                      </p:cBhvr>
                                      <p:to>
                                        <p:strVal val="visible"/>
                                      </p:to>
                                    </p:set>
                                    <p:animEffect transition="in" filter="wipe(up)">
                                      <p:cBhvr>
                                        <p:cTn id="27" dur="500"/>
                                        <p:tgtEl>
                                          <p:spTgt spid="92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normAutofit/>
          </a:bodyPr>
          <a:lstStyle/>
          <a:p>
            <a:pPr>
              <a:defRPr/>
            </a:pPr>
            <a:r>
              <a:rPr lang="zh-CN" altLang="en-US" dirty="0">
                <a:latin typeface="+mj-ea"/>
              </a:rPr>
              <a:t>面向对象的设计原则</a:t>
            </a:r>
            <a:endParaRPr lang="zh-CN" altLang="en-US" dirty="0">
              <a:latin typeface="+mj-ea"/>
            </a:endParaRPr>
          </a:p>
        </p:txBody>
      </p:sp>
      <p:sp>
        <p:nvSpPr>
          <p:cNvPr id="9219" name="内容占位符 2"/>
          <p:cNvSpPr>
            <a:spLocks noGrp="1"/>
          </p:cNvSpPr>
          <p:nvPr>
            <p:ph idx="1"/>
          </p:nvPr>
        </p:nvSpPr>
        <p:spPr>
          <a:xfrm>
            <a:off x="234778" y="795927"/>
            <a:ext cx="8798011" cy="4090087"/>
          </a:xfrm>
        </p:spPr>
        <p:txBody>
          <a:bodyPr>
            <a:noAutofit/>
          </a:bodyPr>
          <a:lstStyle/>
          <a:p>
            <a:pPr>
              <a:lnSpc>
                <a:spcPct val="100000"/>
              </a:lnSpc>
              <a:spcBef>
                <a:spcPts val="600"/>
              </a:spcBef>
            </a:pPr>
            <a:r>
              <a:rPr lang="zh-CN" altLang="en-US" sz="2000" b="1" dirty="0">
                <a:solidFill>
                  <a:srgbClr val="FF0000"/>
                </a:solidFill>
                <a:latin typeface="+mn-ea"/>
              </a:rPr>
              <a:t>开闭原则举例</a:t>
            </a:r>
            <a:endParaRPr lang="en-US" altLang="zh-CN" sz="2000" b="1" dirty="0">
              <a:solidFill>
                <a:srgbClr val="FF0000"/>
              </a:solidFill>
              <a:latin typeface="+mn-ea"/>
            </a:endParaRPr>
          </a:p>
          <a:p>
            <a:pPr>
              <a:lnSpc>
                <a:spcPct val="100000"/>
              </a:lnSpc>
              <a:spcBef>
                <a:spcPts val="600"/>
              </a:spcBef>
            </a:pPr>
            <a:r>
              <a:rPr lang="zh-CN" altLang="en-US" sz="2000" dirty="0"/>
              <a:t>某公司开发的</a:t>
            </a:r>
            <a:r>
              <a:rPr lang="en-US" altLang="zh-CN" sz="2000" dirty="0"/>
              <a:t>CRM</a:t>
            </a:r>
            <a:r>
              <a:rPr lang="zh-CN" altLang="en-US" sz="2000" dirty="0"/>
              <a:t>系统可以显示各种类型的图表，如饼状图和柱状图等，为了支持多种图表显示方式，</a:t>
            </a:r>
            <a:endParaRPr lang="en-US" altLang="zh-CN" sz="2000" dirty="0"/>
          </a:p>
          <a:p>
            <a:pPr>
              <a:lnSpc>
                <a:spcPct val="100000"/>
              </a:lnSpc>
              <a:spcBef>
                <a:spcPts val="600"/>
              </a:spcBef>
            </a:pPr>
            <a:r>
              <a:rPr lang="zh-CN" altLang="en-US" sz="2000" dirty="0"/>
              <a:t>在该代码中，如果需要增加一个新的图表类，如折线图</a:t>
            </a:r>
            <a:r>
              <a:rPr lang="en-US" altLang="zh-CN" sz="2000" dirty="0" err="1"/>
              <a:t>LineChart</a:t>
            </a:r>
            <a:r>
              <a:rPr lang="zh-CN" altLang="en-US" sz="2000" dirty="0"/>
              <a:t>，则需要修改</a:t>
            </a:r>
            <a:r>
              <a:rPr lang="en-US" altLang="zh-CN" sz="2000" dirty="0" err="1"/>
              <a:t>ChartDisplay</a:t>
            </a:r>
            <a:r>
              <a:rPr lang="zh-CN" altLang="en-US" sz="2000" dirty="0"/>
              <a:t>类的</a:t>
            </a:r>
            <a:r>
              <a:rPr lang="en-US" altLang="zh-CN" sz="2000" dirty="0"/>
              <a:t>display()</a:t>
            </a:r>
            <a:r>
              <a:rPr lang="zh-CN" altLang="en-US" sz="2000" dirty="0"/>
              <a:t>方法的源代码，增加新的判断逻辑，违反了开闭原则。</a:t>
            </a:r>
            <a:endParaRPr lang="zh-CN" altLang="en-US" sz="2000" dirty="0"/>
          </a:p>
          <a:p>
            <a:pPr>
              <a:lnSpc>
                <a:spcPct val="100000"/>
              </a:lnSpc>
              <a:spcBef>
                <a:spcPts val="600"/>
              </a:spcBef>
            </a:pPr>
            <a:r>
              <a:rPr lang="zh-CN" altLang="en-US" sz="2000" dirty="0"/>
              <a:t>可以通过抽象化的方式对系统进行重构，使之增加新的图表类时无须修改源代码，满足开闭原则。做法如下：     </a:t>
            </a:r>
            <a:endParaRPr lang="en-US" altLang="zh-CN" sz="2000" dirty="0"/>
          </a:p>
          <a:p>
            <a:pPr marL="0" indent="0">
              <a:lnSpc>
                <a:spcPct val="100000"/>
              </a:lnSpc>
              <a:spcBef>
                <a:spcPts val="600"/>
              </a:spcBef>
              <a:buNone/>
            </a:pPr>
            <a:r>
              <a:rPr lang="zh-CN" altLang="en-US" sz="2000" dirty="0"/>
              <a:t> </a:t>
            </a:r>
            <a:r>
              <a:rPr lang="en-US" altLang="zh-CN" sz="2000" dirty="0"/>
              <a:t>(1) </a:t>
            </a:r>
            <a:r>
              <a:rPr lang="zh-CN" altLang="en-US" sz="2000" dirty="0"/>
              <a:t>增加一个抽象图表类</a:t>
            </a:r>
            <a:r>
              <a:rPr lang="en-US" altLang="zh-CN" sz="2000" dirty="0" err="1"/>
              <a:t>AbstractChart</a:t>
            </a:r>
            <a:r>
              <a:rPr lang="zh-CN" altLang="en-US" sz="2000" dirty="0"/>
              <a:t>，将各种具体图表类作为其子类；     </a:t>
            </a:r>
            <a:endParaRPr lang="en-US" altLang="zh-CN" sz="2000" dirty="0"/>
          </a:p>
          <a:p>
            <a:pPr marL="0" indent="0">
              <a:lnSpc>
                <a:spcPct val="100000"/>
              </a:lnSpc>
              <a:spcBef>
                <a:spcPts val="600"/>
              </a:spcBef>
              <a:buNone/>
            </a:pPr>
            <a:r>
              <a:rPr lang="zh-CN" altLang="en-US" sz="2000" dirty="0"/>
              <a:t> </a:t>
            </a:r>
            <a:r>
              <a:rPr lang="en-US" altLang="zh-CN" sz="2000" dirty="0"/>
              <a:t>(2)  </a:t>
            </a:r>
            <a:r>
              <a:rPr lang="en-US" altLang="zh-CN" sz="2000" dirty="0" err="1"/>
              <a:t>ChartDisplay</a:t>
            </a:r>
            <a:r>
              <a:rPr lang="zh-CN" altLang="en-US" sz="2000" dirty="0"/>
              <a:t>类针对抽象图表类进行编程，由客户端来决定使用哪种具体图表。</a:t>
            </a:r>
            <a:endParaRPr lang="zh-CN" altLang="en-US" sz="2000" dirty="0"/>
          </a:p>
          <a:p>
            <a:pPr>
              <a:lnSpc>
                <a:spcPct val="100000"/>
              </a:lnSpc>
              <a:spcBef>
                <a:spcPts val="600"/>
              </a:spcBef>
            </a:pPr>
            <a:endParaRPr lang="en-US" altLang="zh-CN" sz="2000" b="1" dirty="0">
              <a:solidFill>
                <a:srgbClr val="FF0000"/>
              </a:solidFill>
              <a:latin typeface="+mn-ea"/>
            </a:endParaRPr>
          </a:p>
        </p:txBody>
      </p:sp>
      <p:sp>
        <p:nvSpPr>
          <p:cNvPr id="2" name="日期占位符 1"/>
          <p:cNvSpPr>
            <a:spLocks noGrp="1"/>
          </p:cNvSpPr>
          <p:nvPr>
            <p:ph type="dt" sz="half" idx="10"/>
          </p:nvPr>
        </p:nvSpPr>
        <p:spPr/>
        <p:txBody>
          <a:bodyPr/>
          <a:lstStyle/>
          <a:p>
            <a:fld id="{960D95EC-E4AE-4D96-8AF7-0CD0CA0F3AA6}"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7" name="灯片编号占位符 6"/>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wipe(up)">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wipe(up)">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wipe(up)">
                                      <p:cBhvr>
                                        <p:cTn id="17" dur="500"/>
                                        <p:tgtEl>
                                          <p:spTgt spid="92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219">
                                            <p:txEl>
                                              <p:pRg st="3" end="3"/>
                                            </p:txEl>
                                          </p:spTgt>
                                        </p:tgtEl>
                                        <p:attrNameLst>
                                          <p:attrName>style.visibility</p:attrName>
                                        </p:attrNameLst>
                                      </p:cBhvr>
                                      <p:to>
                                        <p:strVal val="visible"/>
                                      </p:to>
                                    </p:set>
                                    <p:animEffect transition="in" filter="wipe(up)">
                                      <p:cBhvr>
                                        <p:cTn id="22" dur="500"/>
                                        <p:tgtEl>
                                          <p:spTgt spid="92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219">
                                            <p:txEl>
                                              <p:pRg st="4" end="4"/>
                                            </p:txEl>
                                          </p:spTgt>
                                        </p:tgtEl>
                                        <p:attrNameLst>
                                          <p:attrName>style.visibility</p:attrName>
                                        </p:attrNameLst>
                                      </p:cBhvr>
                                      <p:to>
                                        <p:strVal val="visible"/>
                                      </p:to>
                                    </p:set>
                                    <p:animEffect transition="in" filter="wipe(up)">
                                      <p:cBhvr>
                                        <p:cTn id="27" dur="500"/>
                                        <p:tgtEl>
                                          <p:spTgt spid="92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9219">
                                            <p:txEl>
                                              <p:pRg st="5" end="5"/>
                                            </p:txEl>
                                          </p:spTgt>
                                        </p:tgtEl>
                                        <p:attrNameLst>
                                          <p:attrName>style.visibility</p:attrName>
                                        </p:attrNameLst>
                                      </p:cBhvr>
                                      <p:to>
                                        <p:strVal val="visible"/>
                                      </p:to>
                                    </p:set>
                                    <p:animEffect transition="in" filter="wipe(up)">
                                      <p:cBhvr>
                                        <p:cTn id="32" dur="500"/>
                                        <p:tgtEl>
                                          <p:spTgt spid="92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normAutofit/>
          </a:bodyPr>
          <a:lstStyle/>
          <a:p>
            <a:pPr>
              <a:defRPr/>
            </a:pPr>
            <a:r>
              <a:rPr lang="zh-CN" altLang="en-US" dirty="0">
                <a:latin typeface="+mj-ea"/>
              </a:rPr>
              <a:t>面向对象的设计原则</a:t>
            </a:r>
            <a:endParaRPr lang="zh-CN" altLang="en-US" dirty="0">
              <a:latin typeface="+mj-ea"/>
            </a:endParaRPr>
          </a:p>
        </p:txBody>
      </p:sp>
      <p:sp>
        <p:nvSpPr>
          <p:cNvPr id="9219" name="内容占位符 2"/>
          <p:cNvSpPr>
            <a:spLocks noGrp="1"/>
          </p:cNvSpPr>
          <p:nvPr>
            <p:ph idx="1"/>
          </p:nvPr>
        </p:nvSpPr>
        <p:spPr>
          <a:xfrm>
            <a:off x="904068" y="3981515"/>
            <a:ext cx="7506609" cy="484238"/>
          </a:xfrm>
        </p:spPr>
        <p:txBody>
          <a:bodyPr>
            <a:noAutofit/>
          </a:bodyPr>
          <a:lstStyle/>
          <a:p>
            <a:pPr marL="0" indent="0">
              <a:buNone/>
            </a:pPr>
            <a:r>
              <a:rPr lang="zh-CN" altLang="en-US" sz="2000" b="1" dirty="0">
                <a:solidFill>
                  <a:srgbClr val="FF0000"/>
                </a:solidFill>
                <a:latin typeface="+mn-ea"/>
              </a:rPr>
              <a:t>开闭原则</a:t>
            </a:r>
            <a:r>
              <a:rPr lang="zh-CN" altLang="en-US" sz="2000" b="1" dirty="0" smtClean="0">
                <a:solidFill>
                  <a:srgbClr val="FF0000"/>
                </a:solidFill>
                <a:latin typeface="+mn-ea"/>
              </a:rPr>
              <a:t>举例</a:t>
            </a:r>
            <a:endParaRPr lang="en-US" altLang="zh-CN" sz="2000" b="1" dirty="0">
              <a:solidFill>
                <a:srgbClr val="FF0000"/>
              </a:solidFill>
              <a:latin typeface="+mn-ea"/>
            </a:endParaRPr>
          </a:p>
        </p:txBody>
      </p:sp>
      <p:sp>
        <p:nvSpPr>
          <p:cNvPr id="2" name="日期占位符 1"/>
          <p:cNvSpPr>
            <a:spLocks noGrp="1"/>
          </p:cNvSpPr>
          <p:nvPr>
            <p:ph type="dt" sz="half" idx="10"/>
          </p:nvPr>
        </p:nvSpPr>
        <p:spPr/>
        <p:txBody>
          <a:bodyPr/>
          <a:lstStyle/>
          <a:p>
            <a:fld id="{960D95EC-E4AE-4D96-8AF7-0CD0CA0F3AA6}"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7" name="灯片编号占位符 6"/>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4657372" y="153427"/>
            <a:ext cx="4129088" cy="1835944"/>
          </a:xfrm>
          <a:prstGeom prst="rect">
            <a:avLst/>
          </a:prstGeom>
        </p:spPr>
      </p:pic>
      <p:pic>
        <p:nvPicPr>
          <p:cNvPr id="4" name="图片 3"/>
          <p:cNvPicPr>
            <a:picLocks noChangeAspect="1"/>
          </p:cNvPicPr>
          <p:nvPr/>
        </p:nvPicPr>
        <p:blipFill>
          <a:blip r:embed="rId2"/>
          <a:stretch>
            <a:fillRect/>
          </a:stretch>
        </p:blipFill>
        <p:spPr>
          <a:xfrm>
            <a:off x="212378" y="954003"/>
            <a:ext cx="4342650" cy="2999240"/>
          </a:xfrm>
          <a:prstGeom prst="rect">
            <a:avLst/>
          </a:prstGeom>
        </p:spPr>
      </p:pic>
      <p:pic>
        <p:nvPicPr>
          <p:cNvPr id="6" name="图片 5"/>
          <p:cNvPicPr>
            <a:picLocks noChangeAspect="1"/>
          </p:cNvPicPr>
          <p:nvPr/>
        </p:nvPicPr>
        <p:blipFill>
          <a:blip r:embed="rId3"/>
          <a:stretch>
            <a:fillRect/>
          </a:stretch>
        </p:blipFill>
        <p:spPr>
          <a:xfrm>
            <a:off x="3300412" y="2371021"/>
            <a:ext cx="5557838" cy="22645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wipe(up)">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n-ea"/>
              </a:rPr>
              <a:t>面向对象的设计原则</a:t>
            </a:r>
            <a:endParaRPr lang="zh-CN" altLang="en-US" dirty="0"/>
          </a:p>
        </p:txBody>
      </p:sp>
      <p:sp>
        <p:nvSpPr>
          <p:cNvPr id="2" name="内容占位符 1"/>
          <p:cNvSpPr>
            <a:spLocks noGrp="1"/>
          </p:cNvSpPr>
          <p:nvPr>
            <p:ph idx="1"/>
          </p:nvPr>
        </p:nvSpPr>
        <p:spPr>
          <a:xfrm>
            <a:off x="768097" y="925167"/>
            <a:ext cx="8090153" cy="3806854"/>
          </a:xfrm>
        </p:spPr>
        <p:txBody>
          <a:bodyPr>
            <a:normAutofit fontScale="77500" lnSpcReduction="20000"/>
          </a:bodyPr>
          <a:lstStyle/>
          <a:p>
            <a:pPr>
              <a:lnSpc>
                <a:spcPct val="120000"/>
              </a:lnSpc>
              <a:spcBef>
                <a:spcPts val="600"/>
              </a:spcBef>
            </a:pPr>
            <a:r>
              <a:rPr lang="zh-CN" altLang="en-US" b="1" dirty="0">
                <a:solidFill>
                  <a:srgbClr val="FF0000"/>
                </a:solidFill>
              </a:rPr>
              <a:t>里氏替换原则</a:t>
            </a:r>
            <a:r>
              <a:rPr lang="en-US" altLang="zh-CN" b="1" dirty="0">
                <a:solidFill>
                  <a:srgbClr val="FF0000"/>
                </a:solidFill>
                <a:ea typeface="宋体" panose="02010600030101010101" pitchFamily="2" charset="-122"/>
              </a:rPr>
              <a:t>(</a:t>
            </a:r>
            <a:r>
              <a:rPr lang="en-US" altLang="zh-CN" b="1" dirty="0" err="1">
                <a:solidFill>
                  <a:srgbClr val="FF0000"/>
                </a:solidFill>
                <a:ea typeface="宋体" panose="02010600030101010101" pitchFamily="2" charset="-122"/>
              </a:rPr>
              <a:t>Liskov</a:t>
            </a:r>
            <a:r>
              <a:rPr lang="en-US" altLang="zh-CN" b="1" dirty="0">
                <a:solidFill>
                  <a:srgbClr val="FF0000"/>
                </a:solidFill>
                <a:ea typeface="宋体" panose="02010600030101010101" pitchFamily="2" charset="-122"/>
              </a:rPr>
              <a:t> Substitution Principle, LSP)</a:t>
            </a:r>
            <a:endParaRPr lang="en-US" altLang="zh-CN" b="1" dirty="0">
              <a:solidFill>
                <a:srgbClr val="FF0000"/>
              </a:solidFill>
              <a:ea typeface="宋体" panose="02010600030101010101" pitchFamily="2" charset="-122"/>
            </a:endParaRPr>
          </a:p>
          <a:p>
            <a:pPr>
              <a:lnSpc>
                <a:spcPct val="120000"/>
              </a:lnSpc>
              <a:spcBef>
                <a:spcPts val="600"/>
              </a:spcBef>
            </a:pPr>
            <a:r>
              <a:rPr lang="zh-CN" altLang="en-US" dirty="0"/>
              <a:t>所有引用基类（父类）的地方必须能透明地使用其子类的对象。即在软件中将一个基类对象替换成它的子类对象，程序将不会产生任何错误和异常，反过来如果一个软件实体使用的是一个子类对象，那么它不一定能够使用基类对象。</a:t>
            </a:r>
            <a:endParaRPr lang="en-US" altLang="zh-CN" dirty="0"/>
          </a:p>
          <a:p>
            <a:pPr>
              <a:lnSpc>
                <a:spcPct val="120000"/>
              </a:lnSpc>
              <a:spcBef>
                <a:spcPts val="600"/>
              </a:spcBef>
            </a:pPr>
            <a:r>
              <a:rPr lang="zh-CN" altLang="en-US" dirty="0"/>
              <a:t>只有当子类可以替换掉父类，软件单位的功能不受到影响时，父类才能真正被复用，而子类也能够在父类的基础上增加新的行为。继承正是建立在里氏代换基础之上的。</a:t>
            </a:r>
            <a:endParaRPr lang="en-US" altLang="zh-CN" dirty="0"/>
          </a:p>
          <a:p>
            <a:pPr>
              <a:lnSpc>
                <a:spcPct val="120000"/>
              </a:lnSpc>
              <a:spcBef>
                <a:spcPts val="600"/>
              </a:spcBef>
            </a:pPr>
            <a:r>
              <a:rPr lang="zh-CN" altLang="en-US" dirty="0"/>
              <a:t>因此，在程序中应尽量使用基类类型来对对象进行定义，而在运行时再确定其子类类型，用子类对象来替换父类对象。</a:t>
            </a:r>
            <a:endParaRPr lang="en-US" altLang="zh-CN" dirty="0"/>
          </a:p>
        </p:txBody>
      </p:sp>
      <p:sp>
        <p:nvSpPr>
          <p:cNvPr id="5" name="日期占位符 4"/>
          <p:cNvSpPr>
            <a:spLocks noGrp="1"/>
          </p:cNvSpPr>
          <p:nvPr>
            <p:ph type="dt" sz="half" idx="10"/>
          </p:nvPr>
        </p:nvSpPr>
        <p:spPr/>
        <p:txBody>
          <a:bodyPr/>
          <a:lstStyle/>
          <a:p>
            <a:fld id="{8053EB6D-8D4F-495C-B3B2-C99A8729442B}"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n-ea"/>
              </a:rPr>
              <a:t>面向对象的设计原则</a:t>
            </a:r>
            <a:endParaRPr lang="zh-CN" altLang="en-US" dirty="0"/>
          </a:p>
        </p:txBody>
      </p:sp>
      <p:sp>
        <p:nvSpPr>
          <p:cNvPr id="2" name="内容占位符 1"/>
          <p:cNvSpPr>
            <a:spLocks noGrp="1"/>
          </p:cNvSpPr>
          <p:nvPr>
            <p:ph idx="1"/>
          </p:nvPr>
        </p:nvSpPr>
        <p:spPr>
          <a:xfrm>
            <a:off x="768097" y="900453"/>
            <a:ext cx="7832833" cy="3806854"/>
          </a:xfrm>
        </p:spPr>
        <p:txBody>
          <a:bodyPr>
            <a:normAutofit/>
          </a:bodyPr>
          <a:lstStyle/>
          <a:p>
            <a:r>
              <a:rPr lang="zh-CN" altLang="en-US" sz="2400" b="1" dirty="0">
                <a:solidFill>
                  <a:srgbClr val="FF0000"/>
                </a:solidFill>
              </a:rPr>
              <a:t>里氏替换原则</a:t>
            </a:r>
            <a:r>
              <a:rPr lang="en-US" altLang="zh-CN" sz="2400" b="1" dirty="0">
                <a:solidFill>
                  <a:srgbClr val="FF0000"/>
                </a:solidFill>
                <a:ea typeface="宋体" panose="02010600030101010101" pitchFamily="2" charset="-122"/>
              </a:rPr>
              <a:t>(</a:t>
            </a:r>
            <a:r>
              <a:rPr lang="en-US" altLang="zh-CN" sz="2400" b="1" dirty="0" err="1">
                <a:solidFill>
                  <a:srgbClr val="FF0000"/>
                </a:solidFill>
                <a:ea typeface="宋体" panose="02010600030101010101" pitchFamily="2" charset="-122"/>
              </a:rPr>
              <a:t>Liskov</a:t>
            </a:r>
            <a:r>
              <a:rPr lang="en-US" altLang="zh-CN" sz="2400" b="1" dirty="0">
                <a:solidFill>
                  <a:srgbClr val="FF0000"/>
                </a:solidFill>
                <a:ea typeface="宋体" panose="02010600030101010101" pitchFamily="2" charset="-122"/>
              </a:rPr>
              <a:t> Substitution Principle, LSP)</a:t>
            </a:r>
            <a:endParaRPr lang="en-US" altLang="zh-CN" sz="2400" b="1" dirty="0">
              <a:solidFill>
                <a:srgbClr val="FF0000"/>
              </a:solidFill>
              <a:ea typeface="宋体" panose="02010600030101010101" pitchFamily="2" charset="-122"/>
            </a:endParaRPr>
          </a:p>
          <a:p>
            <a:r>
              <a:rPr lang="zh-CN" altLang="en-US" sz="2400" dirty="0"/>
              <a:t>注意的问题：</a:t>
            </a:r>
            <a:endParaRPr lang="en-US" altLang="zh-CN" sz="2400" dirty="0"/>
          </a:p>
          <a:p>
            <a:pPr marL="171450" indent="-171450">
              <a:buAutoNum type="arabicPeriod"/>
            </a:pPr>
            <a:r>
              <a:rPr lang="zh-CN" altLang="en-US" sz="2400" dirty="0"/>
              <a:t>子类的所有方法必须在父类中声明，或子类必须实现父类中声明的所有方法。如果一个方法只存在子类中，则无法在以父类定义的对象中使用该方法。</a:t>
            </a:r>
            <a:endParaRPr lang="en-US" altLang="zh-CN" sz="2400" dirty="0"/>
          </a:p>
          <a:p>
            <a:pPr marL="171450" indent="-171450">
              <a:buAutoNum type="arabicPeriod"/>
            </a:pPr>
            <a:r>
              <a:rPr lang="zh-CN" altLang="en-US" sz="2400" dirty="0"/>
              <a:t>尽量把父类设计成抽象类或接口，让子类继承父类或实现父接口，这样可以很方便的扩展系统的功能，无须修改原有子类的代码，只需增加新的子类。</a:t>
            </a:r>
            <a:endParaRPr lang="en-US" altLang="zh-CN" sz="2400" dirty="0"/>
          </a:p>
        </p:txBody>
      </p:sp>
      <p:sp>
        <p:nvSpPr>
          <p:cNvPr id="6" name="日期占位符 5"/>
          <p:cNvSpPr>
            <a:spLocks noGrp="1"/>
          </p:cNvSpPr>
          <p:nvPr>
            <p:ph type="dt" sz="half" idx="10"/>
          </p:nvPr>
        </p:nvSpPr>
        <p:spPr/>
        <p:txBody>
          <a:bodyPr/>
          <a:lstStyle/>
          <a:p>
            <a:fld id="{0D4DD78B-0006-4D94-90C3-3E237B221C0D}"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7651992" y="10767"/>
            <a:ext cx="1362892" cy="13628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前情回顾</a:t>
            </a:r>
            <a:endParaRPr lang="zh-CN" altLang="en-US" dirty="0"/>
          </a:p>
        </p:txBody>
      </p:sp>
      <p:sp>
        <p:nvSpPr>
          <p:cNvPr id="3" name="内容占位符 2"/>
          <p:cNvSpPr>
            <a:spLocks noGrp="1"/>
          </p:cNvSpPr>
          <p:nvPr>
            <p:ph idx="1"/>
          </p:nvPr>
        </p:nvSpPr>
        <p:spPr>
          <a:xfrm>
            <a:off x="1094321" y="936246"/>
            <a:ext cx="4172159" cy="3682051"/>
          </a:xfrm>
        </p:spPr>
        <p:txBody>
          <a:bodyPr>
            <a:normAutofit fontScale="92500" lnSpcReduction="20000"/>
          </a:bodyPr>
          <a:lstStyle/>
          <a:p>
            <a:pPr marL="457200" indent="-457200">
              <a:lnSpc>
                <a:spcPct val="120000"/>
              </a:lnSpc>
              <a:spcBef>
                <a:spcPts val="600"/>
              </a:spcBef>
            </a:pPr>
            <a:r>
              <a:rPr lang="zh-CN" altLang="en-US" sz="2900" dirty="0" smtClean="0">
                <a:solidFill>
                  <a:schemeClr val="bg2">
                    <a:lumMod val="50000"/>
                  </a:schemeClr>
                </a:solidFill>
              </a:rPr>
              <a:t>第</a:t>
            </a:r>
            <a:r>
              <a:rPr lang="en-US" altLang="zh-CN" dirty="0">
                <a:solidFill>
                  <a:schemeClr val="bg2">
                    <a:lumMod val="50000"/>
                  </a:schemeClr>
                </a:solidFill>
              </a:rPr>
              <a:t>3</a:t>
            </a:r>
            <a:r>
              <a:rPr lang="zh-CN" altLang="en-US" dirty="0">
                <a:solidFill>
                  <a:schemeClr val="bg2">
                    <a:lumMod val="50000"/>
                  </a:schemeClr>
                </a:solidFill>
              </a:rPr>
              <a:t>章 需求分析</a:t>
            </a:r>
            <a:endParaRPr lang="en-US" altLang="zh-CN" dirty="0">
              <a:solidFill>
                <a:schemeClr val="bg2">
                  <a:lumMod val="50000"/>
                </a:schemeClr>
              </a:solidFill>
            </a:endParaRPr>
          </a:p>
          <a:p>
            <a:pPr marL="1108710" lvl="1" indent="-457200">
              <a:lnSpc>
                <a:spcPct val="120000"/>
              </a:lnSpc>
              <a:spcBef>
                <a:spcPts val="600"/>
              </a:spcBef>
            </a:pPr>
            <a:r>
              <a:rPr lang="zh-CN" altLang="en-US" dirty="0">
                <a:solidFill>
                  <a:schemeClr val="bg2">
                    <a:lumMod val="50000"/>
                  </a:schemeClr>
                </a:solidFill>
              </a:rPr>
              <a:t>软件需求规格说明</a:t>
            </a:r>
            <a:endParaRPr lang="zh-CN" altLang="en-US" dirty="0">
              <a:solidFill>
                <a:schemeClr val="bg2">
                  <a:lumMod val="50000"/>
                </a:schemeClr>
              </a:solidFill>
            </a:endParaRPr>
          </a:p>
          <a:p>
            <a:pPr marL="457200" indent="-457200">
              <a:lnSpc>
                <a:spcPct val="120000"/>
              </a:lnSpc>
              <a:spcBef>
                <a:spcPts val="600"/>
              </a:spcBef>
            </a:pPr>
            <a:r>
              <a:rPr lang="zh-CN" altLang="en-US" dirty="0">
                <a:solidFill>
                  <a:schemeClr val="bg2">
                    <a:lumMod val="50000"/>
                  </a:schemeClr>
                </a:solidFill>
              </a:rPr>
              <a:t>第</a:t>
            </a:r>
            <a:r>
              <a:rPr lang="en-US" altLang="zh-CN" dirty="0">
                <a:solidFill>
                  <a:schemeClr val="bg2">
                    <a:lumMod val="50000"/>
                  </a:schemeClr>
                </a:solidFill>
              </a:rPr>
              <a:t>5</a:t>
            </a:r>
            <a:r>
              <a:rPr lang="zh-CN" altLang="en-US" dirty="0">
                <a:solidFill>
                  <a:schemeClr val="bg2">
                    <a:lumMod val="50000"/>
                  </a:schemeClr>
                </a:solidFill>
              </a:rPr>
              <a:t>章 总体设计</a:t>
            </a:r>
            <a:endParaRPr lang="en-US" altLang="zh-CN" dirty="0">
              <a:solidFill>
                <a:schemeClr val="bg2">
                  <a:lumMod val="50000"/>
                </a:schemeClr>
              </a:solidFill>
            </a:endParaRPr>
          </a:p>
          <a:p>
            <a:pPr marL="1108710" lvl="1" indent="-457200">
              <a:lnSpc>
                <a:spcPct val="120000"/>
              </a:lnSpc>
              <a:spcBef>
                <a:spcPts val="600"/>
              </a:spcBef>
            </a:pPr>
            <a:r>
              <a:rPr lang="zh-CN" altLang="en-US" dirty="0">
                <a:solidFill>
                  <a:schemeClr val="bg2">
                    <a:lumMod val="50000"/>
                  </a:schemeClr>
                </a:solidFill>
              </a:rPr>
              <a:t>设计过程</a:t>
            </a:r>
            <a:endParaRPr lang="en-US" altLang="zh-CN" dirty="0">
              <a:solidFill>
                <a:schemeClr val="bg2">
                  <a:lumMod val="50000"/>
                </a:schemeClr>
              </a:solidFill>
            </a:endParaRPr>
          </a:p>
          <a:p>
            <a:pPr marL="457200" indent="-457200">
              <a:lnSpc>
                <a:spcPct val="120000"/>
              </a:lnSpc>
              <a:spcBef>
                <a:spcPts val="600"/>
              </a:spcBef>
            </a:pPr>
            <a:r>
              <a:rPr lang="zh-CN" altLang="en-US" dirty="0">
                <a:solidFill>
                  <a:schemeClr val="bg2">
                    <a:lumMod val="50000"/>
                  </a:schemeClr>
                </a:solidFill>
              </a:rPr>
              <a:t>第</a:t>
            </a:r>
            <a:r>
              <a:rPr lang="en-US" altLang="zh-CN" dirty="0">
                <a:solidFill>
                  <a:schemeClr val="bg2">
                    <a:lumMod val="50000"/>
                  </a:schemeClr>
                </a:solidFill>
              </a:rPr>
              <a:t>11</a:t>
            </a:r>
            <a:r>
              <a:rPr lang="zh-CN" altLang="en-US" dirty="0">
                <a:solidFill>
                  <a:schemeClr val="bg2">
                    <a:lumMod val="50000"/>
                  </a:schemeClr>
                </a:solidFill>
              </a:rPr>
              <a:t>章 面向对象设计</a:t>
            </a:r>
            <a:endParaRPr lang="en-US" altLang="zh-CN" dirty="0">
              <a:solidFill>
                <a:schemeClr val="bg2">
                  <a:lumMod val="50000"/>
                </a:schemeClr>
              </a:solidFill>
            </a:endParaRPr>
          </a:p>
          <a:p>
            <a:pPr marL="1108710" lvl="1" indent="-457200">
              <a:lnSpc>
                <a:spcPct val="120000"/>
              </a:lnSpc>
              <a:spcBef>
                <a:spcPts val="600"/>
              </a:spcBef>
            </a:pPr>
            <a:r>
              <a:rPr lang="zh-CN" altLang="en-US" dirty="0">
                <a:solidFill>
                  <a:schemeClr val="bg2">
                    <a:lumMod val="50000"/>
                  </a:schemeClr>
                </a:solidFill>
              </a:rPr>
              <a:t>设计数据管理</a:t>
            </a:r>
            <a:r>
              <a:rPr lang="zh-CN" altLang="en-US" dirty="0" smtClean="0">
                <a:solidFill>
                  <a:schemeClr val="bg2">
                    <a:lumMod val="50000"/>
                  </a:schemeClr>
                </a:solidFill>
              </a:rPr>
              <a:t>子系统</a:t>
            </a:r>
            <a:endParaRPr lang="en-US" altLang="zh-CN" dirty="0" smtClean="0">
              <a:solidFill>
                <a:schemeClr val="bg2">
                  <a:lumMod val="50000"/>
                </a:schemeClr>
              </a:solidFill>
            </a:endParaRPr>
          </a:p>
          <a:p>
            <a:pPr>
              <a:lnSpc>
                <a:spcPct val="120000"/>
              </a:lnSpc>
              <a:spcBef>
                <a:spcPts val="600"/>
              </a:spcBef>
            </a:pPr>
            <a:r>
              <a:rPr lang="zh-CN" altLang="en-US" dirty="0" smtClean="0">
                <a:solidFill>
                  <a:schemeClr val="bg2">
                    <a:lumMod val="50000"/>
                  </a:schemeClr>
                </a:solidFill>
              </a:rPr>
              <a:t>实验：</a:t>
            </a:r>
            <a:endParaRPr lang="en-US" altLang="zh-CN" dirty="0" smtClean="0">
              <a:solidFill>
                <a:schemeClr val="bg2">
                  <a:lumMod val="50000"/>
                </a:schemeClr>
              </a:solidFill>
            </a:endParaRPr>
          </a:p>
          <a:p>
            <a:pPr lvl="1">
              <a:lnSpc>
                <a:spcPct val="120000"/>
              </a:lnSpc>
              <a:spcBef>
                <a:spcPts val="600"/>
              </a:spcBef>
            </a:pPr>
            <a:r>
              <a:rPr lang="zh-CN" altLang="en-US" dirty="0" smtClean="0">
                <a:solidFill>
                  <a:schemeClr val="bg2">
                    <a:lumMod val="50000"/>
                  </a:schemeClr>
                </a:solidFill>
              </a:rPr>
              <a:t>编写需求规格说明书</a:t>
            </a:r>
            <a:r>
              <a:rPr lang="en-US" altLang="zh-CN" dirty="0" smtClean="0">
                <a:solidFill>
                  <a:schemeClr val="bg2">
                    <a:lumMod val="50000"/>
                  </a:schemeClr>
                </a:solidFill>
              </a:rPr>
              <a:t>SRS</a:t>
            </a:r>
            <a:endParaRPr lang="zh-CN" altLang="en-US" dirty="0">
              <a:solidFill>
                <a:schemeClr val="bg2">
                  <a:lumMod val="50000"/>
                </a:schemeClr>
              </a:solidFill>
            </a:endParaRPr>
          </a:p>
        </p:txBody>
      </p:sp>
      <p:sp>
        <p:nvSpPr>
          <p:cNvPr id="4" name="日期占位符 3"/>
          <p:cNvSpPr>
            <a:spLocks noGrp="1"/>
          </p:cNvSpPr>
          <p:nvPr>
            <p:ph type="dt" sz="half" idx="10"/>
          </p:nvPr>
        </p:nvSpPr>
        <p:spPr/>
        <p:txBody>
          <a:bodyPr/>
          <a:lstStyle/>
          <a:p>
            <a:fld id="{805EDB01-C757-4BB6-94F3-4E0FB09A6DA8}"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dirty="0"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grpSp>
        <p:nvGrpSpPr>
          <p:cNvPr id="9" name="组合 8"/>
          <p:cNvGrpSpPr/>
          <p:nvPr/>
        </p:nvGrpSpPr>
        <p:grpSpPr>
          <a:xfrm>
            <a:off x="6236034" y="1841214"/>
            <a:ext cx="1891966" cy="1999512"/>
            <a:chOff x="1516062" y="3403601"/>
            <a:chExt cx="2560638" cy="2846387"/>
          </a:xfrm>
          <a:solidFill>
            <a:schemeClr val="tx1">
              <a:lumMod val="65000"/>
              <a:lumOff val="35000"/>
            </a:schemeClr>
          </a:solidFill>
        </p:grpSpPr>
        <p:sp>
          <p:nvSpPr>
            <p:cNvPr id="10" name="Freeform 6"/>
            <p:cNvSpPr/>
            <p:nvPr/>
          </p:nvSpPr>
          <p:spPr bwMode="auto">
            <a:xfrm>
              <a:off x="1516062" y="3403601"/>
              <a:ext cx="2405063" cy="2846387"/>
            </a:xfrm>
            <a:custGeom>
              <a:avLst/>
              <a:gdLst>
                <a:gd name="T0" fmla="*/ 2572 w 2702"/>
                <a:gd name="T1" fmla="*/ 0 h 3200"/>
                <a:gd name="T2" fmla="*/ 2606 w 2702"/>
                <a:gd name="T3" fmla="*/ 11 h 3200"/>
                <a:gd name="T4" fmla="*/ 2700 w 2702"/>
                <a:gd name="T5" fmla="*/ 145 h 3200"/>
                <a:gd name="T6" fmla="*/ 2700 w 2702"/>
                <a:gd name="T7" fmla="*/ 885 h 3200"/>
                <a:gd name="T8" fmla="*/ 2699 w 2702"/>
                <a:gd name="T9" fmla="*/ 898 h 3200"/>
                <a:gd name="T10" fmla="*/ 2604 w 2702"/>
                <a:gd name="T11" fmla="*/ 803 h 3200"/>
                <a:gd name="T12" fmla="*/ 2601 w 2702"/>
                <a:gd name="T13" fmla="*/ 780 h 3200"/>
                <a:gd name="T14" fmla="*/ 2600 w 2702"/>
                <a:gd name="T15" fmla="*/ 164 h 3200"/>
                <a:gd name="T16" fmla="*/ 2536 w 2702"/>
                <a:gd name="T17" fmla="*/ 100 h 3200"/>
                <a:gd name="T18" fmla="*/ 164 w 2702"/>
                <a:gd name="T19" fmla="*/ 100 h 3200"/>
                <a:gd name="T20" fmla="*/ 100 w 2702"/>
                <a:gd name="T21" fmla="*/ 163 h 3200"/>
                <a:gd name="T22" fmla="*/ 100 w 2702"/>
                <a:gd name="T23" fmla="*/ 3037 h 3200"/>
                <a:gd name="T24" fmla="*/ 162 w 2702"/>
                <a:gd name="T25" fmla="*/ 3100 h 3200"/>
                <a:gd name="T26" fmla="*/ 2538 w 2702"/>
                <a:gd name="T27" fmla="*/ 3100 h 3200"/>
                <a:gd name="T28" fmla="*/ 2600 w 2702"/>
                <a:gd name="T29" fmla="*/ 3037 h 3200"/>
                <a:gd name="T30" fmla="*/ 2600 w 2702"/>
                <a:gd name="T31" fmla="*/ 1674 h 3200"/>
                <a:gd name="T32" fmla="*/ 2615 w 2702"/>
                <a:gd name="T33" fmla="*/ 1637 h 3200"/>
                <a:gd name="T34" fmla="*/ 2696 w 2702"/>
                <a:gd name="T35" fmla="*/ 1555 h 3200"/>
                <a:gd name="T36" fmla="*/ 2700 w 2702"/>
                <a:gd name="T37" fmla="*/ 1558 h 3200"/>
                <a:gd name="T38" fmla="*/ 2700 w 2702"/>
                <a:gd name="T39" fmla="*/ 1581 h 3200"/>
                <a:gd name="T40" fmla="*/ 2702 w 2702"/>
                <a:gd name="T41" fmla="*/ 3019 h 3200"/>
                <a:gd name="T42" fmla="*/ 2572 w 2702"/>
                <a:gd name="T43" fmla="*/ 3200 h 3200"/>
                <a:gd name="T44" fmla="*/ 128 w 2702"/>
                <a:gd name="T45" fmla="*/ 3200 h 3200"/>
                <a:gd name="T46" fmla="*/ 36 w 2702"/>
                <a:gd name="T47" fmla="*/ 3146 h 3200"/>
                <a:gd name="T48" fmla="*/ 0 w 2702"/>
                <a:gd name="T49" fmla="*/ 3072 h 3200"/>
                <a:gd name="T50" fmla="*/ 0 w 2702"/>
                <a:gd name="T51" fmla="*/ 128 h 3200"/>
                <a:gd name="T52" fmla="*/ 36 w 2702"/>
                <a:gd name="T53" fmla="*/ 54 h 3200"/>
                <a:gd name="T54" fmla="*/ 128 w 2702"/>
                <a:gd name="T55" fmla="*/ 0 h 3200"/>
                <a:gd name="T56" fmla="*/ 2572 w 2702"/>
                <a:gd name="T57"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2" h="3200">
                  <a:moveTo>
                    <a:pt x="2572" y="0"/>
                  </a:moveTo>
                  <a:cubicBezTo>
                    <a:pt x="2583" y="4"/>
                    <a:pt x="2595" y="6"/>
                    <a:pt x="2606" y="11"/>
                  </a:cubicBezTo>
                  <a:cubicBezTo>
                    <a:pt x="2664" y="37"/>
                    <a:pt x="2699" y="81"/>
                    <a:pt x="2700" y="145"/>
                  </a:cubicBezTo>
                  <a:cubicBezTo>
                    <a:pt x="2701" y="392"/>
                    <a:pt x="2700" y="639"/>
                    <a:pt x="2700" y="885"/>
                  </a:cubicBezTo>
                  <a:cubicBezTo>
                    <a:pt x="2700" y="888"/>
                    <a:pt x="2700" y="891"/>
                    <a:pt x="2699" y="898"/>
                  </a:cubicBezTo>
                  <a:cubicBezTo>
                    <a:pt x="2666" y="865"/>
                    <a:pt x="2634" y="834"/>
                    <a:pt x="2604" y="803"/>
                  </a:cubicBezTo>
                  <a:cubicBezTo>
                    <a:pt x="2600" y="798"/>
                    <a:pt x="2601" y="788"/>
                    <a:pt x="2601" y="780"/>
                  </a:cubicBezTo>
                  <a:cubicBezTo>
                    <a:pt x="2600" y="575"/>
                    <a:pt x="2600" y="370"/>
                    <a:pt x="2600" y="164"/>
                  </a:cubicBezTo>
                  <a:cubicBezTo>
                    <a:pt x="2600" y="115"/>
                    <a:pt x="2585" y="100"/>
                    <a:pt x="2536" y="100"/>
                  </a:cubicBezTo>
                  <a:cubicBezTo>
                    <a:pt x="1745" y="100"/>
                    <a:pt x="955" y="100"/>
                    <a:pt x="164" y="100"/>
                  </a:cubicBezTo>
                  <a:cubicBezTo>
                    <a:pt x="117" y="100"/>
                    <a:pt x="100" y="116"/>
                    <a:pt x="100" y="163"/>
                  </a:cubicBezTo>
                  <a:cubicBezTo>
                    <a:pt x="100" y="1121"/>
                    <a:pt x="100" y="2079"/>
                    <a:pt x="100" y="3037"/>
                  </a:cubicBezTo>
                  <a:cubicBezTo>
                    <a:pt x="100" y="3083"/>
                    <a:pt x="117" y="3100"/>
                    <a:pt x="162" y="3100"/>
                  </a:cubicBezTo>
                  <a:cubicBezTo>
                    <a:pt x="954" y="3100"/>
                    <a:pt x="1746" y="3100"/>
                    <a:pt x="2538" y="3100"/>
                  </a:cubicBezTo>
                  <a:cubicBezTo>
                    <a:pt x="2584" y="3100"/>
                    <a:pt x="2600" y="3084"/>
                    <a:pt x="2600" y="3037"/>
                  </a:cubicBezTo>
                  <a:cubicBezTo>
                    <a:pt x="2600" y="2583"/>
                    <a:pt x="2600" y="2128"/>
                    <a:pt x="2600" y="1674"/>
                  </a:cubicBezTo>
                  <a:cubicBezTo>
                    <a:pt x="2600" y="1658"/>
                    <a:pt x="2604" y="1647"/>
                    <a:pt x="2615" y="1637"/>
                  </a:cubicBezTo>
                  <a:cubicBezTo>
                    <a:pt x="2643" y="1610"/>
                    <a:pt x="2669" y="1582"/>
                    <a:pt x="2696" y="1555"/>
                  </a:cubicBezTo>
                  <a:cubicBezTo>
                    <a:pt x="2697" y="1556"/>
                    <a:pt x="2699" y="1557"/>
                    <a:pt x="2700" y="1558"/>
                  </a:cubicBezTo>
                  <a:cubicBezTo>
                    <a:pt x="2700" y="1565"/>
                    <a:pt x="2700" y="1573"/>
                    <a:pt x="2700" y="1581"/>
                  </a:cubicBezTo>
                  <a:cubicBezTo>
                    <a:pt x="2700" y="2060"/>
                    <a:pt x="2699" y="2539"/>
                    <a:pt x="2702" y="3019"/>
                  </a:cubicBezTo>
                  <a:cubicBezTo>
                    <a:pt x="2702" y="3120"/>
                    <a:pt x="2654" y="3182"/>
                    <a:pt x="2572" y="3200"/>
                  </a:cubicBezTo>
                  <a:cubicBezTo>
                    <a:pt x="1757" y="3200"/>
                    <a:pt x="943" y="3200"/>
                    <a:pt x="128" y="3200"/>
                  </a:cubicBezTo>
                  <a:cubicBezTo>
                    <a:pt x="92" y="3191"/>
                    <a:pt x="58" y="3177"/>
                    <a:pt x="36" y="3146"/>
                  </a:cubicBezTo>
                  <a:cubicBezTo>
                    <a:pt x="21" y="3123"/>
                    <a:pt x="12" y="3097"/>
                    <a:pt x="0" y="3072"/>
                  </a:cubicBezTo>
                  <a:cubicBezTo>
                    <a:pt x="0" y="2091"/>
                    <a:pt x="0" y="1109"/>
                    <a:pt x="0" y="128"/>
                  </a:cubicBezTo>
                  <a:cubicBezTo>
                    <a:pt x="12" y="103"/>
                    <a:pt x="21" y="77"/>
                    <a:pt x="36" y="54"/>
                  </a:cubicBezTo>
                  <a:cubicBezTo>
                    <a:pt x="58" y="23"/>
                    <a:pt x="92" y="9"/>
                    <a:pt x="128" y="0"/>
                  </a:cubicBezTo>
                  <a:cubicBezTo>
                    <a:pt x="943" y="0"/>
                    <a:pt x="1757" y="0"/>
                    <a:pt x="257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7"/>
            <p:cNvSpPr/>
            <p:nvPr/>
          </p:nvSpPr>
          <p:spPr bwMode="auto">
            <a:xfrm>
              <a:off x="3448050" y="4132263"/>
              <a:ext cx="628650" cy="633412"/>
            </a:xfrm>
            <a:custGeom>
              <a:avLst/>
              <a:gdLst>
                <a:gd name="T0" fmla="*/ 706 w 706"/>
                <a:gd name="T1" fmla="*/ 410 h 714"/>
                <a:gd name="T2" fmla="*/ 682 w 706"/>
                <a:gd name="T3" fmla="*/ 441 h 714"/>
                <a:gd name="T4" fmla="*/ 441 w 706"/>
                <a:gd name="T5" fmla="*/ 681 h 714"/>
                <a:gd name="T6" fmla="*/ 357 w 706"/>
                <a:gd name="T7" fmla="*/ 682 h 714"/>
                <a:gd name="T8" fmla="*/ 31 w 706"/>
                <a:gd name="T9" fmla="*/ 356 h 714"/>
                <a:gd name="T10" fmla="*/ 31 w 706"/>
                <a:gd name="T11" fmla="*/ 274 h 714"/>
                <a:gd name="T12" fmla="*/ 274 w 706"/>
                <a:gd name="T13" fmla="*/ 31 h 714"/>
                <a:gd name="T14" fmla="*/ 357 w 706"/>
                <a:gd name="T15" fmla="*/ 32 h 714"/>
                <a:gd name="T16" fmla="*/ 677 w 706"/>
                <a:gd name="T17" fmla="*/ 351 h 714"/>
                <a:gd name="T18" fmla="*/ 706 w 706"/>
                <a:gd name="T19" fmla="*/ 386 h 714"/>
                <a:gd name="T20" fmla="*/ 706 w 706"/>
                <a:gd name="T21" fmla="*/ 41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6" h="714">
                  <a:moveTo>
                    <a:pt x="706" y="410"/>
                  </a:moveTo>
                  <a:cubicBezTo>
                    <a:pt x="698" y="420"/>
                    <a:pt x="691" y="432"/>
                    <a:pt x="682" y="441"/>
                  </a:cubicBezTo>
                  <a:cubicBezTo>
                    <a:pt x="602" y="521"/>
                    <a:pt x="522" y="601"/>
                    <a:pt x="441" y="681"/>
                  </a:cubicBezTo>
                  <a:cubicBezTo>
                    <a:pt x="409" y="714"/>
                    <a:pt x="389" y="714"/>
                    <a:pt x="357" y="682"/>
                  </a:cubicBezTo>
                  <a:cubicBezTo>
                    <a:pt x="248" y="573"/>
                    <a:pt x="139" y="465"/>
                    <a:pt x="31" y="356"/>
                  </a:cubicBezTo>
                  <a:cubicBezTo>
                    <a:pt x="0" y="326"/>
                    <a:pt x="0" y="305"/>
                    <a:pt x="31" y="274"/>
                  </a:cubicBezTo>
                  <a:cubicBezTo>
                    <a:pt x="112" y="193"/>
                    <a:pt x="193" y="112"/>
                    <a:pt x="274" y="31"/>
                  </a:cubicBezTo>
                  <a:cubicBezTo>
                    <a:pt x="305" y="0"/>
                    <a:pt x="326" y="0"/>
                    <a:pt x="357" y="32"/>
                  </a:cubicBezTo>
                  <a:cubicBezTo>
                    <a:pt x="464" y="138"/>
                    <a:pt x="570" y="245"/>
                    <a:pt x="677" y="351"/>
                  </a:cubicBezTo>
                  <a:cubicBezTo>
                    <a:pt x="687" y="362"/>
                    <a:pt x="696" y="374"/>
                    <a:pt x="706" y="386"/>
                  </a:cubicBezTo>
                  <a:cubicBezTo>
                    <a:pt x="706" y="394"/>
                    <a:pt x="706" y="402"/>
                    <a:pt x="706" y="410"/>
                  </a:cubicBezTo>
                  <a:close/>
                </a:path>
              </a:pathLst>
            </a:custGeom>
            <a:solidFill>
              <a:srgbClr val="FF94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0"/>
            <p:cNvSpPr/>
            <p:nvPr/>
          </p:nvSpPr>
          <p:spPr bwMode="auto">
            <a:xfrm>
              <a:off x="2587625" y="4483100"/>
              <a:ext cx="1139825" cy="1143000"/>
            </a:xfrm>
            <a:custGeom>
              <a:avLst/>
              <a:gdLst>
                <a:gd name="T0" fmla="*/ 1281 w 1281"/>
                <a:gd name="T1" fmla="*/ 396 h 1285"/>
                <a:gd name="T2" fmla="*/ 1267 w 1281"/>
                <a:gd name="T3" fmla="*/ 426 h 1285"/>
                <a:gd name="T4" fmla="*/ 1252 w 1281"/>
                <a:gd name="T5" fmla="*/ 442 h 1285"/>
                <a:gd name="T6" fmla="*/ 443 w 1281"/>
                <a:gd name="T7" fmla="*/ 1251 h 1285"/>
                <a:gd name="T8" fmla="*/ 356 w 1281"/>
                <a:gd name="T9" fmla="*/ 1251 h 1285"/>
                <a:gd name="T10" fmla="*/ 32 w 1281"/>
                <a:gd name="T11" fmla="*/ 927 h 1285"/>
                <a:gd name="T12" fmla="*/ 32 w 1281"/>
                <a:gd name="T13" fmla="*/ 844 h 1285"/>
                <a:gd name="T14" fmla="*/ 846 w 1281"/>
                <a:gd name="T15" fmla="*/ 30 h 1285"/>
                <a:gd name="T16" fmla="*/ 928 w 1281"/>
                <a:gd name="T17" fmla="*/ 30 h 1285"/>
                <a:gd name="T18" fmla="*/ 1256 w 1281"/>
                <a:gd name="T19" fmla="*/ 358 h 1285"/>
                <a:gd name="T20" fmla="*/ 1281 w 1281"/>
                <a:gd name="T21" fmla="*/ 396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1" h="1285">
                  <a:moveTo>
                    <a:pt x="1281" y="396"/>
                  </a:moveTo>
                  <a:cubicBezTo>
                    <a:pt x="1275" y="409"/>
                    <a:pt x="1272" y="418"/>
                    <a:pt x="1267" y="426"/>
                  </a:cubicBezTo>
                  <a:cubicBezTo>
                    <a:pt x="1263" y="432"/>
                    <a:pt x="1257" y="437"/>
                    <a:pt x="1252" y="442"/>
                  </a:cubicBezTo>
                  <a:cubicBezTo>
                    <a:pt x="982" y="712"/>
                    <a:pt x="712" y="981"/>
                    <a:pt x="443" y="1251"/>
                  </a:cubicBezTo>
                  <a:cubicBezTo>
                    <a:pt x="409" y="1285"/>
                    <a:pt x="390" y="1285"/>
                    <a:pt x="356" y="1251"/>
                  </a:cubicBezTo>
                  <a:cubicBezTo>
                    <a:pt x="248" y="1143"/>
                    <a:pt x="140" y="1035"/>
                    <a:pt x="32" y="927"/>
                  </a:cubicBezTo>
                  <a:cubicBezTo>
                    <a:pt x="0" y="895"/>
                    <a:pt x="0" y="876"/>
                    <a:pt x="32" y="844"/>
                  </a:cubicBezTo>
                  <a:cubicBezTo>
                    <a:pt x="303" y="573"/>
                    <a:pt x="575" y="301"/>
                    <a:pt x="846" y="30"/>
                  </a:cubicBezTo>
                  <a:cubicBezTo>
                    <a:pt x="876" y="0"/>
                    <a:pt x="898" y="0"/>
                    <a:pt x="928" y="30"/>
                  </a:cubicBezTo>
                  <a:cubicBezTo>
                    <a:pt x="1037" y="139"/>
                    <a:pt x="1147" y="248"/>
                    <a:pt x="1256" y="358"/>
                  </a:cubicBezTo>
                  <a:cubicBezTo>
                    <a:pt x="1266" y="369"/>
                    <a:pt x="1273" y="383"/>
                    <a:pt x="1281" y="39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2332038" y="5340350"/>
              <a:ext cx="538163" cy="539750"/>
            </a:xfrm>
            <a:custGeom>
              <a:avLst/>
              <a:gdLst>
                <a:gd name="T0" fmla="*/ 21 w 604"/>
                <a:gd name="T1" fmla="*/ 606 h 606"/>
                <a:gd name="T2" fmla="*/ 1 w 604"/>
                <a:gd name="T3" fmla="*/ 584 h 606"/>
                <a:gd name="T4" fmla="*/ 8 w 604"/>
                <a:gd name="T5" fmla="*/ 561 h 606"/>
                <a:gd name="T6" fmla="*/ 183 w 604"/>
                <a:gd name="T7" fmla="*/ 35 h 606"/>
                <a:gd name="T8" fmla="*/ 231 w 604"/>
                <a:gd name="T9" fmla="*/ 23 h 606"/>
                <a:gd name="T10" fmla="*/ 581 w 604"/>
                <a:gd name="T11" fmla="*/ 374 h 606"/>
                <a:gd name="T12" fmla="*/ 569 w 604"/>
                <a:gd name="T13" fmla="*/ 425 h 606"/>
                <a:gd name="T14" fmla="*/ 35 w 604"/>
                <a:gd name="T15" fmla="*/ 602 h 606"/>
                <a:gd name="T16" fmla="*/ 21 w 604"/>
                <a:gd name="T1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606">
                  <a:moveTo>
                    <a:pt x="21" y="606"/>
                  </a:moveTo>
                  <a:cubicBezTo>
                    <a:pt x="5" y="606"/>
                    <a:pt x="0" y="596"/>
                    <a:pt x="1" y="584"/>
                  </a:cubicBezTo>
                  <a:cubicBezTo>
                    <a:pt x="2" y="576"/>
                    <a:pt x="5" y="568"/>
                    <a:pt x="8" y="561"/>
                  </a:cubicBezTo>
                  <a:cubicBezTo>
                    <a:pt x="66" y="385"/>
                    <a:pt x="124" y="210"/>
                    <a:pt x="183" y="35"/>
                  </a:cubicBezTo>
                  <a:cubicBezTo>
                    <a:pt x="193" y="3"/>
                    <a:pt x="207" y="0"/>
                    <a:pt x="231" y="23"/>
                  </a:cubicBezTo>
                  <a:cubicBezTo>
                    <a:pt x="348" y="140"/>
                    <a:pt x="464" y="257"/>
                    <a:pt x="581" y="374"/>
                  </a:cubicBezTo>
                  <a:cubicBezTo>
                    <a:pt x="604" y="397"/>
                    <a:pt x="600" y="415"/>
                    <a:pt x="569" y="425"/>
                  </a:cubicBezTo>
                  <a:cubicBezTo>
                    <a:pt x="391" y="484"/>
                    <a:pt x="213" y="543"/>
                    <a:pt x="35" y="602"/>
                  </a:cubicBezTo>
                  <a:cubicBezTo>
                    <a:pt x="30" y="604"/>
                    <a:pt x="25" y="605"/>
                    <a:pt x="21" y="6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p:nvPr/>
          </p:nvSpPr>
          <p:spPr bwMode="auto">
            <a:xfrm>
              <a:off x="1990725" y="4032250"/>
              <a:ext cx="1454150" cy="42862"/>
            </a:xfrm>
            <a:custGeom>
              <a:avLst/>
              <a:gdLst>
                <a:gd name="T0" fmla="*/ 1634 w 1634"/>
                <a:gd name="T1" fmla="*/ 0 h 48"/>
                <a:gd name="T2" fmla="*/ 1634 w 1634"/>
                <a:gd name="T3" fmla="*/ 48 h 48"/>
                <a:gd name="T4" fmla="*/ 0 w 1634"/>
                <a:gd name="T5" fmla="*/ 48 h 48"/>
                <a:gd name="T6" fmla="*/ 0 w 1634"/>
                <a:gd name="T7" fmla="*/ 0 h 48"/>
                <a:gd name="T8" fmla="*/ 1634 w 1634"/>
                <a:gd name="T9" fmla="*/ 0 h 48"/>
              </a:gdLst>
              <a:ahLst/>
              <a:cxnLst>
                <a:cxn ang="0">
                  <a:pos x="T0" y="T1"/>
                </a:cxn>
                <a:cxn ang="0">
                  <a:pos x="T2" y="T3"/>
                </a:cxn>
                <a:cxn ang="0">
                  <a:pos x="T4" y="T5"/>
                </a:cxn>
                <a:cxn ang="0">
                  <a:pos x="T6" y="T7"/>
                </a:cxn>
                <a:cxn ang="0">
                  <a:pos x="T8" y="T9"/>
                </a:cxn>
              </a:cxnLst>
              <a:rect l="0" t="0" r="r" b="b"/>
              <a:pathLst>
                <a:path w="1634" h="48">
                  <a:moveTo>
                    <a:pt x="1634" y="0"/>
                  </a:moveTo>
                  <a:cubicBezTo>
                    <a:pt x="1634" y="17"/>
                    <a:pt x="1634" y="32"/>
                    <a:pt x="1634" y="48"/>
                  </a:cubicBezTo>
                  <a:cubicBezTo>
                    <a:pt x="1090" y="48"/>
                    <a:pt x="546" y="48"/>
                    <a:pt x="0" y="48"/>
                  </a:cubicBezTo>
                  <a:cubicBezTo>
                    <a:pt x="0" y="32"/>
                    <a:pt x="0" y="17"/>
                    <a:pt x="0" y="0"/>
                  </a:cubicBezTo>
                  <a:cubicBezTo>
                    <a:pt x="544" y="0"/>
                    <a:pt x="1088" y="0"/>
                    <a:pt x="16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p:nvPr/>
          </p:nvSpPr>
          <p:spPr bwMode="auto">
            <a:xfrm>
              <a:off x="1992313" y="4548188"/>
              <a:ext cx="1184275" cy="44450"/>
            </a:xfrm>
            <a:custGeom>
              <a:avLst/>
              <a:gdLst>
                <a:gd name="T0" fmla="*/ 1331 w 1331"/>
                <a:gd name="T1" fmla="*/ 0 h 51"/>
                <a:gd name="T2" fmla="*/ 1245 w 1331"/>
                <a:gd name="T3" fmla="*/ 51 h 51"/>
                <a:gd name="T4" fmla="*/ 28 w 1331"/>
                <a:gd name="T5" fmla="*/ 50 h 51"/>
                <a:gd name="T6" fmla="*/ 0 w 1331"/>
                <a:gd name="T7" fmla="*/ 50 h 51"/>
                <a:gd name="T8" fmla="*/ 0 w 1331"/>
                <a:gd name="T9" fmla="*/ 0 h 51"/>
                <a:gd name="T10" fmla="*/ 1331 w 1331"/>
                <a:gd name="T11" fmla="*/ 0 h 51"/>
              </a:gdLst>
              <a:ahLst/>
              <a:cxnLst>
                <a:cxn ang="0">
                  <a:pos x="T0" y="T1"/>
                </a:cxn>
                <a:cxn ang="0">
                  <a:pos x="T2" y="T3"/>
                </a:cxn>
                <a:cxn ang="0">
                  <a:pos x="T4" y="T5"/>
                </a:cxn>
                <a:cxn ang="0">
                  <a:pos x="T6" y="T7"/>
                </a:cxn>
                <a:cxn ang="0">
                  <a:pos x="T8" y="T9"/>
                </a:cxn>
                <a:cxn ang="0">
                  <a:pos x="T10" y="T11"/>
                </a:cxn>
              </a:cxnLst>
              <a:rect l="0" t="0" r="r" b="b"/>
              <a:pathLst>
                <a:path w="1331" h="51">
                  <a:moveTo>
                    <a:pt x="1331" y="0"/>
                  </a:moveTo>
                  <a:cubicBezTo>
                    <a:pt x="1304" y="25"/>
                    <a:pt x="1287" y="51"/>
                    <a:pt x="1245" y="51"/>
                  </a:cubicBezTo>
                  <a:cubicBezTo>
                    <a:pt x="839" y="49"/>
                    <a:pt x="433" y="50"/>
                    <a:pt x="28" y="50"/>
                  </a:cubicBezTo>
                  <a:cubicBezTo>
                    <a:pt x="19" y="50"/>
                    <a:pt x="10" y="50"/>
                    <a:pt x="0" y="50"/>
                  </a:cubicBezTo>
                  <a:cubicBezTo>
                    <a:pt x="0" y="33"/>
                    <a:pt x="0" y="17"/>
                    <a:pt x="0" y="0"/>
                  </a:cubicBezTo>
                  <a:cubicBezTo>
                    <a:pt x="442" y="0"/>
                    <a:pt x="884" y="0"/>
                    <a:pt x="133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p:nvPr/>
          </p:nvSpPr>
          <p:spPr bwMode="auto">
            <a:xfrm>
              <a:off x="1990725" y="5062538"/>
              <a:ext cx="668338" cy="44450"/>
            </a:xfrm>
            <a:custGeom>
              <a:avLst/>
              <a:gdLst>
                <a:gd name="T0" fmla="*/ 751 w 751"/>
                <a:gd name="T1" fmla="*/ 4 h 49"/>
                <a:gd name="T2" fmla="*/ 710 w 751"/>
                <a:gd name="T3" fmla="*/ 42 h 49"/>
                <a:gd name="T4" fmla="*/ 692 w 751"/>
                <a:gd name="T5" fmla="*/ 49 h 49"/>
                <a:gd name="T6" fmla="*/ 11 w 751"/>
                <a:gd name="T7" fmla="*/ 49 h 49"/>
                <a:gd name="T8" fmla="*/ 0 w 751"/>
                <a:gd name="T9" fmla="*/ 48 h 49"/>
                <a:gd name="T10" fmla="*/ 0 w 751"/>
                <a:gd name="T11" fmla="*/ 0 h 49"/>
                <a:gd name="T12" fmla="*/ 748 w 751"/>
                <a:gd name="T13" fmla="*/ 0 h 49"/>
                <a:gd name="T14" fmla="*/ 751 w 751"/>
                <a:gd name="T15" fmla="*/ 4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1" h="49">
                  <a:moveTo>
                    <a:pt x="751" y="4"/>
                  </a:moveTo>
                  <a:cubicBezTo>
                    <a:pt x="737" y="17"/>
                    <a:pt x="724" y="30"/>
                    <a:pt x="710" y="42"/>
                  </a:cubicBezTo>
                  <a:cubicBezTo>
                    <a:pt x="705" y="46"/>
                    <a:pt x="698" y="49"/>
                    <a:pt x="692" y="49"/>
                  </a:cubicBezTo>
                  <a:cubicBezTo>
                    <a:pt x="465" y="49"/>
                    <a:pt x="238" y="49"/>
                    <a:pt x="11" y="49"/>
                  </a:cubicBezTo>
                  <a:cubicBezTo>
                    <a:pt x="8" y="49"/>
                    <a:pt x="4" y="48"/>
                    <a:pt x="0" y="48"/>
                  </a:cubicBezTo>
                  <a:cubicBezTo>
                    <a:pt x="0" y="32"/>
                    <a:pt x="0" y="17"/>
                    <a:pt x="0" y="0"/>
                  </a:cubicBezTo>
                  <a:cubicBezTo>
                    <a:pt x="250" y="0"/>
                    <a:pt x="499" y="0"/>
                    <a:pt x="748" y="0"/>
                  </a:cubicBezTo>
                  <a:cubicBezTo>
                    <a:pt x="749" y="2"/>
                    <a:pt x="750" y="3"/>
                    <a:pt x="7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p:nvPr/>
          </p:nvSpPr>
          <p:spPr bwMode="auto">
            <a:xfrm>
              <a:off x="3081338" y="5575300"/>
              <a:ext cx="363538" cy="46037"/>
            </a:xfrm>
            <a:custGeom>
              <a:avLst/>
              <a:gdLst>
                <a:gd name="T0" fmla="*/ 0 w 407"/>
                <a:gd name="T1" fmla="*/ 52 h 52"/>
                <a:gd name="T2" fmla="*/ 86 w 407"/>
                <a:gd name="T3" fmla="*/ 1 h 52"/>
                <a:gd name="T4" fmla="*/ 384 w 407"/>
                <a:gd name="T5" fmla="*/ 3 h 52"/>
                <a:gd name="T6" fmla="*/ 407 w 407"/>
                <a:gd name="T7" fmla="*/ 3 h 52"/>
                <a:gd name="T8" fmla="*/ 407 w 407"/>
                <a:gd name="T9" fmla="*/ 52 h 52"/>
                <a:gd name="T10" fmla="*/ 0 w 407"/>
                <a:gd name="T11" fmla="*/ 52 h 52"/>
              </a:gdLst>
              <a:ahLst/>
              <a:cxnLst>
                <a:cxn ang="0">
                  <a:pos x="T0" y="T1"/>
                </a:cxn>
                <a:cxn ang="0">
                  <a:pos x="T2" y="T3"/>
                </a:cxn>
                <a:cxn ang="0">
                  <a:pos x="T4" y="T5"/>
                </a:cxn>
                <a:cxn ang="0">
                  <a:pos x="T6" y="T7"/>
                </a:cxn>
                <a:cxn ang="0">
                  <a:pos x="T8" y="T9"/>
                </a:cxn>
                <a:cxn ang="0">
                  <a:pos x="T10" y="T11"/>
                </a:cxn>
              </a:cxnLst>
              <a:rect l="0" t="0" r="r" b="b"/>
              <a:pathLst>
                <a:path w="407" h="52">
                  <a:moveTo>
                    <a:pt x="0" y="52"/>
                  </a:moveTo>
                  <a:cubicBezTo>
                    <a:pt x="26" y="26"/>
                    <a:pt x="43" y="0"/>
                    <a:pt x="86" y="1"/>
                  </a:cubicBezTo>
                  <a:cubicBezTo>
                    <a:pt x="185" y="6"/>
                    <a:pt x="285" y="3"/>
                    <a:pt x="384" y="3"/>
                  </a:cubicBezTo>
                  <a:cubicBezTo>
                    <a:pt x="391" y="3"/>
                    <a:pt x="398" y="3"/>
                    <a:pt x="407" y="3"/>
                  </a:cubicBezTo>
                  <a:cubicBezTo>
                    <a:pt x="407" y="19"/>
                    <a:pt x="407" y="35"/>
                    <a:pt x="407" y="52"/>
                  </a:cubicBezTo>
                  <a:cubicBezTo>
                    <a:pt x="273" y="52"/>
                    <a:pt x="139" y="52"/>
                    <a:pt x="0"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p:nvPr/>
          </p:nvSpPr>
          <p:spPr bwMode="auto">
            <a:xfrm>
              <a:off x="1990725" y="5578475"/>
              <a:ext cx="339725" cy="44450"/>
            </a:xfrm>
            <a:custGeom>
              <a:avLst/>
              <a:gdLst>
                <a:gd name="T0" fmla="*/ 0 w 381"/>
                <a:gd name="T1" fmla="*/ 49 h 49"/>
                <a:gd name="T2" fmla="*/ 0 w 381"/>
                <a:gd name="T3" fmla="*/ 0 h 49"/>
                <a:gd name="T4" fmla="*/ 381 w 381"/>
                <a:gd name="T5" fmla="*/ 0 h 49"/>
                <a:gd name="T6" fmla="*/ 367 w 381"/>
                <a:gd name="T7" fmla="*/ 43 h 49"/>
                <a:gd name="T8" fmla="*/ 356 w 381"/>
                <a:gd name="T9" fmla="*/ 49 h 49"/>
                <a:gd name="T10" fmla="*/ 0 w 381"/>
                <a:gd name="T11" fmla="*/ 49 h 49"/>
              </a:gdLst>
              <a:ahLst/>
              <a:cxnLst>
                <a:cxn ang="0">
                  <a:pos x="T0" y="T1"/>
                </a:cxn>
                <a:cxn ang="0">
                  <a:pos x="T2" y="T3"/>
                </a:cxn>
                <a:cxn ang="0">
                  <a:pos x="T4" y="T5"/>
                </a:cxn>
                <a:cxn ang="0">
                  <a:pos x="T6" y="T7"/>
                </a:cxn>
                <a:cxn ang="0">
                  <a:pos x="T8" y="T9"/>
                </a:cxn>
                <a:cxn ang="0">
                  <a:pos x="T10" y="T11"/>
                </a:cxn>
              </a:cxnLst>
              <a:rect l="0" t="0" r="r" b="b"/>
              <a:pathLst>
                <a:path w="381" h="49">
                  <a:moveTo>
                    <a:pt x="0" y="49"/>
                  </a:moveTo>
                  <a:cubicBezTo>
                    <a:pt x="0" y="32"/>
                    <a:pt x="0" y="17"/>
                    <a:pt x="0" y="0"/>
                  </a:cubicBezTo>
                  <a:cubicBezTo>
                    <a:pt x="126" y="0"/>
                    <a:pt x="252" y="0"/>
                    <a:pt x="381" y="0"/>
                  </a:cubicBezTo>
                  <a:cubicBezTo>
                    <a:pt x="376" y="15"/>
                    <a:pt x="372" y="29"/>
                    <a:pt x="367" y="43"/>
                  </a:cubicBezTo>
                  <a:cubicBezTo>
                    <a:pt x="366" y="46"/>
                    <a:pt x="360" y="49"/>
                    <a:pt x="356" y="49"/>
                  </a:cubicBezTo>
                  <a:cubicBezTo>
                    <a:pt x="238" y="49"/>
                    <a:pt x="120" y="49"/>
                    <a:pt x="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数据持久</a:t>
            </a:r>
            <a:r>
              <a:rPr lang="zh-CN" altLang="en-US" dirty="0" smtClean="0"/>
              <a:t>化方式</a:t>
            </a:r>
            <a:endParaRPr lang="zh-CN" altLang="en-US" dirty="0"/>
          </a:p>
        </p:txBody>
      </p:sp>
      <p:sp>
        <p:nvSpPr>
          <p:cNvPr id="2" name="内容占位符 1"/>
          <p:cNvSpPr>
            <a:spLocks noGrp="1"/>
          </p:cNvSpPr>
          <p:nvPr>
            <p:ph idx="1"/>
          </p:nvPr>
        </p:nvSpPr>
        <p:spPr/>
        <p:txBody>
          <a:bodyPr>
            <a:noAutofit/>
          </a:bodyPr>
          <a:lstStyle/>
          <a:p>
            <a:r>
              <a:rPr lang="zh-CN" altLang="en-US" sz="2400" dirty="0">
                <a:solidFill>
                  <a:srgbClr val="FF0000"/>
                </a:solidFill>
              </a:rPr>
              <a:t>数据的持久化</a:t>
            </a:r>
            <a:r>
              <a:rPr lang="zh-CN" altLang="en-US" sz="2400" dirty="0"/>
              <a:t>是指系统中要使用到的永久性数据或是系统产生的数据处理结果，将以什么样的形式进行保存。</a:t>
            </a:r>
            <a:endParaRPr lang="en-US" altLang="zh-CN" sz="2400" dirty="0"/>
          </a:p>
          <a:p>
            <a:pPr>
              <a:lnSpc>
                <a:spcPct val="110000"/>
              </a:lnSpc>
            </a:pPr>
            <a:r>
              <a:rPr lang="zh-CN" altLang="en-US" sz="2400" dirty="0" smtClean="0"/>
              <a:t>目前</a:t>
            </a:r>
            <a:r>
              <a:rPr lang="zh-CN" altLang="en-US" sz="2400" dirty="0"/>
              <a:t>的较为常见的主要有两种：</a:t>
            </a:r>
            <a:endParaRPr lang="en-US" altLang="zh-CN" sz="2400" dirty="0"/>
          </a:p>
          <a:p>
            <a:pPr marL="342900" indent="-342900">
              <a:buFont typeface="+mj-lt"/>
              <a:buAutoNum type="arabicPeriod"/>
            </a:pPr>
            <a:r>
              <a:rPr lang="zh-CN" altLang="en-US" sz="2000" dirty="0">
                <a:solidFill>
                  <a:srgbClr val="FF0000"/>
                </a:solidFill>
              </a:rPr>
              <a:t>数据库管理系统（</a:t>
            </a:r>
            <a:r>
              <a:rPr lang="en-US" altLang="zh-CN" sz="2000" dirty="0">
                <a:solidFill>
                  <a:srgbClr val="FF0000"/>
                </a:solidFill>
              </a:rPr>
              <a:t>DBMS</a:t>
            </a:r>
            <a:r>
              <a:rPr lang="zh-CN" altLang="en-US" sz="2000" dirty="0">
                <a:solidFill>
                  <a:srgbClr val="FF0000"/>
                </a:solidFill>
              </a:rPr>
              <a:t>）：</a:t>
            </a:r>
            <a:r>
              <a:rPr lang="zh-CN" altLang="en-US" sz="2000" dirty="0"/>
              <a:t>以数据库形式存储。可以实现数据的共享和安全存取。</a:t>
            </a:r>
            <a:endParaRPr lang="en-US" altLang="zh-CN" sz="2000" dirty="0"/>
          </a:p>
          <a:p>
            <a:pPr marL="342900" indent="-342900">
              <a:buFont typeface="+mj-lt"/>
              <a:buAutoNum type="arabicPeriod"/>
            </a:pPr>
            <a:r>
              <a:rPr lang="zh-CN" altLang="en-US" sz="2000" dirty="0">
                <a:solidFill>
                  <a:srgbClr val="FF0000"/>
                </a:solidFill>
              </a:rPr>
              <a:t>文件存储模式：</a:t>
            </a:r>
            <a:r>
              <a:rPr lang="zh-CN" altLang="en-US" sz="2000" dirty="0"/>
              <a:t>以文件形式存储。使用方便，例如系统的配置信息常以配置文件的形式存在，</a:t>
            </a:r>
            <a:r>
              <a:rPr lang="en-US" altLang="zh-CN" sz="2000" dirty="0"/>
              <a:t>XML</a:t>
            </a:r>
            <a:r>
              <a:rPr lang="zh-CN" altLang="en-US" sz="2000" dirty="0"/>
              <a:t>文件。但是面对大量数据的存取，文件在数据共享、存取速度、安全性等方面有所欠缺。</a:t>
            </a:r>
            <a:endParaRPr lang="en-US" altLang="zh-CN" sz="20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5" name="日期占位符 4"/>
          <p:cNvSpPr>
            <a:spLocks noGrp="1"/>
          </p:cNvSpPr>
          <p:nvPr>
            <p:ph type="dt" sz="half" idx="10"/>
          </p:nvPr>
        </p:nvSpPr>
        <p:spPr/>
        <p:txBody>
          <a:bodyPr/>
          <a:lstStyle/>
          <a:p>
            <a:fld id="{238F1E80-F46F-477F-BC14-A5E8CB8B806D}"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up)">
                                      <p:cBhvr>
                                        <p:cTn id="16" dur="500"/>
                                        <p:tgtEl>
                                          <p:spTgt spid="2">
                                            <p:txEl>
                                              <p:pRg st="2" end="2"/>
                                            </p:txEl>
                                          </p:spTgt>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wipe(up)">
                                      <p:cBhvr>
                                        <p:cTn id="2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n-ea"/>
              </a:rPr>
              <a:t>面向对象的设计原则</a:t>
            </a:r>
            <a:endParaRPr lang="zh-CN" altLang="en-US" dirty="0"/>
          </a:p>
        </p:txBody>
      </p:sp>
      <p:sp>
        <p:nvSpPr>
          <p:cNvPr id="2" name="内容占位符 1"/>
          <p:cNvSpPr>
            <a:spLocks noGrp="1"/>
          </p:cNvSpPr>
          <p:nvPr>
            <p:ph idx="1"/>
          </p:nvPr>
        </p:nvSpPr>
        <p:spPr>
          <a:xfrm>
            <a:off x="768097" y="925167"/>
            <a:ext cx="8190552" cy="3806854"/>
          </a:xfrm>
        </p:spPr>
        <p:txBody>
          <a:bodyPr>
            <a:normAutofit fontScale="92500" lnSpcReduction="20000"/>
          </a:bodyPr>
          <a:lstStyle/>
          <a:p>
            <a:r>
              <a:rPr lang="zh-CN" altLang="en-US" sz="2400" b="1" dirty="0">
                <a:solidFill>
                  <a:srgbClr val="FF0000"/>
                </a:solidFill>
              </a:rPr>
              <a:t>里氏替换原则举例</a:t>
            </a:r>
            <a:endParaRPr lang="en-US" altLang="zh-CN" sz="2400" b="1" dirty="0">
              <a:solidFill>
                <a:srgbClr val="FF0000"/>
              </a:solidFill>
            </a:endParaRPr>
          </a:p>
          <a:p>
            <a:pPr>
              <a:spcBef>
                <a:spcPts val="600"/>
              </a:spcBef>
            </a:pPr>
            <a:r>
              <a:rPr lang="zh-CN" altLang="en-US" sz="2100" dirty="0"/>
              <a:t>某公司开发的</a:t>
            </a:r>
            <a:r>
              <a:rPr lang="en-US" altLang="zh-CN" sz="2100" dirty="0"/>
              <a:t>CRM</a:t>
            </a:r>
            <a:r>
              <a:rPr lang="zh-CN" altLang="en-US" sz="2100" dirty="0"/>
              <a:t>系统中，客户</a:t>
            </a:r>
            <a:r>
              <a:rPr lang="en-US" altLang="zh-CN" sz="2100" dirty="0"/>
              <a:t>(Customer)</a:t>
            </a:r>
            <a:r>
              <a:rPr lang="zh-CN" altLang="en-US" sz="2100" dirty="0"/>
              <a:t>可以分为</a:t>
            </a:r>
            <a:r>
              <a:rPr lang="en-US" altLang="zh-CN" sz="2100" dirty="0"/>
              <a:t>VIP</a:t>
            </a:r>
            <a:r>
              <a:rPr lang="zh-CN" altLang="en-US" sz="2100" dirty="0"/>
              <a:t>客户</a:t>
            </a:r>
            <a:r>
              <a:rPr lang="en-US" altLang="zh-CN" sz="2100" dirty="0"/>
              <a:t>(</a:t>
            </a:r>
            <a:r>
              <a:rPr lang="en-US" altLang="zh-CN" sz="2100" dirty="0" err="1"/>
              <a:t>VIPCustomer</a:t>
            </a:r>
            <a:r>
              <a:rPr lang="en-US" altLang="zh-CN" sz="2100" dirty="0"/>
              <a:t>)</a:t>
            </a:r>
            <a:r>
              <a:rPr lang="zh-CN" altLang="en-US" sz="2100" dirty="0"/>
              <a:t>和普通客户</a:t>
            </a:r>
            <a:r>
              <a:rPr lang="en-US" altLang="zh-CN" sz="2100" dirty="0"/>
              <a:t>(</a:t>
            </a:r>
            <a:r>
              <a:rPr lang="en-US" altLang="zh-CN" sz="2100" dirty="0" err="1"/>
              <a:t>CommonCustomer</a:t>
            </a:r>
            <a:r>
              <a:rPr lang="en-US" altLang="zh-CN" sz="2100" dirty="0"/>
              <a:t>)</a:t>
            </a:r>
            <a:r>
              <a:rPr lang="zh-CN" altLang="en-US" sz="2100" dirty="0"/>
              <a:t>两类，系统需要提供一个发送</a:t>
            </a:r>
            <a:r>
              <a:rPr lang="en-US" altLang="zh-CN" sz="2100" dirty="0"/>
              <a:t>Email</a:t>
            </a:r>
            <a:r>
              <a:rPr lang="zh-CN" altLang="en-US" sz="2100" dirty="0"/>
              <a:t>的功能。无论是普通客户还是</a:t>
            </a:r>
            <a:r>
              <a:rPr lang="en-US" altLang="zh-CN" sz="2100" dirty="0"/>
              <a:t>VIP</a:t>
            </a:r>
            <a:r>
              <a:rPr lang="zh-CN" altLang="en-US" sz="2100" dirty="0"/>
              <a:t>客户，发送邮件的过程都是相同的，两个</a:t>
            </a:r>
            <a:r>
              <a:rPr lang="en-US" altLang="zh-CN" sz="2100" dirty="0"/>
              <a:t>send()</a:t>
            </a:r>
            <a:r>
              <a:rPr lang="zh-CN" altLang="en-US" sz="2100" dirty="0"/>
              <a:t>方法中的代码重复，而且在系统中还将增加新类型的客户。为了让系统具有更好的扩展性，减少代码重复，使用里氏代换原则对其进行重构。</a:t>
            </a:r>
            <a:endParaRPr lang="en-US" altLang="zh-CN" sz="2100" dirty="0"/>
          </a:p>
          <a:p>
            <a:pPr>
              <a:spcBef>
                <a:spcPts val="600"/>
              </a:spcBef>
            </a:pPr>
            <a:r>
              <a:rPr lang="zh-CN" altLang="en-US" sz="2100" dirty="0"/>
              <a:t>可以增加一个抽象客户类</a:t>
            </a:r>
            <a:r>
              <a:rPr lang="en-US" altLang="zh-CN" sz="2100" dirty="0"/>
              <a:t>Customer</a:t>
            </a:r>
            <a:r>
              <a:rPr lang="zh-CN" altLang="en-US" sz="2100" dirty="0"/>
              <a:t>，将</a:t>
            </a:r>
            <a:r>
              <a:rPr lang="en-US" altLang="zh-CN" sz="2100" dirty="0" err="1"/>
              <a:t>CommonCustomer</a:t>
            </a:r>
            <a:r>
              <a:rPr lang="zh-CN" altLang="en-US" sz="2100" dirty="0"/>
              <a:t>和</a:t>
            </a:r>
            <a:r>
              <a:rPr lang="en-US" altLang="zh-CN" sz="2100" dirty="0" err="1"/>
              <a:t>VIPCustomer</a:t>
            </a:r>
            <a:r>
              <a:rPr lang="zh-CN" altLang="en-US" sz="2100" dirty="0"/>
              <a:t>类作为其子类，邮件发送类</a:t>
            </a:r>
            <a:r>
              <a:rPr lang="en-US" altLang="zh-CN" sz="2100" dirty="0" err="1"/>
              <a:t>EmailSender</a:t>
            </a:r>
            <a:r>
              <a:rPr lang="zh-CN" altLang="en-US" sz="2100" dirty="0"/>
              <a:t>类针对抽象客户类</a:t>
            </a:r>
            <a:r>
              <a:rPr lang="en-US" altLang="zh-CN" sz="2100" dirty="0"/>
              <a:t>Customer</a:t>
            </a:r>
            <a:r>
              <a:rPr lang="zh-CN" altLang="en-US" sz="2100" dirty="0"/>
              <a:t>编程，根据里氏代换原则，能够接受基类对象的地方必然能够接受子类对象，因此将</a:t>
            </a:r>
            <a:r>
              <a:rPr lang="en-US" altLang="zh-CN" sz="2100" dirty="0" err="1"/>
              <a:t>EmailSender</a:t>
            </a:r>
            <a:r>
              <a:rPr lang="zh-CN" altLang="en-US" sz="2100" dirty="0"/>
              <a:t>中的</a:t>
            </a:r>
            <a:r>
              <a:rPr lang="en-US" altLang="zh-CN" sz="2100" dirty="0"/>
              <a:t>send()</a:t>
            </a:r>
            <a:r>
              <a:rPr lang="zh-CN" altLang="en-US" sz="2100" dirty="0"/>
              <a:t>方法的参数类型改为</a:t>
            </a:r>
            <a:r>
              <a:rPr lang="en-US" altLang="zh-CN" sz="2100" dirty="0"/>
              <a:t>Customer</a:t>
            </a:r>
            <a:r>
              <a:rPr lang="zh-CN" altLang="en-US" sz="2100" dirty="0"/>
              <a:t>，如果需要增加新类型的客户，只需将其作为</a:t>
            </a:r>
            <a:r>
              <a:rPr lang="en-US" altLang="zh-CN" sz="2100" dirty="0"/>
              <a:t>Customer</a:t>
            </a:r>
            <a:r>
              <a:rPr lang="zh-CN" altLang="en-US" sz="2100" dirty="0"/>
              <a:t>类的子类即可。</a:t>
            </a:r>
            <a:endParaRPr lang="zh-CN" altLang="en-US" sz="2100" dirty="0"/>
          </a:p>
        </p:txBody>
      </p:sp>
      <p:sp>
        <p:nvSpPr>
          <p:cNvPr id="7" name="日期占位符 6"/>
          <p:cNvSpPr>
            <a:spLocks noGrp="1"/>
          </p:cNvSpPr>
          <p:nvPr>
            <p:ph type="dt" sz="half" idx="10"/>
          </p:nvPr>
        </p:nvSpPr>
        <p:spPr/>
        <p:txBody>
          <a:bodyPr/>
          <a:lstStyle/>
          <a:p>
            <a:fld id="{487F9311-F1B9-4CAD-B5E4-03A0187489F3}" type="datetime1">
              <a:rPr lang="zh-CN" altLang="en-US" smtClean="0"/>
            </a:fld>
            <a:endParaRPr lang="zh-CN" altLang="en-US" dirty="0"/>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4" name="标题 3"/>
          <p:cNvSpPr>
            <a:spLocks noGrp="1"/>
          </p:cNvSpPr>
          <p:nvPr>
            <p:ph type="title"/>
          </p:nvPr>
        </p:nvSpPr>
        <p:spPr/>
        <p:txBody>
          <a:bodyPr/>
          <a:lstStyle/>
          <a:p>
            <a:r>
              <a:rPr lang="zh-CN" altLang="en-US" dirty="0">
                <a:latin typeface="+mn-ea"/>
              </a:rPr>
              <a:t>面向对象的设计原则</a:t>
            </a:r>
            <a:endParaRPr lang="zh-CN" altLang="en-US" dirty="0"/>
          </a:p>
        </p:txBody>
      </p:sp>
      <p:pic>
        <p:nvPicPr>
          <p:cNvPr id="5" name="图片 4"/>
          <p:cNvPicPr>
            <a:picLocks noChangeAspect="1"/>
          </p:cNvPicPr>
          <p:nvPr/>
        </p:nvPicPr>
        <p:blipFill>
          <a:blip r:embed="rId1"/>
          <a:stretch>
            <a:fillRect/>
          </a:stretch>
        </p:blipFill>
        <p:spPr>
          <a:xfrm>
            <a:off x="188491" y="1043688"/>
            <a:ext cx="5463768" cy="3282985"/>
          </a:xfrm>
          <a:prstGeom prst="rect">
            <a:avLst/>
          </a:prstGeom>
        </p:spPr>
      </p:pic>
      <p:pic>
        <p:nvPicPr>
          <p:cNvPr id="6" name="图片 5"/>
          <p:cNvPicPr>
            <a:picLocks noChangeAspect="1"/>
          </p:cNvPicPr>
          <p:nvPr/>
        </p:nvPicPr>
        <p:blipFill>
          <a:blip r:embed="rId2"/>
          <a:stretch>
            <a:fillRect/>
          </a:stretch>
        </p:blipFill>
        <p:spPr>
          <a:xfrm>
            <a:off x="5770605" y="828913"/>
            <a:ext cx="2673093" cy="3809340"/>
          </a:xfrm>
          <a:prstGeom prst="rect">
            <a:avLst/>
          </a:prstGeom>
        </p:spPr>
      </p:pic>
      <p:sp>
        <p:nvSpPr>
          <p:cNvPr id="7" name="日期占位符 6"/>
          <p:cNvSpPr>
            <a:spLocks noGrp="1"/>
          </p:cNvSpPr>
          <p:nvPr>
            <p:ph type="dt" sz="half" idx="10"/>
          </p:nvPr>
        </p:nvSpPr>
        <p:spPr/>
        <p:txBody>
          <a:bodyPr/>
          <a:lstStyle/>
          <a:p>
            <a:fld id="{487F9311-F1B9-4CAD-B5E4-03A0187489F3}" type="datetime1">
              <a:rPr lang="zh-CN" altLang="en-US" smtClean="0"/>
            </a:fld>
            <a:endParaRPr lang="zh-CN" altLang="en-US" dirty="0"/>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n-ea"/>
              </a:rPr>
              <a:t>面向对象的设计原则</a:t>
            </a:r>
            <a:endParaRPr lang="zh-CN" altLang="en-US" dirty="0"/>
          </a:p>
        </p:txBody>
      </p:sp>
      <p:sp>
        <p:nvSpPr>
          <p:cNvPr id="2" name="内容占位符 1"/>
          <p:cNvSpPr>
            <a:spLocks noGrp="1"/>
          </p:cNvSpPr>
          <p:nvPr>
            <p:ph idx="1"/>
          </p:nvPr>
        </p:nvSpPr>
        <p:spPr>
          <a:xfrm>
            <a:off x="768097" y="1186249"/>
            <a:ext cx="7832833" cy="3545771"/>
          </a:xfrm>
        </p:spPr>
        <p:txBody>
          <a:bodyPr>
            <a:normAutofit fontScale="62500" lnSpcReduction="20000"/>
          </a:bodyPr>
          <a:lstStyle/>
          <a:p>
            <a:pPr>
              <a:lnSpc>
                <a:spcPct val="120000"/>
              </a:lnSpc>
              <a:spcBef>
                <a:spcPts val="600"/>
              </a:spcBef>
            </a:pPr>
            <a:r>
              <a:rPr lang="zh-CN" altLang="en-US" sz="3200" b="1" dirty="0">
                <a:solidFill>
                  <a:srgbClr val="FF0000"/>
                </a:solidFill>
              </a:rPr>
              <a:t>依赖倒置原则</a:t>
            </a:r>
            <a:r>
              <a:rPr lang="en-US" altLang="zh-CN" sz="3200" b="1" dirty="0">
                <a:solidFill>
                  <a:srgbClr val="FF0000"/>
                </a:solidFill>
              </a:rPr>
              <a:t>(Dependency Inversion Principle, DIP)</a:t>
            </a:r>
            <a:endParaRPr lang="en-US" altLang="zh-CN" sz="3200" b="1" dirty="0">
              <a:solidFill>
                <a:srgbClr val="FF0000"/>
              </a:solidFill>
            </a:endParaRPr>
          </a:p>
          <a:p>
            <a:pPr>
              <a:lnSpc>
                <a:spcPct val="120000"/>
              </a:lnSpc>
              <a:spcBef>
                <a:spcPts val="600"/>
              </a:spcBef>
            </a:pPr>
            <a:r>
              <a:rPr lang="zh-CN" altLang="en-US" dirty="0"/>
              <a:t>抽象不应当依赖于细节，细节应当依赖于抽象；要针对接口编程，不针对实现编程。</a:t>
            </a:r>
            <a:endParaRPr lang="en-US" altLang="zh-CN" dirty="0"/>
          </a:p>
          <a:p>
            <a:pPr>
              <a:lnSpc>
                <a:spcPct val="120000"/>
              </a:lnSpc>
              <a:spcBef>
                <a:spcPts val="600"/>
              </a:spcBef>
            </a:pPr>
            <a:r>
              <a:rPr lang="zh-CN" altLang="en-US" dirty="0"/>
              <a:t>在代码中传递参数时，或者在组合聚合关系中，尽量引用层次高的抽象层类（即用接口或抽象类进行变量类型声明、参数类型声明、方法返回类型声明，以及数据类型的转换等），不要用具体类做这些事。</a:t>
            </a:r>
            <a:endParaRPr lang="en-US" altLang="zh-CN" dirty="0"/>
          </a:p>
          <a:p>
            <a:pPr>
              <a:lnSpc>
                <a:spcPct val="120000"/>
              </a:lnSpc>
              <a:spcBef>
                <a:spcPts val="600"/>
              </a:spcBef>
            </a:pPr>
            <a:r>
              <a:rPr lang="zh-CN" altLang="en-US" dirty="0"/>
              <a:t>为了确保该原则的应用，一个具体类应当只实现接口或抽象类中声明过的方法，不要给出多余的方法，否则将无法调用子类新增的方法。</a:t>
            </a:r>
            <a:endParaRPr lang="en-US" altLang="zh-CN" dirty="0"/>
          </a:p>
          <a:p>
            <a:pPr>
              <a:lnSpc>
                <a:spcPct val="120000"/>
              </a:lnSpc>
              <a:spcBef>
                <a:spcPts val="600"/>
              </a:spcBef>
            </a:pPr>
            <a:r>
              <a:rPr lang="zh-CN" altLang="en-US" dirty="0"/>
              <a:t>主要是在构造对象时可以动态的创建各种具体对象，当然如果一些具体类比较稳定，就不必再弄一个抽象类做它的父类，这样有画蛇添足的感觉。</a:t>
            </a:r>
            <a:endParaRPr lang="zh-CN" altLang="en-US" dirty="0"/>
          </a:p>
        </p:txBody>
      </p:sp>
      <p:sp>
        <p:nvSpPr>
          <p:cNvPr id="6" name="日期占位符 5"/>
          <p:cNvSpPr>
            <a:spLocks noGrp="1"/>
          </p:cNvSpPr>
          <p:nvPr>
            <p:ph type="dt" sz="half" idx="10"/>
          </p:nvPr>
        </p:nvSpPr>
        <p:spPr/>
        <p:txBody>
          <a:bodyPr/>
          <a:lstStyle/>
          <a:p>
            <a:fld id="{291E3E57-FBDD-407D-9963-6A8176EACCF5}"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up)">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n-ea"/>
              </a:rPr>
              <a:t>面向对象的设计原则</a:t>
            </a:r>
            <a:endParaRPr lang="zh-CN" altLang="en-US" dirty="0"/>
          </a:p>
        </p:txBody>
      </p:sp>
      <p:sp>
        <p:nvSpPr>
          <p:cNvPr id="2" name="内容占位符 1"/>
          <p:cNvSpPr>
            <a:spLocks noGrp="1"/>
          </p:cNvSpPr>
          <p:nvPr>
            <p:ph idx="1"/>
          </p:nvPr>
        </p:nvSpPr>
        <p:spPr/>
        <p:txBody>
          <a:bodyPr>
            <a:normAutofit fontScale="85000" lnSpcReduction="20000"/>
          </a:bodyPr>
          <a:lstStyle/>
          <a:p>
            <a:r>
              <a:rPr lang="zh-CN" altLang="en-US" b="1" dirty="0">
                <a:solidFill>
                  <a:srgbClr val="FF0000"/>
                </a:solidFill>
              </a:rPr>
              <a:t>依赖倒置原则举例</a:t>
            </a:r>
            <a:endParaRPr lang="en-US" altLang="zh-CN" b="1" dirty="0">
              <a:solidFill>
                <a:srgbClr val="FF0000"/>
              </a:solidFill>
            </a:endParaRPr>
          </a:p>
          <a:p>
            <a:r>
              <a:rPr lang="zh-CN" altLang="en-US" sz="2400" dirty="0"/>
              <a:t>某公司开发人员在开发某</a:t>
            </a:r>
            <a:r>
              <a:rPr lang="en-US" altLang="zh-CN" sz="2400" dirty="0"/>
              <a:t>CRM</a:t>
            </a:r>
            <a:r>
              <a:rPr lang="zh-CN" altLang="en-US" sz="2400" dirty="0"/>
              <a:t>系统时发现：该系统经常需要将存储在</a:t>
            </a:r>
            <a:r>
              <a:rPr lang="en-US" altLang="zh-CN" sz="2400" dirty="0"/>
              <a:t>TXT</a:t>
            </a:r>
            <a:r>
              <a:rPr lang="zh-CN" altLang="en-US" sz="2400" dirty="0"/>
              <a:t>或</a:t>
            </a:r>
            <a:r>
              <a:rPr lang="en-US" altLang="zh-CN" sz="2400" dirty="0"/>
              <a:t>Excel</a:t>
            </a:r>
            <a:r>
              <a:rPr lang="zh-CN" altLang="en-US" sz="2400" dirty="0"/>
              <a:t>文件中的客户信息转存到数据库中，因此需要进行数据格式转换。在客户数据操作类中将调用数据格式转换类的方法实现格式转换和数据库插入操作。</a:t>
            </a:r>
            <a:endParaRPr lang="en-US" altLang="zh-CN" sz="2400" dirty="0"/>
          </a:p>
          <a:p>
            <a:r>
              <a:rPr lang="zh-CN" altLang="en-US" sz="2400" dirty="0"/>
              <a:t>在编码实现时，发现该设计方案存在一个非常严重的问题，由于每次转换数据时数据来源不一定相同，需要更换数据转换类，如有时需要将</a:t>
            </a:r>
            <a:r>
              <a:rPr lang="en-US" altLang="zh-CN" sz="2400" dirty="0" err="1"/>
              <a:t>TXTDataConvertor</a:t>
            </a:r>
            <a:r>
              <a:rPr lang="zh-CN" altLang="en-US" sz="2400" dirty="0"/>
              <a:t>改为</a:t>
            </a:r>
            <a:r>
              <a:rPr lang="en-US" altLang="zh-CN" sz="2400" dirty="0" err="1"/>
              <a:t>ExcelDataConvertor</a:t>
            </a:r>
            <a:r>
              <a:rPr lang="zh-CN" altLang="en-US" sz="2400" dirty="0"/>
              <a:t>，此时，要修改</a:t>
            </a:r>
            <a:r>
              <a:rPr lang="en-US" altLang="zh-CN" sz="2400" dirty="0" err="1"/>
              <a:t>CustomerDAO</a:t>
            </a:r>
            <a:r>
              <a:rPr lang="zh-CN" altLang="en-US" sz="2400" dirty="0"/>
              <a:t>的源代码，而且在引入并使用新的数据转换类时也不得不修改</a:t>
            </a:r>
            <a:r>
              <a:rPr lang="en-US" altLang="zh-CN" sz="2400" dirty="0" err="1"/>
              <a:t>CustomerDAO</a:t>
            </a:r>
            <a:r>
              <a:rPr lang="zh-CN" altLang="en-US" sz="2400" dirty="0"/>
              <a:t>的源代码，系统扩展性较差，违反了开闭原则。</a:t>
            </a:r>
            <a:endParaRPr lang="zh-CN" altLang="en-US" sz="2400" dirty="0"/>
          </a:p>
        </p:txBody>
      </p:sp>
      <p:sp>
        <p:nvSpPr>
          <p:cNvPr id="6" name="日期占位符 5"/>
          <p:cNvSpPr>
            <a:spLocks noGrp="1"/>
          </p:cNvSpPr>
          <p:nvPr>
            <p:ph type="dt" sz="half" idx="10"/>
          </p:nvPr>
        </p:nvSpPr>
        <p:spPr/>
        <p:txBody>
          <a:bodyPr/>
          <a:lstStyle/>
          <a:p>
            <a:fld id="{00B8D0D4-F4D8-4ECA-80C6-3310DB1E5518}"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3323054" y="2017806"/>
            <a:ext cx="5865551" cy="2714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n-ea"/>
              </a:rPr>
              <a:t>面向对象的设计原则</a:t>
            </a:r>
            <a:endParaRPr lang="zh-CN" altLang="en-US" dirty="0"/>
          </a:p>
        </p:txBody>
      </p:sp>
      <p:sp>
        <p:nvSpPr>
          <p:cNvPr id="2" name="内容占位符 1"/>
          <p:cNvSpPr>
            <a:spLocks noGrp="1"/>
          </p:cNvSpPr>
          <p:nvPr>
            <p:ph idx="1"/>
          </p:nvPr>
        </p:nvSpPr>
        <p:spPr/>
        <p:txBody>
          <a:bodyPr>
            <a:normAutofit/>
          </a:bodyPr>
          <a:lstStyle/>
          <a:p>
            <a:r>
              <a:rPr lang="zh-CN" altLang="en-US" sz="2200" b="1" dirty="0">
                <a:solidFill>
                  <a:srgbClr val="FF0000"/>
                </a:solidFill>
              </a:rPr>
              <a:t>依赖倒置原则举例</a:t>
            </a:r>
            <a:endParaRPr lang="en-US" altLang="zh-CN" sz="2200" b="1" dirty="0">
              <a:solidFill>
                <a:srgbClr val="FF0000"/>
              </a:solidFill>
            </a:endParaRPr>
          </a:p>
          <a:p>
            <a:r>
              <a:rPr lang="zh-CN" altLang="en-US" sz="1800" dirty="0"/>
              <a:t>由于</a:t>
            </a:r>
            <a:r>
              <a:rPr lang="en-US" altLang="zh-CN" sz="1800" dirty="0" err="1"/>
              <a:t>CustomerDAO</a:t>
            </a:r>
            <a:r>
              <a:rPr lang="zh-CN" altLang="en-US" sz="1800" dirty="0"/>
              <a:t>针对具体数据转换类编程，因此在增加新的数据转换类或者更换数据转换类时都不得不修改</a:t>
            </a:r>
            <a:r>
              <a:rPr lang="en-US" altLang="zh-CN" sz="1800" dirty="0" err="1"/>
              <a:t>CustomerDAO</a:t>
            </a:r>
            <a:r>
              <a:rPr lang="zh-CN" altLang="en-US" sz="1800" dirty="0"/>
              <a:t>的源代码。我们可以通过引入抽象数据转换类解决该问题，在引入抽象数据转换类</a:t>
            </a:r>
            <a:r>
              <a:rPr lang="en-US" altLang="zh-CN" sz="1800" dirty="0" err="1"/>
              <a:t>DataConvertor</a:t>
            </a:r>
            <a:r>
              <a:rPr lang="zh-CN" altLang="en-US" sz="1800" dirty="0"/>
              <a:t>之后，</a:t>
            </a:r>
            <a:r>
              <a:rPr lang="en-US" altLang="zh-CN" sz="1800" dirty="0" err="1"/>
              <a:t>CustomerDAO</a:t>
            </a:r>
            <a:r>
              <a:rPr lang="zh-CN" altLang="en-US" sz="1800" dirty="0"/>
              <a:t>针对抽象类</a:t>
            </a:r>
            <a:r>
              <a:rPr lang="en-US" altLang="zh-CN" sz="1800" dirty="0" err="1"/>
              <a:t>DataConvertor</a:t>
            </a:r>
            <a:r>
              <a:rPr lang="zh-CN" altLang="en-US" sz="1800" dirty="0"/>
              <a:t>编程，而将具体数据转换类名存储在配置文件中，符合依赖倒转原则。根据里氏代换原则，程序运行时，具体数据转换类对象将替换</a:t>
            </a:r>
            <a:r>
              <a:rPr lang="en-US" altLang="zh-CN" sz="1800" dirty="0" err="1"/>
              <a:t>DataConvertor</a:t>
            </a:r>
            <a:r>
              <a:rPr lang="zh-CN" altLang="en-US" sz="1800" dirty="0"/>
              <a:t>类型的对象，程序不会出现任何问题。更换具体数据转换类时无须修改源代码，只需要修改配置文件；如果需要增加新的具体数据转换类，只要将新增数据转换类作为</a:t>
            </a:r>
            <a:r>
              <a:rPr lang="en-US" altLang="zh-CN" sz="1800" dirty="0" err="1"/>
              <a:t>DataConvertor</a:t>
            </a:r>
            <a:r>
              <a:rPr lang="zh-CN" altLang="en-US" sz="1800" dirty="0"/>
              <a:t>的子类并修改配置文件即可，原有代码无须做任何修改，满足开闭原则。</a:t>
            </a:r>
            <a:endParaRPr lang="en-US" altLang="zh-CN" sz="1800" dirty="0"/>
          </a:p>
        </p:txBody>
      </p:sp>
      <p:sp>
        <p:nvSpPr>
          <p:cNvPr id="6" name="日期占位符 5"/>
          <p:cNvSpPr>
            <a:spLocks noGrp="1"/>
          </p:cNvSpPr>
          <p:nvPr>
            <p:ph type="dt" sz="half" idx="10"/>
          </p:nvPr>
        </p:nvSpPr>
        <p:spPr/>
        <p:txBody>
          <a:bodyPr/>
          <a:lstStyle/>
          <a:p>
            <a:fld id="{9B38E920-AFBD-47BB-A978-82CD5618EB2C}"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2497019" y="1970247"/>
            <a:ext cx="6646981" cy="27617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n-ea"/>
              </a:rPr>
              <a:t>面向对象的设计原则</a:t>
            </a:r>
            <a:endParaRPr lang="zh-CN" altLang="en-US" dirty="0"/>
          </a:p>
        </p:txBody>
      </p:sp>
      <p:sp>
        <p:nvSpPr>
          <p:cNvPr id="2" name="内容占位符 1"/>
          <p:cNvSpPr>
            <a:spLocks noGrp="1"/>
          </p:cNvSpPr>
          <p:nvPr>
            <p:ph idx="1"/>
          </p:nvPr>
        </p:nvSpPr>
        <p:spPr>
          <a:xfrm>
            <a:off x="768097" y="1507523"/>
            <a:ext cx="7832833" cy="3224497"/>
          </a:xfrm>
        </p:spPr>
        <p:txBody>
          <a:bodyPr>
            <a:normAutofit/>
          </a:bodyPr>
          <a:lstStyle/>
          <a:p>
            <a:pPr>
              <a:lnSpc>
                <a:spcPct val="120000"/>
              </a:lnSpc>
            </a:pPr>
            <a:r>
              <a:rPr lang="zh-CN" altLang="en-US" sz="2400" dirty="0"/>
              <a:t>使用开闭原则、里氏代换原则和依赖倒转原则，在大多数情况下，这三个设计原则会同时出现</a:t>
            </a:r>
            <a:r>
              <a:rPr lang="zh-CN" altLang="en-US" sz="2400" dirty="0">
                <a:solidFill>
                  <a:srgbClr val="FF0000"/>
                </a:solidFill>
              </a:rPr>
              <a:t>，</a:t>
            </a:r>
            <a:r>
              <a:rPr lang="zh-CN" altLang="en-US" sz="2400" b="1" dirty="0">
                <a:solidFill>
                  <a:srgbClr val="FF0000"/>
                </a:solidFill>
              </a:rPr>
              <a:t>开闭原则是目标，里氏代换原则是基础，依赖倒转原则是手段</a:t>
            </a:r>
            <a:r>
              <a:rPr lang="zh-CN" altLang="en-US" sz="2400" dirty="0"/>
              <a:t>，它们相辅相成，相互补充，目标一致，只是分析问题时所站角度不同而已。</a:t>
            </a:r>
            <a:endParaRPr lang="zh-CN" altLang="en-US" sz="2400" dirty="0"/>
          </a:p>
        </p:txBody>
      </p:sp>
      <p:sp>
        <p:nvSpPr>
          <p:cNvPr id="5" name="日期占位符 4"/>
          <p:cNvSpPr>
            <a:spLocks noGrp="1"/>
          </p:cNvSpPr>
          <p:nvPr>
            <p:ph type="dt" sz="half" idx="10"/>
          </p:nvPr>
        </p:nvSpPr>
        <p:spPr/>
        <p:txBody>
          <a:bodyPr/>
          <a:lstStyle/>
          <a:p>
            <a:fld id="{64553A6E-8FF0-4602-8D28-71D4F43CF378}"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pPr>
              <a:defRPr/>
            </a:pPr>
            <a:r>
              <a:rPr lang="zh-CN" altLang="en-US" dirty="0">
                <a:latin typeface="+mn-ea"/>
                <a:ea typeface="+mn-ea"/>
              </a:rPr>
              <a:t>面向对象的设计原则</a:t>
            </a:r>
            <a:endParaRPr lang="zh-CN" altLang="en-US" dirty="0">
              <a:latin typeface="+mn-ea"/>
              <a:ea typeface="+mn-ea"/>
            </a:endParaRPr>
          </a:p>
        </p:txBody>
      </p:sp>
      <p:sp>
        <p:nvSpPr>
          <p:cNvPr id="12291" name="内容占位符 2"/>
          <p:cNvSpPr>
            <a:spLocks noGrp="1"/>
          </p:cNvSpPr>
          <p:nvPr>
            <p:ph idx="1"/>
          </p:nvPr>
        </p:nvSpPr>
        <p:spPr/>
        <p:txBody>
          <a:bodyPr>
            <a:normAutofit fontScale="85000" lnSpcReduction="20000"/>
          </a:bodyPr>
          <a:lstStyle/>
          <a:p>
            <a:r>
              <a:rPr lang="zh-CN" altLang="en-US" b="1" dirty="0">
                <a:solidFill>
                  <a:srgbClr val="FF0000"/>
                </a:solidFill>
              </a:rPr>
              <a:t>接口隔离原则</a:t>
            </a:r>
            <a:r>
              <a:rPr lang="en-US" altLang="zh-CN" b="1" dirty="0">
                <a:solidFill>
                  <a:srgbClr val="FF0000"/>
                </a:solidFill>
              </a:rPr>
              <a:t>(Interface  Segregation Principle, ISP)</a:t>
            </a:r>
            <a:endParaRPr lang="en-US" altLang="zh-CN" b="1" dirty="0">
              <a:solidFill>
                <a:srgbClr val="FF0000"/>
              </a:solidFill>
            </a:endParaRPr>
          </a:p>
          <a:p>
            <a:r>
              <a:rPr lang="zh-CN" altLang="en-US" dirty="0"/>
              <a:t>使用多个专门的接口，而不使用单一的总接口，即客户端不应该依赖那些它不需要的接口。</a:t>
            </a:r>
            <a:endParaRPr lang="en-US" altLang="zh-CN" dirty="0"/>
          </a:p>
          <a:p>
            <a:endParaRPr lang="en-US" altLang="zh-CN" dirty="0"/>
          </a:p>
          <a:p>
            <a:r>
              <a:rPr lang="zh-CN" altLang="en-US" b="1" dirty="0">
                <a:solidFill>
                  <a:srgbClr val="FF0000"/>
                </a:solidFill>
              </a:rPr>
              <a:t>单一职责原则（</a:t>
            </a:r>
            <a:r>
              <a:rPr lang="en-US" altLang="zh-CN" b="1" dirty="0">
                <a:solidFill>
                  <a:srgbClr val="FF0000"/>
                </a:solidFill>
              </a:rPr>
              <a:t>Single Responsibility Principle</a:t>
            </a:r>
            <a:r>
              <a:rPr lang="zh-CN" altLang="en-US" b="1" dirty="0">
                <a:solidFill>
                  <a:srgbClr val="FF0000"/>
                </a:solidFill>
              </a:rPr>
              <a:t>，</a:t>
            </a:r>
            <a:r>
              <a:rPr lang="en-US" altLang="zh-CN" b="1" dirty="0">
                <a:solidFill>
                  <a:srgbClr val="FF0000"/>
                </a:solidFill>
              </a:rPr>
              <a:t>SRP</a:t>
            </a:r>
            <a:r>
              <a:rPr lang="zh-CN" altLang="en-US" b="1" dirty="0">
                <a:solidFill>
                  <a:srgbClr val="FF0000"/>
                </a:solidFill>
              </a:rPr>
              <a:t>）</a:t>
            </a:r>
            <a:endParaRPr lang="en-US" altLang="zh-CN" b="1" dirty="0">
              <a:solidFill>
                <a:srgbClr val="FF0000"/>
              </a:solidFill>
            </a:endParaRPr>
          </a:p>
          <a:p>
            <a:r>
              <a:rPr lang="zh-CN" altLang="en-US" dirty="0"/>
              <a:t>一个对象应该只包含单一的职责，并且该职责被完整地封装在一个类中。</a:t>
            </a:r>
            <a:endParaRPr lang="zh-CN" altLang="en-US" dirty="0"/>
          </a:p>
        </p:txBody>
      </p:sp>
      <p:sp>
        <p:nvSpPr>
          <p:cNvPr id="2" name="日期占位符 1"/>
          <p:cNvSpPr>
            <a:spLocks noGrp="1"/>
          </p:cNvSpPr>
          <p:nvPr>
            <p:ph type="dt" sz="half" idx="10"/>
          </p:nvPr>
        </p:nvSpPr>
        <p:spPr/>
        <p:txBody>
          <a:bodyPr/>
          <a:lstStyle/>
          <a:p>
            <a:fld id="{9AF11D5E-D802-43C7-B663-9C570CAFF5ED}"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n-ea"/>
              </a:rPr>
              <a:t>面向对象的设计原则</a:t>
            </a:r>
            <a:endParaRPr lang="zh-CN" altLang="en-US" dirty="0"/>
          </a:p>
        </p:txBody>
      </p:sp>
      <p:sp>
        <p:nvSpPr>
          <p:cNvPr id="2" name="内容占位符 1"/>
          <p:cNvSpPr>
            <a:spLocks noGrp="1"/>
          </p:cNvSpPr>
          <p:nvPr>
            <p:ph idx="1"/>
          </p:nvPr>
        </p:nvSpPr>
        <p:spPr>
          <a:xfrm>
            <a:off x="768097" y="925167"/>
            <a:ext cx="8090153" cy="3806854"/>
          </a:xfrm>
        </p:spPr>
        <p:txBody>
          <a:bodyPr>
            <a:normAutofit fontScale="70000" lnSpcReduction="20000"/>
          </a:bodyPr>
          <a:lstStyle/>
          <a:p>
            <a:r>
              <a:rPr lang="zh-CN" altLang="en-US" sz="3400" b="1" dirty="0">
                <a:solidFill>
                  <a:srgbClr val="FF0000"/>
                </a:solidFill>
              </a:rPr>
              <a:t>合成</a:t>
            </a:r>
            <a:r>
              <a:rPr lang="en-US" altLang="zh-CN" sz="3400" b="1" dirty="0">
                <a:solidFill>
                  <a:srgbClr val="FF0000"/>
                </a:solidFill>
              </a:rPr>
              <a:t>/</a:t>
            </a:r>
            <a:r>
              <a:rPr lang="zh-CN" altLang="en-US" sz="3400" b="1" dirty="0">
                <a:solidFill>
                  <a:srgbClr val="FF0000"/>
                </a:solidFill>
              </a:rPr>
              <a:t>聚合复用原则</a:t>
            </a:r>
            <a:r>
              <a:rPr lang="en-US" altLang="zh-CN" sz="3400" b="1" dirty="0">
                <a:solidFill>
                  <a:srgbClr val="FF0000"/>
                </a:solidFill>
              </a:rPr>
              <a:t>(Composite Reuse Principle, CRP)</a:t>
            </a:r>
            <a:endParaRPr lang="zh-CN" altLang="en-US" sz="3400" b="1" dirty="0">
              <a:solidFill>
                <a:srgbClr val="FF0000"/>
              </a:solidFill>
            </a:endParaRPr>
          </a:p>
          <a:p>
            <a:r>
              <a:rPr lang="zh-CN" altLang="en-US" dirty="0"/>
              <a:t>合成复用原则就是指在一个新的对象里通过关联关系（包括组合关系和聚合关系）来使用一些已有的对象，使之成为新对象的一部分；新对象通过委派调用已有对象的方法达到复用其已有功能的目的。</a:t>
            </a:r>
            <a:endParaRPr lang="en-US" altLang="zh-CN" dirty="0"/>
          </a:p>
          <a:p>
            <a:r>
              <a:rPr lang="zh-CN" altLang="en-US" dirty="0"/>
              <a:t>它的设计原则是：要尽量使用组合</a:t>
            </a:r>
            <a:r>
              <a:rPr lang="en-US" altLang="zh-CN" dirty="0"/>
              <a:t>/</a:t>
            </a:r>
            <a:r>
              <a:rPr lang="zh-CN" altLang="en-US" dirty="0"/>
              <a:t>聚合关系，少用继承。又称为</a:t>
            </a:r>
            <a:r>
              <a:rPr lang="zh-CN" altLang="en-US" dirty="0">
                <a:solidFill>
                  <a:srgbClr val="FF0000"/>
                </a:solidFill>
              </a:rPr>
              <a:t>组合</a:t>
            </a:r>
            <a:r>
              <a:rPr lang="en-US" altLang="zh-CN" dirty="0">
                <a:solidFill>
                  <a:srgbClr val="FF0000"/>
                </a:solidFill>
              </a:rPr>
              <a:t>/</a:t>
            </a:r>
            <a:r>
              <a:rPr lang="zh-CN" altLang="en-US" dirty="0">
                <a:solidFill>
                  <a:srgbClr val="FF0000"/>
                </a:solidFill>
              </a:rPr>
              <a:t>聚合复用原则</a:t>
            </a:r>
            <a:r>
              <a:rPr lang="en-US" altLang="zh-CN" dirty="0"/>
              <a:t>(Composition/Aggregate Reuse Principle, CARP)</a:t>
            </a:r>
            <a:r>
              <a:rPr lang="zh-CN" altLang="en-US" dirty="0"/>
              <a:t>。</a:t>
            </a:r>
            <a:endParaRPr lang="en-US" altLang="zh-CN" dirty="0"/>
          </a:p>
          <a:p>
            <a:r>
              <a:rPr lang="zh-CN" altLang="en-US" dirty="0"/>
              <a:t>一般优先考虑使用组合</a:t>
            </a:r>
            <a:r>
              <a:rPr lang="en-US" altLang="zh-CN" dirty="0"/>
              <a:t>/</a:t>
            </a:r>
            <a:r>
              <a:rPr lang="zh-CN" altLang="en-US" dirty="0"/>
              <a:t>聚合来实现复用，其次才考虑继承。在使用继承时，需要严格遵循里氏替换原则，有效的使用继承会有助于对问题的理解，降低复杂度，而滥用继承反而会增加系统构建和维护的难度以及系统的复杂度，因此需要慎用继承复用。</a:t>
            </a:r>
            <a:endParaRPr lang="zh-CN" altLang="en-US" dirty="0"/>
          </a:p>
        </p:txBody>
      </p:sp>
      <p:sp>
        <p:nvSpPr>
          <p:cNvPr id="6" name="日期占位符 5"/>
          <p:cNvSpPr>
            <a:spLocks noGrp="1"/>
          </p:cNvSpPr>
          <p:nvPr>
            <p:ph type="dt" sz="half" idx="10"/>
          </p:nvPr>
        </p:nvSpPr>
        <p:spPr/>
        <p:txBody>
          <a:bodyPr/>
          <a:lstStyle/>
          <a:p>
            <a:fld id="{6903C0C9-3C82-4C9A-8DA2-AEED906AF084}"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n-ea"/>
              </a:rPr>
              <a:t>面向对象的设计原则</a:t>
            </a:r>
            <a:endParaRPr lang="zh-CN" altLang="en-US" dirty="0"/>
          </a:p>
        </p:txBody>
      </p:sp>
      <p:sp>
        <p:nvSpPr>
          <p:cNvPr id="2" name="内容占位符 1"/>
          <p:cNvSpPr>
            <a:spLocks noGrp="1"/>
          </p:cNvSpPr>
          <p:nvPr>
            <p:ph idx="1"/>
          </p:nvPr>
        </p:nvSpPr>
        <p:spPr>
          <a:xfrm>
            <a:off x="768097" y="925167"/>
            <a:ext cx="8090153" cy="3806854"/>
          </a:xfrm>
        </p:spPr>
        <p:txBody>
          <a:bodyPr>
            <a:normAutofit/>
          </a:bodyPr>
          <a:lstStyle/>
          <a:p>
            <a:pPr algn="just"/>
            <a:r>
              <a:rPr lang="zh-CN" altLang="en-US" sz="2000" b="1" dirty="0">
                <a:solidFill>
                  <a:srgbClr val="FF0000"/>
                </a:solidFill>
              </a:rPr>
              <a:t>合成</a:t>
            </a:r>
            <a:r>
              <a:rPr lang="en-US" altLang="zh-CN" sz="2000" b="1" dirty="0">
                <a:solidFill>
                  <a:srgbClr val="FF0000"/>
                </a:solidFill>
              </a:rPr>
              <a:t>/</a:t>
            </a:r>
            <a:r>
              <a:rPr lang="zh-CN" altLang="en-US" sz="2000" b="1" dirty="0">
                <a:solidFill>
                  <a:srgbClr val="FF0000"/>
                </a:solidFill>
              </a:rPr>
              <a:t>聚合复用原则举例</a:t>
            </a:r>
            <a:endParaRPr lang="en-US" altLang="zh-CN" sz="2000" b="1" dirty="0">
              <a:solidFill>
                <a:srgbClr val="FF0000"/>
              </a:solidFill>
            </a:endParaRPr>
          </a:p>
          <a:p>
            <a:pPr algn="just"/>
            <a:r>
              <a:rPr lang="zh-CN" altLang="en-US" sz="1800" dirty="0"/>
              <a:t>某公司开发人员在初期的</a:t>
            </a:r>
            <a:r>
              <a:rPr lang="en-US" altLang="zh-CN" sz="1800" dirty="0"/>
              <a:t>CRM</a:t>
            </a:r>
            <a:r>
              <a:rPr lang="zh-CN" altLang="en-US" sz="1800" dirty="0"/>
              <a:t>系统设计中，考虑到客户数量不多，系统采用</a:t>
            </a:r>
            <a:r>
              <a:rPr lang="en-US" altLang="zh-CN" sz="1800" dirty="0"/>
              <a:t>MySQL</a:t>
            </a:r>
            <a:r>
              <a:rPr lang="zh-CN" altLang="en-US" sz="1800" dirty="0"/>
              <a:t>作为数据库，与数据库操作有关的类如</a:t>
            </a:r>
            <a:r>
              <a:rPr lang="en-US" altLang="zh-CN" sz="1800" dirty="0" err="1"/>
              <a:t>CustomerDAO</a:t>
            </a:r>
            <a:r>
              <a:rPr lang="zh-CN" altLang="en-US" sz="1800" dirty="0"/>
              <a:t>类等都需要连接数据库，连接数据库的方法</a:t>
            </a:r>
            <a:r>
              <a:rPr lang="en-US" altLang="zh-CN" sz="1800" dirty="0" err="1"/>
              <a:t>getConnection</a:t>
            </a:r>
            <a:r>
              <a:rPr lang="en-US" altLang="zh-CN" sz="1800" dirty="0"/>
              <a:t>()</a:t>
            </a:r>
            <a:r>
              <a:rPr lang="zh-CN" altLang="en-US" sz="1800" dirty="0"/>
              <a:t>封装在</a:t>
            </a:r>
            <a:r>
              <a:rPr lang="en-US" altLang="zh-CN" sz="1800" dirty="0" err="1"/>
              <a:t>DBUtil</a:t>
            </a:r>
            <a:r>
              <a:rPr lang="zh-CN" altLang="en-US" sz="1800" dirty="0"/>
              <a:t>类中，由于需要重用</a:t>
            </a:r>
            <a:r>
              <a:rPr lang="en-US" altLang="zh-CN" sz="1800" dirty="0" err="1"/>
              <a:t>DBUtil</a:t>
            </a:r>
            <a:r>
              <a:rPr lang="zh-CN" altLang="en-US" sz="1800" dirty="0"/>
              <a:t>类的</a:t>
            </a:r>
            <a:r>
              <a:rPr lang="en-US" altLang="zh-CN" sz="1800" dirty="0" err="1"/>
              <a:t>getConnection</a:t>
            </a:r>
            <a:r>
              <a:rPr lang="en-US" altLang="zh-CN" sz="1800" dirty="0"/>
              <a:t>()</a:t>
            </a:r>
            <a:r>
              <a:rPr lang="zh-CN" altLang="en-US" sz="1800" dirty="0"/>
              <a:t>方法，设计人员将</a:t>
            </a:r>
            <a:r>
              <a:rPr lang="en-US" altLang="zh-CN" sz="1800" dirty="0" err="1"/>
              <a:t>CustomerDAO</a:t>
            </a:r>
            <a:r>
              <a:rPr lang="zh-CN" altLang="en-US" sz="1800" dirty="0"/>
              <a:t>作为</a:t>
            </a:r>
            <a:r>
              <a:rPr lang="en-US" altLang="zh-CN" sz="1800" dirty="0" err="1"/>
              <a:t>DBUtil</a:t>
            </a:r>
            <a:r>
              <a:rPr lang="zh-CN" altLang="en-US" sz="1800" dirty="0"/>
              <a:t>类的子类。</a:t>
            </a:r>
            <a:endParaRPr lang="en-US" altLang="zh-CN" sz="1800" dirty="0"/>
          </a:p>
          <a:p>
            <a:pPr algn="just"/>
            <a:r>
              <a:rPr lang="zh-CN" altLang="en-US" sz="1800" dirty="0"/>
              <a:t>随着客户数量的增加，系统决定升级为</a:t>
            </a:r>
            <a:r>
              <a:rPr lang="en-US" altLang="zh-CN" sz="1800" dirty="0"/>
              <a:t>Oracle</a:t>
            </a:r>
            <a:r>
              <a:rPr lang="zh-CN" altLang="en-US" sz="1800" dirty="0"/>
              <a:t>数据库，因此需要增加一个新的</a:t>
            </a:r>
            <a:r>
              <a:rPr lang="en-US" altLang="zh-CN" sz="1800" dirty="0" err="1"/>
              <a:t>OracleDBUtil</a:t>
            </a:r>
            <a:r>
              <a:rPr lang="zh-CN" altLang="en-US" sz="1800" dirty="0"/>
              <a:t>类来连接</a:t>
            </a:r>
            <a:r>
              <a:rPr lang="en-US" altLang="zh-CN" sz="1800" dirty="0"/>
              <a:t>Oracle</a:t>
            </a:r>
            <a:r>
              <a:rPr lang="zh-CN" altLang="en-US" sz="1800" dirty="0"/>
              <a:t>数据库，由于在初始设计方案中</a:t>
            </a:r>
            <a:r>
              <a:rPr lang="en-US" altLang="zh-CN" sz="1800" dirty="0" err="1"/>
              <a:t>CustomerDAO</a:t>
            </a:r>
            <a:r>
              <a:rPr lang="zh-CN" altLang="en-US" sz="1800" dirty="0"/>
              <a:t>和</a:t>
            </a:r>
            <a:r>
              <a:rPr lang="en-US" altLang="zh-CN" sz="1800" dirty="0" err="1"/>
              <a:t>DBUtil</a:t>
            </a:r>
            <a:r>
              <a:rPr lang="zh-CN" altLang="en-US" sz="1800" dirty="0"/>
              <a:t>之间是继承关系，因此在更换数据库连接方式时需要修改</a:t>
            </a:r>
            <a:r>
              <a:rPr lang="en-US" altLang="zh-CN" sz="1800" dirty="0" err="1"/>
              <a:t>CustomerDAO</a:t>
            </a:r>
            <a:r>
              <a:rPr lang="zh-CN" altLang="en-US" sz="1800" dirty="0"/>
              <a:t>类的源代码，将</a:t>
            </a:r>
            <a:r>
              <a:rPr lang="en-US" altLang="zh-CN" sz="1800" dirty="0" err="1"/>
              <a:t>CustomerDAO</a:t>
            </a:r>
            <a:r>
              <a:rPr lang="zh-CN" altLang="en-US" sz="1800" dirty="0"/>
              <a:t>作为</a:t>
            </a:r>
            <a:r>
              <a:rPr lang="en-US" altLang="zh-CN" sz="1800" dirty="0" err="1"/>
              <a:t>OracleDBUtil</a:t>
            </a:r>
            <a:r>
              <a:rPr lang="zh-CN" altLang="en-US" sz="1800" dirty="0"/>
              <a:t>的子类，这将违反开闭原则。使用合成复用原则对其进行重构。</a:t>
            </a:r>
            <a:endParaRPr lang="zh-CN" altLang="en-US" sz="1800" dirty="0"/>
          </a:p>
        </p:txBody>
      </p:sp>
      <p:sp>
        <p:nvSpPr>
          <p:cNvPr id="5" name="日期占位符 4"/>
          <p:cNvSpPr>
            <a:spLocks noGrp="1"/>
          </p:cNvSpPr>
          <p:nvPr>
            <p:ph type="dt" sz="half" idx="10"/>
          </p:nvPr>
        </p:nvSpPr>
        <p:spPr/>
        <p:txBody>
          <a:bodyPr/>
          <a:lstStyle/>
          <a:p>
            <a:fld id="{4F836BA8-5AE2-499D-8AAA-D7D8F1813DF5}"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04507" y="-2046"/>
            <a:ext cx="4005263" cy="2809662"/>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9908" y="2807616"/>
            <a:ext cx="4939862" cy="20454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n-ea"/>
              </a:rPr>
              <a:t>面向对象的设计原则</a:t>
            </a:r>
            <a:endParaRPr lang="zh-CN" altLang="en-US" dirty="0"/>
          </a:p>
        </p:txBody>
      </p:sp>
      <p:sp>
        <p:nvSpPr>
          <p:cNvPr id="2" name="内容占位符 1"/>
          <p:cNvSpPr>
            <a:spLocks noGrp="1"/>
          </p:cNvSpPr>
          <p:nvPr>
            <p:ph idx="1"/>
          </p:nvPr>
        </p:nvSpPr>
        <p:spPr/>
        <p:txBody>
          <a:bodyPr>
            <a:noAutofit/>
          </a:bodyPr>
          <a:lstStyle/>
          <a:p>
            <a:pPr algn="just">
              <a:lnSpc>
                <a:spcPct val="120000"/>
              </a:lnSpc>
            </a:pPr>
            <a:r>
              <a:rPr lang="zh-CN" altLang="en-US" sz="2000" b="1" dirty="0">
                <a:solidFill>
                  <a:srgbClr val="FF0000"/>
                </a:solidFill>
              </a:rPr>
              <a:t>迪米特法则</a:t>
            </a:r>
            <a:r>
              <a:rPr lang="en-US" altLang="zh-CN" sz="2000" b="1" dirty="0">
                <a:solidFill>
                  <a:srgbClr val="FF0000"/>
                </a:solidFill>
              </a:rPr>
              <a:t>(Law of Demeter, </a:t>
            </a:r>
            <a:r>
              <a:rPr lang="en-US" altLang="zh-CN" sz="2000" b="1" dirty="0" err="1">
                <a:solidFill>
                  <a:srgbClr val="FF0000"/>
                </a:solidFill>
              </a:rPr>
              <a:t>LoD</a:t>
            </a:r>
            <a:r>
              <a:rPr lang="en-US" altLang="zh-CN" sz="2000" b="1" dirty="0">
                <a:solidFill>
                  <a:srgbClr val="FF0000"/>
                </a:solidFill>
              </a:rPr>
              <a:t>)</a:t>
            </a:r>
            <a:endParaRPr lang="en-US" altLang="zh-CN" sz="2000" b="1" dirty="0">
              <a:solidFill>
                <a:srgbClr val="FF0000"/>
              </a:solidFill>
            </a:endParaRPr>
          </a:p>
          <a:p>
            <a:pPr algn="just">
              <a:lnSpc>
                <a:spcPct val="120000"/>
              </a:lnSpc>
            </a:pPr>
            <a:r>
              <a:rPr lang="zh-CN" altLang="en-US" sz="2000" dirty="0"/>
              <a:t>一个类对自己所依赖的类知道的越少越好，对于被依赖的类，不论其实现逻辑如何，都将这些逻辑封装在自己的范围内，对外通过</a:t>
            </a:r>
            <a:r>
              <a:rPr lang="en-US" altLang="zh-CN" sz="2000" dirty="0"/>
              <a:t>public(protected</a:t>
            </a:r>
            <a:r>
              <a:rPr lang="zh-CN" altLang="en-US" sz="2000" dirty="0"/>
              <a:t>可以通过子类访问</a:t>
            </a:r>
            <a:r>
              <a:rPr lang="en-US" altLang="zh-CN" sz="2000" dirty="0"/>
              <a:t>)</a:t>
            </a:r>
            <a:r>
              <a:rPr lang="zh-CN" altLang="en-US" sz="2000" dirty="0"/>
              <a:t>方法进行提供服务，否则不对外泄露任何信息，这也体现了数据保密性。</a:t>
            </a:r>
            <a:endParaRPr lang="en-US" altLang="zh-CN" sz="2000" dirty="0"/>
          </a:p>
          <a:p>
            <a:pPr algn="just">
              <a:lnSpc>
                <a:spcPct val="120000"/>
              </a:lnSpc>
            </a:pPr>
            <a:r>
              <a:rPr lang="zh-CN" altLang="en-US" sz="2000" dirty="0"/>
              <a:t>又称为</a:t>
            </a:r>
            <a:r>
              <a:rPr lang="zh-CN" altLang="en-US" sz="2000" dirty="0">
                <a:solidFill>
                  <a:srgbClr val="FF0000"/>
                </a:solidFill>
              </a:rPr>
              <a:t>最少知识原则</a:t>
            </a:r>
            <a:r>
              <a:rPr lang="en-US" altLang="zh-CN" sz="2000" dirty="0"/>
              <a:t>(</a:t>
            </a:r>
            <a:r>
              <a:rPr lang="en-US" altLang="zh-CN" sz="2000" dirty="0" err="1"/>
              <a:t>LeastKnowledge</a:t>
            </a:r>
            <a:r>
              <a:rPr lang="en-US" altLang="zh-CN" sz="2000" dirty="0"/>
              <a:t> Principle, LKP)</a:t>
            </a:r>
            <a:r>
              <a:rPr lang="zh-CN" altLang="en-US" sz="2000" dirty="0"/>
              <a:t>。这一原则为了降低系统的耦合度。</a:t>
            </a:r>
            <a:endParaRPr lang="en-US" altLang="zh-CN" sz="2000" dirty="0"/>
          </a:p>
          <a:p>
            <a:pPr algn="just">
              <a:lnSpc>
                <a:spcPct val="120000"/>
              </a:lnSpc>
            </a:pPr>
            <a:endParaRPr lang="zh-CN" altLang="en-US" sz="2000" dirty="0"/>
          </a:p>
        </p:txBody>
      </p:sp>
      <p:sp>
        <p:nvSpPr>
          <p:cNvPr id="6" name="日期占位符 5"/>
          <p:cNvSpPr>
            <a:spLocks noGrp="1"/>
          </p:cNvSpPr>
          <p:nvPr>
            <p:ph type="dt" sz="half" idx="10"/>
          </p:nvPr>
        </p:nvSpPr>
        <p:spPr/>
        <p:txBody>
          <a:bodyPr/>
          <a:lstStyle/>
          <a:p>
            <a:fld id="{F9EE5C04-3438-4C31-BEC2-338E0BFE0539}"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数据库选择策略</a:t>
            </a:r>
            <a:endParaRPr lang="zh-CN" altLang="en-US" dirty="0"/>
          </a:p>
        </p:txBody>
      </p:sp>
      <p:sp>
        <p:nvSpPr>
          <p:cNvPr id="3" name="内容占位符 2"/>
          <p:cNvSpPr>
            <a:spLocks noGrp="1"/>
          </p:cNvSpPr>
          <p:nvPr>
            <p:ph idx="1"/>
          </p:nvPr>
        </p:nvSpPr>
        <p:spPr/>
        <p:txBody>
          <a:bodyPr/>
          <a:lstStyle/>
          <a:p>
            <a:r>
              <a:rPr lang="zh-CN" altLang="en-US" dirty="0" smtClean="0"/>
              <a:t>观看学堂云的清华大学慕课视频</a:t>
            </a:r>
            <a:endParaRPr lang="en-US" altLang="zh-CN" dirty="0" smtClean="0"/>
          </a:p>
          <a:p>
            <a:pPr marL="0" indent="0" algn="ctr">
              <a:buNone/>
            </a:pPr>
            <a:r>
              <a:rPr lang="en-US" altLang="zh-CN" dirty="0" smtClean="0"/>
              <a:t>11.8 </a:t>
            </a:r>
            <a:r>
              <a:rPr lang="zh-CN" altLang="en-US" dirty="0" smtClean="0"/>
              <a:t>数据库选择策略</a:t>
            </a:r>
            <a:endParaRPr lang="en-US" altLang="zh-CN" dirty="0"/>
          </a:p>
          <a:p>
            <a:r>
              <a:rPr lang="zh-CN" altLang="en-US" dirty="0" smtClean="0"/>
              <a:t>常用数据库的介绍</a:t>
            </a:r>
            <a:endParaRPr lang="en-US" altLang="zh-CN" dirty="0" smtClean="0"/>
          </a:p>
          <a:p>
            <a:pPr lvl="1"/>
            <a:r>
              <a:rPr lang="en-US" altLang="zh-CN" dirty="0"/>
              <a:t>MySQL</a:t>
            </a:r>
            <a:r>
              <a:rPr lang="zh-CN" altLang="en-US" dirty="0"/>
              <a:t>、</a:t>
            </a:r>
            <a:r>
              <a:rPr lang="en-US" altLang="zh-CN" dirty="0" err="1" smtClean="0"/>
              <a:t>Redis</a:t>
            </a:r>
            <a:r>
              <a:rPr lang="zh-CN" altLang="en-US" dirty="0" smtClean="0"/>
              <a:t>、</a:t>
            </a:r>
            <a:r>
              <a:rPr lang="en-US" altLang="zh-CN" dirty="0" err="1" smtClean="0"/>
              <a:t>MangoDB</a:t>
            </a:r>
            <a:endParaRPr lang="zh-CN" altLang="en-US" dirty="0"/>
          </a:p>
        </p:txBody>
      </p:sp>
      <p:sp>
        <p:nvSpPr>
          <p:cNvPr id="4" name="日期占位符 3"/>
          <p:cNvSpPr>
            <a:spLocks noGrp="1"/>
          </p:cNvSpPr>
          <p:nvPr>
            <p:ph type="dt" sz="half" idx="10"/>
          </p:nvPr>
        </p:nvSpPr>
        <p:spPr/>
        <p:txBody>
          <a:bodyPr/>
          <a:lstStyle/>
          <a:p>
            <a:fld id="{87A6A4D9-6108-44AE-88D9-74138F02C318}"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n-ea"/>
              </a:rPr>
              <a:t>面向对象的设计原则</a:t>
            </a:r>
            <a:endParaRPr lang="zh-CN" altLang="en-US" dirty="0"/>
          </a:p>
        </p:txBody>
      </p:sp>
      <p:sp>
        <p:nvSpPr>
          <p:cNvPr id="2" name="内容占位符 1"/>
          <p:cNvSpPr>
            <a:spLocks noGrp="1"/>
          </p:cNvSpPr>
          <p:nvPr>
            <p:ph idx="1"/>
          </p:nvPr>
        </p:nvSpPr>
        <p:spPr/>
        <p:txBody>
          <a:bodyPr>
            <a:normAutofit/>
          </a:bodyPr>
          <a:lstStyle/>
          <a:p>
            <a:pPr algn="just"/>
            <a:r>
              <a:rPr lang="zh-CN" altLang="en-US" sz="2400" b="1" dirty="0">
                <a:solidFill>
                  <a:srgbClr val="FF0000"/>
                </a:solidFill>
              </a:rPr>
              <a:t>迪米特法则举例</a:t>
            </a:r>
            <a:endParaRPr lang="en-US" altLang="zh-CN" sz="2400" b="1" dirty="0">
              <a:solidFill>
                <a:srgbClr val="FF0000"/>
              </a:solidFill>
            </a:endParaRPr>
          </a:p>
          <a:p>
            <a:pPr algn="just">
              <a:spcBef>
                <a:spcPts val="600"/>
              </a:spcBef>
            </a:pPr>
            <a:r>
              <a:rPr lang="zh-CN" altLang="en-US" sz="2000" dirty="0"/>
              <a:t>  某公司所开发</a:t>
            </a:r>
            <a:r>
              <a:rPr lang="en-US" altLang="zh-CN" sz="2000" dirty="0"/>
              <a:t>CRM</a:t>
            </a:r>
            <a:r>
              <a:rPr lang="zh-CN" altLang="en-US" sz="2000" dirty="0"/>
              <a:t>系统包含很多业务操作窗口，在这些窗口中，控件之间存在复杂的交互，一个控件事件的触发将导致多个其他界面控件产生响应。例如当一个按钮</a:t>
            </a:r>
            <a:r>
              <a:rPr lang="en-US" altLang="zh-CN" sz="2000" dirty="0"/>
              <a:t>(Button)</a:t>
            </a:r>
            <a:r>
              <a:rPr lang="zh-CN" altLang="en-US" sz="2000" dirty="0"/>
              <a:t>被单击时，对应的列表框</a:t>
            </a:r>
            <a:r>
              <a:rPr lang="en-US" altLang="zh-CN" sz="2000" dirty="0"/>
              <a:t>(List)</a:t>
            </a:r>
            <a:r>
              <a:rPr lang="zh-CN" altLang="en-US" sz="2000" dirty="0"/>
              <a:t>、组合框</a:t>
            </a:r>
            <a:r>
              <a:rPr lang="en-US" altLang="zh-CN" sz="2000" dirty="0"/>
              <a:t>(</a:t>
            </a:r>
            <a:r>
              <a:rPr lang="en-US" altLang="zh-CN" sz="2000" dirty="0" err="1"/>
              <a:t>ComboBox</a:t>
            </a:r>
            <a:r>
              <a:rPr lang="en-US" altLang="zh-CN" sz="2000" dirty="0"/>
              <a:t>)</a:t>
            </a:r>
            <a:r>
              <a:rPr lang="zh-CN" altLang="en-US" sz="2000" dirty="0"/>
              <a:t>、文本框</a:t>
            </a:r>
            <a:r>
              <a:rPr lang="en-US" altLang="zh-CN" sz="2000" dirty="0"/>
              <a:t>(</a:t>
            </a:r>
            <a:r>
              <a:rPr lang="en-US" altLang="zh-CN" sz="2000" dirty="0" err="1"/>
              <a:t>TextBox</a:t>
            </a:r>
            <a:r>
              <a:rPr lang="en-US" altLang="zh-CN" sz="2000" dirty="0"/>
              <a:t>)</a:t>
            </a:r>
            <a:r>
              <a:rPr lang="zh-CN" altLang="en-US" sz="2000" dirty="0"/>
              <a:t>、文本标签</a:t>
            </a:r>
            <a:r>
              <a:rPr lang="en-US" altLang="zh-CN" sz="2000" dirty="0"/>
              <a:t>(Label)</a:t>
            </a:r>
            <a:r>
              <a:rPr lang="zh-CN" altLang="en-US" sz="2000" dirty="0"/>
              <a:t>等都将发生改变。</a:t>
            </a:r>
            <a:endParaRPr lang="en-US" altLang="zh-CN" sz="2000" dirty="0"/>
          </a:p>
          <a:p>
            <a:pPr algn="just">
              <a:spcBef>
                <a:spcPts val="600"/>
              </a:spcBef>
            </a:pPr>
            <a:r>
              <a:rPr lang="zh-CN" altLang="en-US" sz="2000" dirty="0"/>
              <a:t>由于界面控件之间的交互关系复杂，导致在该窗口中增加新的界面控件时需要修改与之交互的其他控件的源代码，系统扩展性较差，也不便于增加和删除新控件。使用迪米特对其进行重构：</a:t>
            </a:r>
            <a:endParaRPr lang="zh-CN" altLang="en-US" sz="2000" dirty="0"/>
          </a:p>
        </p:txBody>
      </p:sp>
      <p:sp>
        <p:nvSpPr>
          <p:cNvPr id="5" name="日期占位符 4"/>
          <p:cNvSpPr>
            <a:spLocks noGrp="1"/>
          </p:cNvSpPr>
          <p:nvPr>
            <p:ph type="dt" sz="half" idx="10"/>
          </p:nvPr>
        </p:nvSpPr>
        <p:spPr/>
        <p:txBody>
          <a:bodyPr/>
          <a:lstStyle/>
          <a:p>
            <a:fld id="{6777848B-E97D-461A-8415-C9CCC7ACAC7D}"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wipe(left)">
                                      <p:cBhvr>
                                        <p:cTn id="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n-ea"/>
              </a:rPr>
              <a:t>面向对象的设计原则</a:t>
            </a:r>
            <a:endParaRPr lang="zh-CN" altLang="en-US" dirty="0"/>
          </a:p>
        </p:txBody>
      </p:sp>
      <p:sp>
        <p:nvSpPr>
          <p:cNvPr id="2" name="内容占位符 1"/>
          <p:cNvSpPr>
            <a:spLocks noGrp="1"/>
          </p:cNvSpPr>
          <p:nvPr>
            <p:ph idx="1"/>
          </p:nvPr>
        </p:nvSpPr>
        <p:spPr/>
        <p:txBody>
          <a:bodyPr>
            <a:normAutofit/>
          </a:bodyPr>
          <a:lstStyle/>
          <a:p>
            <a:pPr algn="just"/>
            <a:r>
              <a:rPr lang="zh-CN" altLang="en-US" sz="2000" b="1" dirty="0">
                <a:solidFill>
                  <a:srgbClr val="FF0000"/>
                </a:solidFill>
              </a:rPr>
              <a:t>迪米特法则</a:t>
            </a:r>
            <a:r>
              <a:rPr lang="zh-CN" altLang="en-US" sz="2000" b="1" dirty="0" smtClean="0">
                <a:solidFill>
                  <a:srgbClr val="FF0000"/>
                </a:solidFill>
              </a:rPr>
              <a:t>举例</a:t>
            </a:r>
            <a:endParaRPr lang="en-US" altLang="zh-CN" sz="2000" b="1" dirty="0">
              <a:solidFill>
                <a:srgbClr val="FF0000"/>
              </a:solidFill>
            </a:endParaRPr>
          </a:p>
        </p:txBody>
      </p:sp>
      <p:sp>
        <p:nvSpPr>
          <p:cNvPr id="5" name="日期占位符 4"/>
          <p:cNvSpPr>
            <a:spLocks noGrp="1"/>
          </p:cNvSpPr>
          <p:nvPr>
            <p:ph type="dt" sz="half" idx="10"/>
          </p:nvPr>
        </p:nvSpPr>
        <p:spPr/>
        <p:txBody>
          <a:bodyPr/>
          <a:lstStyle/>
          <a:p>
            <a:fld id="{6777848B-E97D-461A-8415-C9CCC7ACAC7D}"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50398"/>
            <a:ext cx="4323543" cy="3228975"/>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926" y="1297269"/>
            <a:ext cx="4302324" cy="32821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93669" y="1007795"/>
            <a:ext cx="4513606" cy="3361377"/>
          </a:xfrm>
        </p:spPr>
        <p:txBody>
          <a:bodyPr>
            <a:normAutofit/>
          </a:bodyPr>
          <a:lstStyle/>
          <a:p>
            <a:pPr>
              <a:lnSpc>
                <a:spcPct val="120000"/>
              </a:lnSpc>
              <a:spcBef>
                <a:spcPts val="450"/>
              </a:spcBef>
            </a:pPr>
            <a:r>
              <a:rPr lang="zh-CN" altLang="en-US" dirty="0"/>
              <a:t>系统的静态结构设计</a:t>
            </a:r>
            <a:endParaRPr lang="en-US" altLang="zh-CN" dirty="0"/>
          </a:p>
          <a:p>
            <a:pPr marL="994410" lvl="1" indent="-342900">
              <a:lnSpc>
                <a:spcPct val="120000"/>
              </a:lnSpc>
              <a:spcBef>
                <a:spcPts val="900"/>
              </a:spcBef>
              <a:buClr>
                <a:srgbClr val="CA0098"/>
              </a:buClr>
              <a:buFont typeface="Arial" panose="020B0604020202020204" pitchFamily="34" charset="0"/>
              <a:buChar char="♥"/>
            </a:pPr>
            <a:r>
              <a:rPr lang="zh-CN" altLang="en-US" dirty="0"/>
              <a:t>体系结构相关知识</a:t>
            </a:r>
            <a:endParaRPr lang="zh-CN" altLang="en-US" dirty="0"/>
          </a:p>
          <a:p>
            <a:pPr marL="994410" lvl="1" indent="-342900">
              <a:lnSpc>
                <a:spcPct val="120000"/>
              </a:lnSpc>
              <a:spcBef>
                <a:spcPts val="900"/>
              </a:spcBef>
              <a:buClr>
                <a:srgbClr val="CA0098"/>
              </a:buClr>
              <a:buFont typeface="Arial" panose="020B0604020202020204" pitchFamily="34" charset="0"/>
              <a:buChar char="♥"/>
            </a:pPr>
            <a:r>
              <a:rPr lang="en-US" altLang="zh-CN" dirty="0"/>
              <a:t>MVC</a:t>
            </a:r>
            <a:r>
              <a:rPr lang="zh-CN" altLang="en-US" dirty="0"/>
              <a:t>设计模式</a:t>
            </a:r>
            <a:endParaRPr lang="zh-CN" altLang="en-US" dirty="0"/>
          </a:p>
          <a:p>
            <a:pPr marL="994410" lvl="1" indent="-342900">
              <a:lnSpc>
                <a:spcPct val="120000"/>
              </a:lnSpc>
              <a:spcBef>
                <a:spcPts val="900"/>
              </a:spcBef>
              <a:buClr>
                <a:srgbClr val="CA0098"/>
              </a:buClr>
              <a:buFont typeface="Arial" panose="020B0604020202020204" pitchFamily="34" charset="0"/>
              <a:buChar char="♥"/>
            </a:pPr>
            <a:r>
              <a:rPr lang="en-US" altLang="zh-CN" dirty="0"/>
              <a:t>DAO</a:t>
            </a:r>
            <a:r>
              <a:rPr lang="zh-CN" altLang="en-US" dirty="0"/>
              <a:t>设计模式</a:t>
            </a:r>
            <a:endParaRPr lang="zh-CN" altLang="en-US" dirty="0"/>
          </a:p>
          <a:p>
            <a:pPr marL="994410" lvl="1" indent="-342900">
              <a:lnSpc>
                <a:spcPct val="120000"/>
              </a:lnSpc>
              <a:spcBef>
                <a:spcPts val="900"/>
              </a:spcBef>
              <a:buClr>
                <a:srgbClr val="CA0098"/>
              </a:buClr>
              <a:buFont typeface="Arial" panose="020B0604020202020204" pitchFamily="34" charset="0"/>
              <a:buChar char="♥"/>
            </a:pPr>
            <a:r>
              <a:rPr lang="zh-CN" altLang="en-US" dirty="0" smtClean="0"/>
              <a:t>系统包图</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4" name="标题 3"/>
          <p:cNvSpPr>
            <a:spLocks noGrp="1"/>
          </p:cNvSpPr>
          <p:nvPr>
            <p:ph type="title"/>
          </p:nvPr>
        </p:nvSpPr>
        <p:spPr/>
        <p:txBody>
          <a:bodyPr/>
          <a:lstStyle/>
          <a:p>
            <a:r>
              <a:rPr lang="zh-CN" altLang="en-US" dirty="0"/>
              <a:t>本课小结</a:t>
            </a:r>
            <a:endParaRPr lang="zh-CN" altLang="en-US" dirty="0"/>
          </a:p>
        </p:txBody>
      </p:sp>
      <p:grpSp>
        <p:nvGrpSpPr>
          <p:cNvPr id="7" name="Group 6"/>
          <p:cNvGrpSpPr/>
          <p:nvPr/>
        </p:nvGrpSpPr>
        <p:grpSpPr>
          <a:xfrm>
            <a:off x="5567279" y="1403866"/>
            <a:ext cx="3209575" cy="3270280"/>
            <a:chOff x="3827463" y="1565275"/>
            <a:chExt cx="1195388" cy="1271588"/>
          </a:xfrm>
          <a:solidFill>
            <a:srgbClr val="92D050"/>
          </a:solidFill>
        </p:grpSpPr>
        <p:sp>
          <p:nvSpPr>
            <p:cNvPr id="8" name="Freeform 70"/>
            <p:cNvSpPr/>
            <p:nvPr/>
          </p:nvSpPr>
          <p:spPr bwMode="auto">
            <a:xfrm>
              <a:off x="4010026" y="1708150"/>
              <a:ext cx="835025" cy="1128713"/>
            </a:xfrm>
            <a:custGeom>
              <a:avLst/>
              <a:gdLst/>
              <a:ahLst/>
              <a:cxnLst>
                <a:cxn ang="0">
                  <a:pos x="104" y="385"/>
                </a:cxn>
                <a:cxn ang="0">
                  <a:pos x="112" y="230"/>
                </a:cxn>
                <a:cxn ang="0">
                  <a:pos x="6" y="164"/>
                </a:cxn>
                <a:cxn ang="0">
                  <a:pos x="121" y="191"/>
                </a:cxn>
                <a:cxn ang="0">
                  <a:pos x="126" y="93"/>
                </a:cxn>
                <a:cxn ang="0">
                  <a:pos x="76" y="29"/>
                </a:cxn>
                <a:cxn ang="0">
                  <a:pos x="132" y="61"/>
                </a:cxn>
                <a:cxn ang="0">
                  <a:pos x="174" y="5"/>
                </a:cxn>
                <a:cxn ang="0">
                  <a:pos x="149" y="79"/>
                </a:cxn>
                <a:cxn ang="0">
                  <a:pos x="171" y="196"/>
                </a:cxn>
                <a:cxn ang="0">
                  <a:pos x="277" y="149"/>
                </a:cxn>
                <a:cxn ang="0">
                  <a:pos x="177" y="228"/>
                </a:cxn>
                <a:cxn ang="0">
                  <a:pos x="178" y="385"/>
                </a:cxn>
                <a:cxn ang="0">
                  <a:pos x="104" y="385"/>
                </a:cxn>
              </a:cxnLst>
              <a:rect l="0" t="0" r="r" b="b"/>
              <a:pathLst>
                <a:path w="285" h="385">
                  <a:moveTo>
                    <a:pt x="104" y="385"/>
                  </a:moveTo>
                  <a:cubicBezTo>
                    <a:pt x="104" y="385"/>
                    <a:pt x="139" y="260"/>
                    <a:pt x="112" y="230"/>
                  </a:cubicBezTo>
                  <a:cubicBezTo>
                    <a:pt x="64" y="179"/>
                    <a:pt x="0" y="166"/>
                    <a:pt x="6" y="164"/>
                  </a:cubicBezTo>
                  <a:cubicBezTo>
                    <a:pt x="44" y="154"/>
                    <a:pt x="105" y="205"/>
                    <a:pt x="121" y="191"/>
                  </a:cubicBezTo>
                  <a:cubicBezTo>
                    <a:pt x="134" y="180"/>
                    <a:pt x="136" y="117"/>
                    <a:pt x="126" y="93"/>
                  </a:cubicBezTo>
                  <a:cubicBezTo>
                    <a:pt x="107" y="46"/>
                    <a:pt x="60" y="29"/>
                    <a:pt x="76" y="29"/>
                  </a:cubicBezTo>
                  <a:cubicBezTo>
                    <a:pt x="98" y="29"/>
                    <a:pt x="128" y="66"/>
                    <a:pt x="132" y="61"/>
                  </a:cubicBezTo>
                  <a:cubicBezTo>
                    <a:pt x="137" y="57"/>
                    <a:pt x="164" y="0"/>
                    <a:pt x="174" y="5"/>
                  </a:cubicBezTo>
                  <a:cubicBezTo>
                    <a:pt x="177" y="7"/>
                    <a:pt x="149" y="36"/>
                    <a:pt x="149" y="79"/>
                  </a:cubicBezTo>
                  <a:cubicBezTo>
                    <a:pt x="149" y="121"/>
                    <a:pt x="154" y="206"/>
                    <a:pt x="171" y="196"/>
                  </a:cubicBezTo>
                  <a:cubicBezTo>
                    <a:pt x="200" y="178"/>
                    <a:pt x="257" y="147"/>
                    <a:pt x="277" y="149"/>
                  </a:cubicBezTo>
                  <a:cubicBezTo>
                    <a:pt x="285" y="150"/>
                    <a:pt x="196" y="185"/>
                    <a:pt x="177" y="228"/>
                  </a:cubicBezTo>
                  <a:cubicBezTo>
                    <a:pt x="161" y="264"/>
                    <a:pt x="170" y="373"/>
                    <a:pt x="178" y="385"/>
                  </a:cubicBezTo>
                  <a:lnTo>
                    <a:pt x="104" y="385"/>
                  </a:lnTo>
                  <a:close/>
                </a:path>
              </a:pathLst>
            </a:custGeom>
            <a:solidFill>
              <a:srgbClr val="B65310"/>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9" name="Freeform 71"/>
            <p:cNvSpPr/>
            <p:nvPr/>
          </p:nvSpPr>
          <p:spPr bwMode="auto">
            <a:xfrm>
              <a:off x="4495801" y="2089150"/>
              <a:ext cx="166688" cy="114300"/>
            </a:xfrm>
            <a:custGeom>
              <a:avLst/>
              <a:gdLst/>
              <a:ahLst/>
              <a:cxnLst>
                <a:cxn ang="0">
                  <a:pos x="27" y="39"/>
                </a:cxn>
                <a:cxn ang="0">
                  <a:pos x="20" y="0"/>
                </a:cxn>
                <a:cxn ang="0">
                  <a:pos x="27" y="39"/>
                </a:cxn>
              </a:cxnLst>
              <a:rect l="0" t="0" r="r" b="b"/>
              <a:pathLst>
                <a:path w="57" h="39">
                  <a:moveTo>
                    <a:pt x="27" y="39"/>
                  </a:moveTo>
                  <a:cubicBezTo>
                    <a:pt x="27" y="39"/>
                    <a:pt x="0" y="36"/>
                    <a:pt x="20" y="0"/>
                  </a:cubicBezTo>
                  <a:cubicBezTo>
                    <a:pt x="20" y="0"/>
                    <a:pt x="57" y="26"/>
                    <a:pt x="27" y="39"/>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0" name="Freeform 72"/>
            <p:cNvSpPr/>
            <p:nvPr/>
          </p:nvSpPr>
          <p:spPr bwMode="auto">
            <a:xfrm>
              <a:off x="4621213" y="2025650"/>
              <a:ext cx="161925" cy="117475"/>
            </a:xfrm>
            <a:custGeom>
              <a:avLst/>
              <a:gdLst/>
              <a:ahLst/>
              <a:cxnLst>
                <a:cxn ang="0">
                  <a:pos x="23" y="40"/>
                </a:cxn>
                <a:cxn ang="0">
                  <a:pos x="27" y="0"/>
                </a:cxn>
                <a:cxn ang="0">
                  <a:pos x="23" y="40"/>
                </a:cxn>
              </a:cxnLst>
              <a:rect l="0" t="0" r="r" b="b"/>
              <a:pathLst>
                <a:path w="55" h="40">
                  <a:moveTo>
                    <a:pt x="23" y="40"/>
                  </a:moveTo>
                  <a:cubicBezTo>
                    <a:pt x="23" y="40"/>
                    <a:pt x="0" y="32"/>
                    <a:pt x="27" y="0"/>
                  </a:cubicBezTo>
                  <a:cubicBezTo>
                    <a:pt x="27" y="0"/>
                    <a:pt x="55" y="35"/>
                    <a:pt x="23" y="4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1" name="Freeform 73"/>
            <p:cNvSpPr/>
            <p:nvPr/>
          </p:nvSpPr>
          <p:spPr bwMode="auto">
            <a:xfrm>
              <a:off x="4718051" y="1971675"/>
              <a:ext cx="173038" cy="138113"/>
            </a:xfrm>
            <a:custGeom>
              <a:avLst/>
              <a:gdLst/>
              <a:ahLst/>
              <a:cxnLst>
                <a:cxn ang="0">
                  <a:pos x="22" y="47"/>
                </a:cxn>
                <a:cxn ang="0">
                  <a:pos x="40" y="0"/>
                </a:cxn>
                <a:cxn ang="0">
                  <a:pos x="22" y="47"/>
                </a:cxn>
              </a:cxnLst>
              <a:rect l="0" t="0" r="r" b="b"/>
              <a:pathLst>
                <a:path w="59" h="47">
                  <a:moveTo>
                    <a:pt x="22" y="47"/>
                  </a:moveTo>
                  <a:cubicBezTo>
                    <a:pt x="22" y="47"/>
                    <a:pt x="0" y="25"/>
                    <a:pt x="40" y="0"/>
                  </a:cubicBezTo>
                  <a:cubicBezTo>
                    <a:pt x="40" y="0"/>
                    <a:pt x="59" y="43"/>
                    <a:pt x="22" y="47"/>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2" name="Freeform 74"/>
            <p:cNvSpPr/>
            <p:nvPr/>
          </p:nvSpPr>
          <p:spPr bwMode="auto">
            <a:xfrm>
              <a:off x="4873626" y="2009775"/>
              <a:ext cx="149225" cy="117475"/>
            </a:xfrm>
            <a:custGeom>
              <a:avLst/>
              <a:gdLst/>
              <a:ahLst/>
              <a:cxnLst>
                <a:cxn ang="0">
                  <a:pos x="4" y="24"/>
                </a:cxn>
                <a:cxn ang="0">
                  <a:pos x="51" y="10"/>
                </a:cxn>
                <a:cxn ang="0">
                  <a:pos x="39" y="25"/>
                </a:cxn>
                <a:cxn ang="0">
                  <a:pos x="4" y="24"/>
                </a:cxn>
              </a:cxnLst>
              <a:rect l="0" t="0" r="r" b="b"/>
              <a:pathLst>
                <a:path w="51" h="40">
                  <a:moveTo>
                    <a:pt x="4" y="24"/>
                  </a:moveTo>
                  <a:cubicBezTo>
                    <a:pt x="4" y="24"/>
                    <a:pt x="0" y="0"/>
                    <a:pt x="51" y="10"/>
                  </a:cubicBezTo>
                  <a:cubicBezTo>
                    <a:pt x="51" y="10"/>
                    <a:pt x="46" y="15"/>
                    <a:pt x="39" y="25"/>
                  </a:cubicBezTo>
                  <a:cubicBezTo>
                    <a:pt x="32" y="34"/>
                    <a:pt x="11" y="40"/>
                    <a:pt x="4" y="2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3" name="Freeform 75"/>
            <p:cNvSpPr/>
            <p:nvPr/>
          </p:nvSpPr>
          <p:spPr bwMode="auto">
            <a:xfrm>
              <a:off x="4827588" y="2165350"/>
              <a:ext cx="131763" cy="92075"/>
            </a:xfrm>
            <a:custGeom>
              <a:avLst/>
              <a:gdLst/>
              <a:ahLst/>
              <a:cxnLst>
                <a:cxn ang="0">
                  <a:pos x="14" y="0"/>
                </a:cxn>
                <a:cxn ang="0">
                  <a:pos x="45" y="20"/>
                </a:cxn>
                <a:cxn ang="0">
                  <a:pos x="9" y="16"/>
                </a:cxn>
                <a:cxn ang="0">
                  <a:pos x="14" y="0"/>
                </a:cxn>
              </a:cxnLst>
              <a:rect l="0" t="0" r="r" b="b"/>
              <a:pathLst>
                <a:path w="45" h="31">
                  <a:moveTo>
                    <a:pt x="14" y="0"/>
                  </a:moveTo>
                  <a:cubicBezTo>
                    <a:pt x="14" y="0"/>
                    <a:pt x="40" y="3"/>
                    <a:pt x="45" y="20"/>
                  </a:cubicBezTo>
                  <a:cubicBezTo>
                    <a:pt x="45" y="20"/>
                    <a:pt x="28" y="31"/>
                    <a:pt x="9" y="16"/>
                  </a:cubicBezTo>
                  <a:cubicBezTo>
                    <a:pt x="0" y="8"/>
                    <a:pt x="6" y="1"/>
                    <a:pt x="14" y="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4" name="Freeform 76"/>
            <p:cNvSpPr/>
            <p:nvPr/>
          </p:nvSpPr>
          <p:spPr bwMode="auto">
            <a:xfrm>
              <a:off x="4751388" y="2212975"/>
              <a:ext cx="104775" cy="111125"/>
            </a:xfrm>
            <a:custGeom>
              <a:avLst/>
              <a:gdLst/>
              <a:ahLst/>
              <a:cxnLst>
                <a:cxn ang="0">
                  <a:pos x="6" y="8"/>
                </a:cxn>
                <a:cxn ang="0">
                  <a:pos x="27" y="11"/>
                </a:cxn>
                <a:cxn ang="0">
                  <a:pos x="36" y="38"/>
                </a:cxn>
                <a:cxn ang="0">
                  <a:pos x="5" y="23"/>
                </a:cxn>
                <a:cxn ang="0">
                  <a:pos x="6" y="8"/>
                </a:cxn>
              </a:cxnLst>
              <a:rect l="0" t="0" r="r" b="b"/>
              <a:pathLst>
                <a:path w="36" h="38">
                  <a:moveTo>
                    <a:pt x="6" y="8"/>
                  </a:moveTo>
                  <a:cubicBezTo>
                    <a:pt x="6" y="8"/>
                    <a:pt x="17" y="0"/>
                    <a:pt x="27" y="11"/>
                  </a:cubicBezTo>
                  <a:cubicBezTo>
                    <a:pt x="36" y="21"/>
                    <a:pt x="34" y="33"/>
                    <a:pt x="36" y="38"/>
                  </a:cubicBezTo>
                  <a:cubicBezTo>
                    <a:pt x="36" y="38"/>
                    <a:pt x="14" y="35"/>
                    <a:pt x="5" y="23"/>
                  </a:cubicBezTo>
                  <a:cubicBezTo>
                    <a:pt x="0" y="16"/>
                    <a:pt x="4" y="11"/>
                    <a:pt x="6" y="8"/>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5" name="Freeform 77"/>
            <p:cNvSpPr/>
            <p:nvPr/>
          </p:nvSpPr>
          <p:spPr bwMode="auto">
            <a:xfrm>
              <a:off x="4638676" y="2279650"/>
              <a:ext cx="138113" cy="111125"/>
            </a:xfrm>
            <a:custGeom>
              <a:avLst/>
              <a:gdLst/>
              <a:ahLst/>
              <a:cxnLst>
                <a:cxn ang="0">
                  <a:pos x="15" y="5"/>
                </a:cxn>
                <a:cxn ang="0">
                  <a:pos x="39" y="12"/>
                </a:cxn>
                <a:cxn ang="0">
                  <a:pos x="47" y="35"/>
                </a:cxn>
                <a:cxn ang="0">
                  <a:pos x="15" y="5"/>
                </a:cxn>
              </a:cxnLst>
              <a:rect l="0" t="0" r="r" b="b"/>
              <a:pathLst>
                <a:path w="47" h="38">
                  <a:moveTo>
                    <a:pt x="15" y="5"/>
                  </a:moveTo>
                  <a:cubicBezTo>
                    <a:pt x="15" y="5"/>
                    <a:pt x="31" y="0"/>
                    <a:pt x="39" y="12"/>
                  </a:cubicBezTo>
                  <a:cubicBezTo>
                    <a:pt x="47" y="23"/>
                    <a:pt x="44" y="31"/>
                    <a:pt x="47" y="35"/>
                  </a:cubicBezTo>
                  <a:cubicBezTo>
                    <a:pt x="47" y="35"/>
                    <a:pt x="0" y="38"/>
                    <a:pt x="15" y="5"/>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6" name="Freeform 78"/>
            <p:cNvSpPr/>
            <p:nvPr/>
          </p:nvSpPr>
          <p:spPr bwMode="auto">
            <a:xfrm>
              <a:off x="4132263" y="2089150"/>
              <a:ext cx="123825" cy="117475"/>
            </a:xfrm>
            <a:custGeom>
              <a:avLst/>
              <a:gdLst/>
              <a:ahLst/>
              <a:cxnLst>
                <a:cxn ang="0">
                  <a:pos x="22" y="35"/>
                </a:cxn>
                <a:cxn ang="0">
                  <a:pos x="40" y="0"/>
                </a:cxn>
                <a:cxn ang="0">
                  <a:pos x="40" y="17"/>
                </a:cxn>
                <a:cxn ang="0">
                  <a:pos x="22" y="35"/>
                </a:cxn>
              </a:cxnLst>
              <a:rect l="0" t="0" r="r" b="b"/>
              <a:pathLst>
                <a:path w="42" h="40">
                  <a:moveTo>
                    <a:pt x="22" y="35"/>
                  </a:moveTo>
                  <a:cubicBezTo>
                    <a:pt x="22" y="35"/>
                    <a:pt x="0" y="19"/>
                    <a:pt x="40" y="0"/>
                  </a:cubicBezTo>
                  <a:cubicBezTo>
                    <a:pt x="40" y="0"/>
                    <a:pt x="39" y="8"/>
                    <a:pt x="40" y="17"/>
                  </a:cubicBezTo>
                  <a:cubicBezTo>
                    <a:pt x="42" y="25"/>
                    <a:pt x="36" y="40"/>
                    <a:pt x="22" y="35"/>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7" name="Freeform 79"/>
            <p:cNvSpPr/>
            <p:nvPr/>
          </p:nvSpPr>
          <p:spPr bwMode="auto">
            <a:xfrm>
              <a:off x="4067176" y="2036763"/>
              <a:ext cx="112713" cy="123825"/>
            </a:xfrm>
            <a:custGeom>
              <a:avLst/>
              <a:gdLst/>
              <a:ahLst/>
              <a:cxnLst>
                <a:cxn ang="0">
                  <a:pos x="11" y="36"/>
                </a:cxn>
                <a:cxn ang="0">
                  <a:pos x="17" y="6"/>
                </a:cxn>
                <a:cxn ang="0">
                  <a:pos x="28" y="0"/>
                </a:cxn>
                <a:cxn ang="0">
                  <a:pos x="25" y="39"/>
                </a:cxn>
                <a:cxn ang="0">
                  <a:pos x="11" y="36"/>
                </a:cxn>
              </a:cxnLst>
              <a:rect l="0" t="0" r="r" b="b"/>
              <a:pathLst>
                <a:path w="38" h="42">
                  <a:moveTo>
                    <a:pt x="11" y="36"/>
                  </a:moveTo>
                  <a:cubicBezTo>
                    <a:pt x="11" y="36"/>
                    <a:pt x="0" y="21"/>
                    <a:pt x="17" y="6"/>
                  </a:cubicBezTo>
                  <a:cubicBezTo>
                    <a:pt x="21" y="3"/>
                    <a:pt x="28" y="0"/>
                    <a:pt x="28" y="0"/>
                  </a:cubicBezTo>
                  <a:cubicBezTo>
                    <a:pt x="28" y="0"/>
                    <a:pt x="38" y="31"/>
                    <a:pt x="25" y="39"/>
                  </a:cubicBezTo>
                  <a:cubicBezTo>
                    <a:pt x="20" y="42"/>
                    <a:pt x="14" y="41"/>
                    <a:pt x="11" y="36"/>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8" name="Freeform 80"/>
            <p:cNvSpPr/>
            <p:nvPr/>
          </p:nvSpPr>
          <p:spPr bwMode="auto">
            <a:xfrm>
              <a:off x="3956051" y="2019300"/>
              <a:ext cx="109538" cy="125413"/>
            </a:xfrm>
            <a:custGeom>
              <a:avLst/>
              <a:gdLst/>
              <a:ahLst/>
              <a:cxnLst>
                <a:cxn ang="0">
                  <a:pos x="19" y="42"/>
                </a:cxn>
                <a:cxn ang="0">
                  <a:pos x="9" y="15"/>
                </a:cxn>
                <a:cxn ang="0">
                  <a:pos x="17" y="0"/>
                </a:cxn>
                <a:cxn ang="0">
                  <a:pos x="24" y="11"/>
                </a:cxn>
                <a:cxn ang="0">
                  <a:pos x="19" y="42"/>
                </a:cxn>
              </a:cxnLst>
              <a:rect l="0" t="0" r="r" b="b"/>
              <a:pathLst>
                <a:path w="37" h="43">
                  <a:moveTo>
                    <a:pt x="19" y="42"/>
                  </a:moveTo>
                  <a:cubicBezTo>
                    <a:pt x="9" y="43"/>
                    <a:pt x="0" y="30"/>
                    <a:pt x="9" y="15"/>
                  </a:cubicBezTo>
                  <a:cubicBezTo>
                    <a:pt x="17" y="0"/>
                    <a:pt x="17" y="0"/>
                    <a:pt x="17" y="0"/>
                  </a:cubicBezTo>
                  <a:cubicBezTo>
                    <a:pt x="17" y="0"/>
                    <a:pt x="21" y="7"/>
                    <a:pt x="24" y="11"/>
                  </a:cubicBezTo>
                  <a:cubicBezTo>
                    <a:pt x="30" y="20"/>
                    <a:pt x="37" y="42"/>
                    <a:pt x="19" y="42"/>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9" name="Freeform 81"/>
            <p:cNvSpPr/>
            <p:nvPr/>
          </p:nvSpPr>
          <p:spPr bwMode="auto">
            <a:xfrm>
              <a:off x="3827463" y="2106613"/>
              <a:ext cx="146050" cy="100013"/>
            </a:xfrm>
            <a:custGeom>
              <a:avLst/>
              <a:gdLst/>
              <a:ahLst/>
              <a:cxnLst>
                <a:cxn ang="0">
                  <a:pos x="49" y="24"/>
                </a:cxn>
                <a:cxn ang="0">
                  <a:pos x="9" y="12"/>
                </a:cxn>
                <a:cxn ang="0">
                  <a:pos x="0" y="19"/>
                </a:cxn>
                <a:cxn ang="0">
                  <a:pos x="23" y="33"/>
                </a:cxn>
                <a:cxn ang="0">
                  <a:pos x="49" y="24"/>
                </a:cxn>
              </a:cxnLst>
              <a:rect l="0" t="0" r="r" b="b"/>
              <a:pathLst>
                <a:path w="50" h="34">
                  <a:moveTo>
                    <a:pt x="49" y="24"/>
                  </a:moveTo>
                  <a:cubicBezTo>
                    <a:pt x="49" y="24"/>
                    <a:pt x="30" y="0"/>
                    <a:pt x="9" y="12"/>
                  </a:cubicBezTo>
                  <a:cubicBezTo>
                    <a:pt x="9" y="12"/>
                    <a:pt x="3" y="17"/>
                    <a:pt x="0" y="19"/>
                  </a:cubicBezTo>
                  <a:cubicBezTo>
                    <a:pt x="0" y="19"/>
                    <a:pt x="10" y="32"/>
                    <a:pt x="23" y="33"/>
                  </a:cubicBezTo>
                  <a:cubicBezTo>
                    <a:pt x="35" y="34"/>
                    <a:pt x="50" y="33"/>
                    <a:pt x="49" y="2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0" name="Freeform 82"/>
            <p:cNvSpPr/>
            <p:nvPr/>
          </p:nvSpPr>
          <p:spPr bwMode="auto">
            <a:xfrm>
              <a:off x="3948113" y="2220913"/>
              <a:ext cx="119063" cy="109538"/>
            </a:xfrm>
            <a:custGeom>
              <a:avLst/>
              <a:gdLst/>
              <a:ahLst/>
              <a:cxnLst>
                <a:cxn ang="0">
                  <a:pos x="28" y="1"/>
                </a:cxn>
                <a:cxn ang="0">
                  <a:pos x="7" y="19"/>
                </a:cxn>
                <a:cxn ang="0">
                  <a:pos x="0" y="37"/>
                </a:cxn>
                <a:cxn ang="0">
                  <a:pos x="38" y="20"/>
                </a:cxn>
                <a:cxn ang="0">
                  <a:pos x="28" y="1"/>
                </a:cxn>
              </a:cxnLst>
              <a:rect l="0" t="0" r="r" b="b"/>
              <a:pathLst>
                <a:path w="41" h="37">
                  <a:moveTo>
                    <a:pt x="28" y="1"/>
                  </a:moveTo>
                  <a:cubicBezTo>
                    <a:pt x="23" y="1"/>
                    <a:pt x="8" y="5"/>
                    <a:pt x="7" y="19"/>
                  </a:cubicBezTo>
                  <a:cubicBezTo>
                    <a:pt x="5" y="32"/>
                    <a:pt x="0" y="37"/>
                    <a:pt x="0" y="37"/>
                  </a:cubicBezTo>
                  <a:cubicBezTo>
                    <a:pt x="0" y="37"/>
                    <a:pt x="35" y="35"/>
                    <a:pt x="38" y="20"/>
                  </a:cubicBezTo>
                  <a:cubicBezTo>
                    <a:pt x="41" y="4"/>
                    <a:pt x="33" y="0"/>
                    <a:pt x="28" y="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1" name="Freeform 83"/>
            <p:cNvSpPr/>
            <p:nvPr/>
          </p:nvSpPr>
          <p:spPr bwMode="auto">
            <a:xfrm>
              <a:off x="4056063" y="2265363"/>
              <a:ext cx="179388" cy="128588"/>
            </a:xfrm>
            <a:custGeom>
              <a:avLst/>
              <a:gdLst/>
              <a:ahLst/>
              <a:cxnLst>
                <a:cxn ang="0">
                  <a:pos x="30" y="7"/>
                </a:cxn>
                <a:cxn ang="0">
                  <a:pos x="10" y="44"/>
                </a:cxn>
                <a:cxn ang="0">
                  <a:pos x="30" y="7"/>
                </a:cxn>
              </a:cxnLst>
              <a:rect l="0" t="0" r="r" b="b"/>
              <a:pathLst>
                <a:path w="61" h="44">
                  <a:moveTo>
                    <a:pt x="30" y="7"/>
                  </a:moveTo>
                  <a:cubicBezTo>
                    <a:pt x="18" y="0"/>
                    <a:pt x="0" y="12"/>
                    <a:pt x="10" y="44"/>
                  </a:cubicBezTo>
                  <a:cubicBezTo>
                    <a:pt x="10" y="44"/>
                    <a:pt x="61" y="26"/>
                    <a:pt x="30" y="7"/>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2" name="Freeform 84"/>
            <p:cNvSpPr/>
            <p:nvPr/>
          </p:nvSpPr>
          <p:spPr bwMode="auto">
            <a:xfrm>
              <a:off x="4457701" y="1565275"/>
              <a:ext cx="138113" cy="155575"/>
            </a:xfrm>
            <a:custGeom>
              <a:avLst/>
              <a:gdLst/>
              <a:ahLst/>
              <a:cxnLst>
                <a:cxn ang="0">
                  <a:pos x="23" y="44"/>
                </a:cxn>
                <a:cxn ang="0">
                  <a:pos x="42" y="0"/>
                </a:cxn>
                <a:cxn ang="0">
                  <a:pos x="46" y="17"/>
                </a:cxn>
                <a:cxn ang="0">
                  <a:pos x="23" y="44"/>
                </a:cxn>
              </a:cxnLst>
              <a:rect l="0" t="0" r="r" b="b"/>
              <a:pathLst>
                <a:path w="47" h="53">
                  <a:moveTo>
                    <a:pt x="23" y="44"/>
                  </a:moveTo>
                  <a:cubicBezTo>
                    <a:pt x="23" y="44"/>
                    <a:pt x="0" y="21"/>
                    <a:pt x="42" y="0"/>
                  </a:cubicBezTo>
                  <a:cubicBezTo>
                    <a:pt x="42" y="0"/>
                    <a:pt x="45" y="8"/>
                    <a:pt x="46" y="17"/>
                  </a:cubicBezTo>
                  <a:cubicBezTo>
                    <a:pt x="47" y="26"/>
                    <a:pt x="43" y="53"/>
                    <a:pt x="23" y="4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3" name="Freeform 85"/>
            <p:cNvSpPr/>
            <p:nvPr/>
          </p:nvSpPr>
          <p:spPr bwMode="auto">
            <a:xfrm>
              <a:off x="4398963" y="1609725"/>
              <a:ext cx="103188" cy="133350"/>
            </a:xfrm>
            <a:custGeom>
              <a:avLst/>
              <a:gdLst/>
              <a:ahLst/>
              <a:cxnLst>
                <a:cxn ang="0">
                  <a:pos x="24" y="41"/>
                </a:cxn>
                <a:cxn ang="0">
                  <a:pos x="14" y="11"/>
                </a:cxn>
                <a:cxn ang="0">
                  <a:pos x="1" y="0"/>
                </a:cxn>
                <a:cxn ang="0">
                  <a:pos x="1" y="19"/>
                </a:cxn>
                <a:cxn ang="0">
                  <a:pos x="10" y="43"/>
                </a:cxn>
                <a:cxn ang="0">
                  <a:pos x="24" y="41"/>
                </a:cxn>
              </a:cxnLst>
              <a:rect l="0" t="0" r="r" b="b"/>
              <a:pathLst>
                <a:path w="35" h="46">
                  <a:moveTo>
                    <a:pt x="24" y="41"/>
                  </a:moveTo>
                  <a:cubicBezTo>
                    <a:pt x="24" y="41"/>
                    <a:pt x="35" y="25"/>
                    <a:pt x="14" y="11"/>
                  </a:cubicBezTo>
                  <a:cubicBezTo>
                    <a:pt x="3" y="3"/>
                    <a:pt x="1" y="0"/>
                    <a:pt x="1" y="0"/>
                  </a:cubicBezTo>
                  <a:cubicBezTo>
                    <a:pt x="1" y="0"/>
                    <a:pt x="0" y="14"/>
                    <a:pt x="1" y="19"/>
                  </a:cubicBezTo>
                  <a:cubicBezTo>
                    <a:pt x="1" y="24"/>
                    <a:pt x="0" y="38"/>
                    <a:pt x="10" y="43"/>
                  </a:cubicBezTo>
                  <a:cubicBezTo>
                    <a:pt x="17" y="46"/>
                    <a:pt x="24" y="41"/>
                    <a:pt x="24" y="4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4" name="Freeform 86"/>
            <p:cNvSpPr/>
            <p:nvPr/>
          </p:nvSpPr>
          <p:spPr bwMode="auto">
            <a:xfrm>
              <a:off x="4527551" y="1682750"/>
              <a:ext cx="138113" cy="131763"/>
            </a:xfrm>
            <a:custGeom>
              <a:avLst/>
              <a:gdLst/>
              <a:ahLst/>
              <a:cxnLst>
                <a:cxn ang="0">
                  <a:pos x="6" y="21"/>
                </a:cxn>
                <a:cxn ang="0">
                  <a:pos x="47" y="34"/>
                </a:cxn>
                <a:cxn ang="0">
                  <a:pos x="9" y="35"/>
                </a:cxn>
                <a:cxn ang="0">
                  <a:pos x="6" y="21"/>
                </a:cxn>
              </a:cxnLst>
              <a:rect l="0" t="0" r="r" b="b"/>
              <a:pathLst>
                <a:path w="47" h="45">
                  <a:moveTo>
                    <a:pt x="6" y="21"/>
                  </a:moveTo>
                  <a:cubicBezTo>
                    <a:pt x="6" y="21"/>
                    <a:pt x="31" y="0"/>
                    <a:pt x="47" y="34"/>
                  </a:cubicBezTo>
                  <a:cubicBezTo>
                    <a:pt x="47" y="34"/>
                    <a:pt x="28" y="45"/>
                    <a:pt x="9" y="35"/>
                  </a:cubicBezTo>
                  <a:cubicBezTo>
                    <a:pt x="0" y="31"/>
                    <a:pt x="6" y="23"/>
                    <a:pt x="6" y="2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5" name="Freeform 87"/>
            <p:cNvSpPr/>
            <p:nvPr/>
          </p:nvSpPr>
          <p:spPr bwMode="auto">
            <a:xfrm>
              <a:off x="4475163" y="1814513"/>
              <a:ext cx="138113" cy="117475"/>
            </a:xfrm>
            <a:custGeom>
              <a:avLst/>
              <a:gdLst/>
              <a:ahLst/>
              <a:cxnLst>
                <a:cxn ang="0">
                  <a:pos x="1" y="20"/>
                </a:cxn>
                <a:cxn ang="0">
                  <a:pos x="47" y="14"/>
                </a:cxn>
                <a:cxn ang="0">
                  <a:pos x="33" y="24"/>
                </a:cxn>
                <a:cxn ang="0">
                  <a:pos x="1" y="20"/>
                </a:cxn>
              </a:cxnLst>
              <a:rect l="0" t="0" r="r" b="b"/>
              <a:pathLst>
                <a:path w="47" h="40">
                  <a:moveTo>
                    <a:pt x="1" y="20"/>
                  </a:moveTo>
                  <a:cubicBezTo>
                    <a:pt x="0" y="15"/>
                    <a:pt x="9" y="0"/>
                    <a:pt x="47" y="14"/>
                  </a:cubicBezTo>
                  <a:cubicBezTo>
                    <a:pt x="47" y="14"/>
                    <a:pt x="38" y="21"/>
                    <a:pt x="33" y="24"/>
                  </a:cubicBezTo>
                  <a:cubicBezTo>
                    <a:pt x="28" y="28"/>
                    <a:pt x="2" y="40"/>
                    <a:pt x="1" y="2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6" name="Freeform 88"/>
            <p:cNvSpPr/>
            <p:nvPr/>
          </p:nvSpPr>
          <p:spPr bwMode="auto">
            <a:xfrm>
              <a:off x="4481513" y="1946275"/>
              <a:ext cx="122238" cy="111125"/>
            </a:xfrm>
            <a:custGeom>
              <a:avLst/>
              <a:gdLst/>
              <a:ahLst/>
              <a:cxnLst>
                <a:cxn ang="0">
                  <a:pos x="1" y="19"/>
                </a:cxn>
                <a:cxn ang="0">
                  <a:pos x="35" y="0"/>
                </a:cxn>
                <a:cxn ang="0">
                  <a:pos x="42" y="0"/>
                </a:cxn>
                <a:cxn ang="0">
                  <a:pos x="24" y="31"/>
                </a:cxn>
                <a:cxn ang="0">
                  <a:pos x="1" y="19"/>
                </a:cxn>
              </a:cxnLst>
              <a:rect l="0" t="0" r="r" b="b"/>
              <a:pathLst>
                <a:path w="42" h="38">
                  <a:moveTo>
                    <a:pt x="1" y="19"/>
                  </a:moveTo>
                  <a:cubicBezTo>
                    <a:pt x="0" y="14"/>
                    <a:pt x="2" y="0"/>
                    <a:pt x="35" y="0"/>
                  </a:cubicBezTo>
                  <a:cubicBezTo>
                    <a:pt x="35" y="0"/>
                    <a:pt x="40" y="1"/>
                    <a:pt x="42" y="0"/>
                  </a:cubicBezTo>
                  <a:cubicBezTo>
                    <a:pt x="42" y="0"/>
                    <a:pt x="36" y="23"/>
                    <a:pt x="24" y="31"/>
                  </a:cubicBezTo>
                  <a:cubicBezTo>
                    <a:pt x="12" y="38"/>
                    <a:pt x="2" y="27"/>
                    <a:pt x="1" y="19"/>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7" name="Freeform 89"/>
            <p:cNvSpPr/>
            <p:nvPr/>
          </p:nvSpPr>
          <p:spPr bwMode="auto">
            <a:xfrm>
              <a:off x="4232276" y="1990725"/>
              <a:ext cx="139700" cy="93663"/>
            </a:xfrm>
            <a:custGeom>
              <a:avLst/>
              <a:gdLst/>
              <a:ahLst/>
              <a:cxnLst>
                <a:cxn ang="0">
                  <a:pos x="46" y="18"/>
                </a:cxn>
                <a:cxn ang="0">
                  <a:pos x="15" y="3"/>
                </a:cxn>
                <a:cxn ang="0">
                  <a:pos x="0" y="5"/>
                </a:cxn>
                <a:cxn ang="0">
                  <a:pos x="24" y="30"/>
                </a:cxn>
                <a:cxn ang="0">
                  <a:pos x="46" y="18"/>
                </a:cxn>
              </a:cxnLst>
              <a:rect l="0" t="0" r="r" b="b"/>
              <a:pathLst>
                <a:path w="48" h="32">
                  <a:moveTo>
                    <a:pt x="46" y="18"/>
                  </a:moveTo>
                  <a:cubicBezTo>
                    <a:pt x="46" y="18"/>
                    <a:pt x="44" y="0"/>
                    <a:pt x="15" y="3"/>
                  </a:cubicBezTo>
                  <a:cubicBezTo>
                    <a:pt x="15" y="3"/>
                    <a:pt x="2" y="6"/>
                    <a:pt x="0" y="5"/>
                  </a:cubicBezTo>
                  <a:cubicBezTo>
                    <a:pt x="0" y="5"/>
                    <a:pt x="10" y="27"/>
                    <a:pt x="24" y="30"/>
                  </a:cubicBezTo>
                  <a:cubicBezTo>
                    <a:pt x="38" y="32"/>
                    <a:pt x="48" y="27"/>
                    <a:pt x="46" y="18"/>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8" name="Freeform 90"/>
            <p:cNvSpPr/>
            <p:nvPr/>
          </p:nvSpPr>
          <p:spPr bwMode="auto">
            <a:xfrm>
              <a:off x="4170363" y="1870075"/>
              <a:ext cx="131763" cy="87313"/>
            </a:xfrm>
            <a:custGeom>
              <a:avLst/>
              <a:gdLst/>
              <a:ahLst/>
              <a:cxnLst>
                <a:cxn ang="0">
                  <a:pos x="41" y="11"/>
                </a:cxn>
                <a:cxn ang="0">
                  <a:pos x="7" y="8"/>
                </a:cxn>
                <a:cxn ang="0">
                  <a:pos x="0" y="18"/>
                </a:cxn>
                <a:cxn ang="0">
                  <a:pos x="19" y="24"/>
                </a:cxn>
                <a:cxn ang="0">
                  <a:pos x="41" y="11"/>
                </a:cxn>
              </a:cxnLst>
              <a:rect l="0" t="0" r="r" b="b"/>
              <a:pathLst>
                <a:path w="45" h="30">
                  <a:moveTo>
                    <a:pt x="41" y="11"/>
                  </a:moveTo>
                  <a:cubicBezTo>
                    <a:pt x="37" y="5"/>
                    <a:pt x="22" y="0"/>
                    <a:pt x="7" y="8"/>
                  </a:cubicBezTo>
                  <a:cubicBezTo>
                    <a:pt x="1" y="12"/>
                    <a:pt x="0" y="18"/>
                    <a:pt x="0" y="18"/>
                  </a:cubicBezTo>
                  <a:cubicBezTo>
                    <a:pt x="0" y="18"/>
                    <a:pt x="13" y="21"/>
                    <a:pt x="19" y="24"/>
                  </a:cubicBezTo>
                  <a:cubicBezTo>
                    <a:pt x="32" y="30"/>
                    <a:pt x="45" y="18"/>
                    <a:pt x="41" y="1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9" name="Freeform 91"/>
            <p:cNvSpPr/>
            <p:nvPr/>
          </p:nvSpPr>
          <p:spPr bwMode="auto">
            <a:xfrm>
              <a:off x="4122738" y="1682750"/>
              <a:ext cx="120650" cy="114300"/>
            </a:xfrm>
            <a:custGeom>
              <a:avLst/>
              <a:gdLst/>
              <a:ahLst/>
              <a:cxnLst>
                <a:cxn ang="0">
                  <a:pos x="30" y="34"/>
                </a:cxn>
                <a:cxn ang="0">
                  <a:pos x="23" y="9"/>
                </a:cxn>
                <a:cxn ang="0">
                  <a:pos x="8" y="0"/>
                </a:cxn>
                <a:cxn ang="0">
                  <a:pos x="9" y="27"/>
                </a:cxn>
                <a:cxn ang="0">
                  <a:pos x="30" y="34"/>
                </a:cxn>
              </a:cxnLst>
              <a:rect l="0" t="0" r="r" b="b"/>
              <a:pathLst>
                <a:path w="41" h="39">
                  <a:moveTo>
                    <a:pt x="30" y="34"/>
                  </a:moveTo>
                  <a:cubicBezTo>
                    <a:pt x="30" y="34"/>
                    <a:pt x="41" y="17"/>
                    <a:pt x="23" y="9"/>
                  </a:cubicBezTo>
                  <a:cubicBezTo>
                    <a:pt x="10" y="3"/>
                    <a:pt x="8" y="0"/>
                    <a:pt x="8" y="0"/>
                  </a:cubicBezTo>
                  <a:cubicBezTo>
                    <a:pt x="8" y="0"/>
                    <a:pt x="0" y="15"/>
                    <a:pt x="9" y="27"/>
                  </a:cubicBezTo>
                  <a:cubicBezTo>
                    <a:pt x="18" y="39"/>
                    <a:pt x="27" y="35"/>
                    <a:pt x="30" y="3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0" name="Freeform 92"/>
            <p:cNvSpPr/>
            <p:nvPr/>
          </p:nvSpPr>
          <p:spPr bwMode="auto">
            <a:xfrm>
              <a:off x="4246563" y="1670050"/>
              <a:ext cx="125413" cy="134938"/>
            </a:xfrm>
            <a:custGeom>
              <a:avLst/>
              <a:gdLst/>
              <a:ahLst/>
              <a:cxnLst>
                <a:cxn ang="0">
                  <a:pos x="14" y="41"/>
                </a:cxn>
                <a:cxn ang="0">
                  <a:pos x="12" y="17"/>
                </a:cxn>
                <a:cxn ang="0">
                  <a:pos x="31" y="0"/>
                </a:cxn>
                <a:cxn ang="0">
                  <a:pos x="35" y="38"/>
                </a:cxn>
                <a:cxn ang="0">
                  <a:pos x="14" y="41"/>
                </a:cxn>
              </a:cxnLst>
              <a:rect l="0" t="0" r="r" b="b"/>
              <a:pathLst>
                <a:path w="43" h="46">
                  <a:moveTo>
                    <a:pt x="14" y="41"/>
                  </a:moveTo>
                  <a:cubicBezTo>
                    <a:pt x="14" y="41"/>
                    <a:pt x="0" y="28"/>
                    <a:pt x="12" y="17"/>
                  </a:cubicBezTo>
                  <a:cubicBezTo>
                    <a:pt x="24" y="5"/>
                    <a:pt x="31" y="4"/>
                    <a:pt x="31" y="0"/>
                  </a:cubicBezTo>
                  <a:cubicBezTo>
                    <a:pt x="31" y="0"/>
                    <a:pt x="43" y="30"/>
                    <a:pt x="35" y="38"/>
                  </a:cubicBezTo>
                  <a:cubicBezTo>
                    <a:pt x="28" y="46"/>
                    <a:pt x="19" y="44"/>
                    <a:pt x="14" y="4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1" name="Freeform 93"/>
            <p:cNvSpPr/>
            <p:nvPr/>
          </p:nvSpPr>
          <p:spPr bwMode="auto">
            <a:xfrm>
              <a:off x="4654551" y="1831975"/>
              <a:ext cx="128588" cy="134938"/>
            </a:xfrm>
            <a:custGeom>
              <a:avLst/>
              <a:gdLst/>
              <a:ahLst/>
              <a:cxnLst>
                <a:cxn ang="0">
                  <a:pos x="8" y="38"/>
                </a:cxn>
                <a:cxn ang="0">
                  <a:pos x="16" y="12"/>
                </a:cxn>
                <a:cxn ang="0">
                  <a:pos x="38" y="0"/>
                </a:cxn>
                <a:cxn ang="0">
                  <a:pos x="35" y="39"/>
                </a:cxn>
                <a:cxn ang="0">
                  <a:pos x="8" y="38"/>
                </a:cxn>
              </a:cxnLst>
              <a:rect l="0" t="0" r="r" b="b"/>
              <a:pathLst>
                <a:path w="44" h="46">
                  <a:moveTo>
                    <a:pt x="8" y="38"/>
                  </a:moveTo>
                  <a:cubicBezTo>
                    <a:pt x="8" y="38"/>
                    <a:pt x="0" y="19"/>
                    <a:pt x="16" y="12"/>
                  </a:cubicBezTo>
                  <a:cubicBezTo>
                    <a:pt x="33" y="5"/>
                    <a:pt x="38" y="0"/>
                    <a:pt x="38" y="0"/>
                  </a:cubicBezTo>
                  <a:cubicBezTo>
                    <a:pt x="38" y="0"/>
                    <a:pt x="44" y="32"/>
                    <a:pt x="35" y="39"/>
                  </a:cubicBezTo>
                  <a:cubicBezTo>
                    <a:pt x="25" y="45"/>
                    <a:pt x="13" y="46"/>
                    <a:pt x="8" y="38"/>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2" name="Freeform 94"/>
            <p:cNvSpPr/>
            <p:nvPr/>
          </p:nvSpPr>
          <p:spPr bwMode="auto">
            <a:xfrm>
              <a:off x="4668838" y="1649413"/>
              <a:ext cx="84138" cy="120650"/>
            </a:xfrm>
            <a:custGeom>
              <a:avLst/>
              <a:gdLst/>
              <a:ahLst/>
              <a:cxnLst>
                <a:cxn ang="0">
                  <a:pos x="14" y="41"/>
                </a:cxn>
                <a:cxn ang="0">
                  <a:pos x="2" y="21"/>
                </a:cxn>
                <a:cxn ang="0">
                  <a:pos x="15" y="0"/>
                </a:cxn>
                <a:cxn ang="0">
                  <a:pos x="27" y="20"/>
                </a:cxn>
                <a:cxn ang="0">
                  <a:pos x="14" y="41"/>
                </a:cxn>
              </a:cxnLst>
              <a:rect l="0" t="0" r="r" b="b"/>
              <a:pathLst>
                <a:path w="29" h="41">
                  <a:moveTo>
                    <a:pt x="14" y="41"/>
                  </a:moveTo>
                  <a:cubicBezTo>
                    <a:pt x="14" y="41"/>
                    <a:pt x="0" y="31"/>
                    <a:pt x="2" y="21"/>
                  </a:cubicBezTo>
                  <a:cubicBezTo>
                    <a:pt x="4" y="11"/>
                    <a:pt x="15" y="3"/>
                    <a:pt x="15" y="0"/>
                  </a:cubicBezTo>
                  <a:cubicBezTo>
                    <a:pt x="15" y="0"/>
                    <a:pt x="26" y="13"/>
                    <a:pt x="27" y="20"/>
                  </a:cubicBezTo>
                  <a:cubicBezTo>
                    <a:pt x="29" y="26"/>
                    <a:pt x="27" y="40"/>
                    <a:pt x="14" y="4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3" name="Freeform 95"/>
            <p:cNvSpPr/>
            <p:nvPr/>
          </p:nvSpPr>
          <p:spPr bwMode="auto">
            <a:xfrm>
              <a:off x="3976688" y="1876425"/>
              <a:ext cx="141288" cy="122238"/>
            </a:xfrm>
            <a:custGeom>
              <a:avLst/>
              <a:gdLst/>
              <a:ahLst/>
              <a:cxnLst>
                <a:cxn ang="0">
                  <a:pos x="31" y="42"/>
                </a:cxn>
                <a:cxn ang="0">
                  <a:pos x="23" y="0"/>
                </a:cxn>
                <a:cxn ang="0">
                  <a:pos x="34" y="11"/>
                </a:cxn>
                <a:cxn ang="0">
                  <a:pos x="31" y="42"/>
                </a:cxn>
              </a:cxnLst>
              <a:rect l="0" t="0" r="r" b="b"/>
              <a:pathLst>
                <a:path w="48" h="42">
                  <a:moveTo>
                    <a:pt x="31" y="42"/>
                  </a:moveTo>
                  <a:cubicBezTo>
                    <a:pt x="31" y="42"/>
                    <a:pt x="0" y="34"/>
                    <a:pt x="23" y="0"/>
                  </a:cubicBezTo>
                  <a:cubicBezTo>
                    <a:pt x="23" y="0"/>
                    <a:pt x="27" y="6"/>
                    <a:pt x="34" y="11"/>
                  </a:cubicBezTo>
                  <a:cubicBezTo>
                    <a:pt x="41" y="16"/>
                    <a:pt x="48" y="42"/>
                    <a:pt x="31" y="42"/>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4" name="Freeform 96"/>
            <p:cNvSpPr/>
            <p:nvPr/>
          </p:nvSpPr>
          <p:spPr bwMode="auto">
            <a:xfrm>
              <a:off x="3830638" y="1901825"/>
              <a:ext cx="169863" cy="128588"/>
            </a:xfrm>
            <a:custGeom>
              <a:avLst/>
              <a:gdLst/>
              <a:ahLst/>
              <a:cxnLst>
                <a:cxn ang="0">
                  <a:pos x="26" y="44"/>
                </a:cxn>
                <a:cxn ang="0">
                  <a:pos x="20" y="0"/>
                </a:cxn>
                <a:cxn ang="0">
                  <a:pos x="28" y="7"/>
                </a:cxn>
                <a:cxn ang="0">
                  <a:pos x="26" y="44"/>
                </a:cxn>
              </a:cxnLst>
              <a:rect l="0" t="0" r="r" b="b"/>
              <a:pathLst>
                <a:path w="58" h="44">
                  <a:moveTo>
                    <a:pt x="26" y="44"/>
                  </a:moveTo>
                  <a:cubicBezTo>
                    <a:pt x="26" y="44"/>
                    <a:pt x="0" y="31"/>
                    <a:pt x="20" y="0"/>
                  </a:cubicBezTo>
                  <a:cubicBezTo>
                    <a:pt x="20" y="0"/>
                    <a:pt x="24" y="5"/>
                    <a:pt x="28" y="7"/>
                  </a:cubicBezTo>
                  <a:cubicBezTo>
                    <a:pt x="41" y="15"/>
                    <a:pt x="58" y="35"/>
                    <a:pt x="26" y="4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5" name="Freeform 97"/>
            <p:cNvSpPr/>
            <p:nvPr/>
          </p:nvSpPr>
          <p:spPr bwMode="auto">
            <a:xfrm>
              <a:off x="3997326" y="1724025"/>
              <a:ext cx="146050" cy="111125"/>
            </a:xfrm>
            <a:custGeom>
              <a:avLst/>
              <a:gdLst/>
              <a:ahLst/>
              <a:cxnLst>
                <a:cxn ang="0">
                  <a:pos x="30" y="38"/>
                </a:cxn>
                <a:cxn ang="0">
                  <a:pos x="18" y="0"/>
                </a:cxn>
                <a:cxn ang="0">
                  <a:pos x="26" y="9"/>
                </a:cxn>
                <a:cxn ang="0">
                  <a:pos x="30" y="38"/>
                </a:cxn>
              </a:cxnLst>
              <a:rect l="0" t="0" r="r" b="b"/>
              <a:pathLst>
                <a:path w="50" h="38">
                  <a:moveTo>
                    <a:pt x="30" y="38"/>
                  </a:moveTo>
                  <a:cubicBezTo>
                    <a:pt x="30" y="38"/>
                    <a:pt x="0" y="38"/>
                    <a:pt x="18" y="0"/>
                  </a:cubicBezTo>
                  <a:cubicBezTo>
                    <a:pt x="18" y="0"/>
                    <a:pt x="22" y="7"/>
                    <a:pt x="26" y="9"/>
                  </a:cubicBezTo>
                  <a:cubicBezTo>
                    <a:pt x="30" y="11"/>
                    <a:pt x="50" y="31"/>
                    <a:pt x="30" y="38"/>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grpSp>
      <p:sp>
        <p:nvSpPr>
          <p:cNvPr id="36" name="日期占位符 35"/>
          <p:cNvSpPr>
            <a:spLocks noGrp="1"/>
          </p:cNvSpPr>
          <p:nvPr>
            <p:ph type="dt" sz="half" idx="10"/>
          </p:nvPr>
        </p:nvSpPr>
        <p:spPr/>
        <p:txBody>
          <a:bodyPr/>
          <a:lstStyle/>
          <a:p>
            <a:fld id="{7E34EDC7-E70B-481E-92B7-D7880533A6FC}" type="datetime1">
              <a:rPr lang="zh-CN" altLang="en-US" smtClean="0"/>
            </a:fld>
            <a:endParaRPr lang="zh-CN" altLang="en-US" dirty="0"/>
          </a:p>
        </p:txBody>
      </p:sp>
      <p:sp>
        <p:nvSpPr>
          <p:cNvPr id="37" name="页脚占位符 3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课后作业</a:t>
            </a:r>
            <a:endParaRPr lang="zh-CN" altLang="en-US" dirty="0"/>
          </a:p>
        </p:txBody>
      </p:sp>
      <p:sp>
        <p:nvSpPr>
          <p:cNvPr id="3" name="内容占位符 2"/>
          <p:cNvSpPr>
            <a:spLocks noGrp="1"/>
          </p:cNvSpPr>
          <p:nvPr>
            <p:ph idx="1"/>
          </p:nvPr>
        </p:nvSpPr>
        <p:spPr>
          <a:xfrm>
            <a:off x="961752" y="1034143"/>
            <a:ext cx="8043352" cy="3440974"/>
          </a:xfrm>
        </p:spPr>
        <p:txBody>
          <a:bodyPr>
            <a:normAutofit/>
          </a:bodyPr>
          <a:lstStyle/>
          <a:p>
            <a:pPr>
              <a:lnSpc>
                <a:spcPct val="120000"/>
              </a:lnSpc>
            </a:pPr>
            <a:r>
              <a:rPr lang="zh-CN" altLang="en-US" dirty="0"/>
              <a:t>学习慕课视频和相关技术</a:t>
            </a:r>
            <a:endParaRPr lang="en-US" altLang="zh-CN" dirty="0"/>
          </a:p>
          <a:p>
            <a:pPr>
              <a:lnSpc>
                <a:spcPct val="120000"/>
              </a:lnSpc>
            </a:pPr>
            <a:r>
              <a:rPr lang="zh-CN" altLang="en-US" dirty="0"/>
              <a:t>实验内容：</a:t>
            </a:r>
            <a:endParaRPr lang="zh-CN" altLang="en-US" dirty="0"/>
          </a:p>
          <a:p>
            <a:pPr marL="1108710" lvl="1" indent="-457200">
              <a:lnSpc>
                <a:spcPct val="120000"/>
              </a:lnSpc>
            </a:pPr>
            <a:r>
              <a:rPr lang="zh-CN" altLang="zh-CN" dirty="0"/>
              <a:t>整合需求规格说明书</a:t>
            </a:r>
            <a:r>
              <a:rPr lang="zh-CN" altLang="en-US" dirty="0"/>
              <a:t>（见需求规格说明书模板</a:t>
            </a:r>
            <a:r>
              <a:rPr lang="en-US" altLang="zh-CN" dirty="0"/>
              <a:t> </a:t>
            </a:r>
            <a:r>
              <a:rPr lang="zh-CN" altLang="en-US" dirty="0"/>
              <a:t>）</a:t>
            </a:r>
            <a:r>
              <a:rPr lang="zh-CN" altLang="zh-CN" dirty="0"/>
              <a:t>。</a:t>
            </a:r>
            <a:endParaRPr lang="en-US" altLang="zh-CN" dirty="0"/>
          </a:p>
          <a:p>
            <a:pPr marL="1108710" lvl="1" indent="-457200">
              <a:lnSpc>
                <a:spcPct val="120000"/>
              </a:lnSpc>
            </a:pPr>
            <a:r>
              <a:rPr lang="zh-CN" altLang="en-US" dirty="0"/>
              <a:t>制作软件原型或前端页面</a:t>
            </a:r>
            <a:endParaRPr lang="en-US" altLang="zh-CN" dirty="0"/>
          </a:p>
          <a:p>
            <a:pPr marL="1108710" lvl="1" indent="-457200">
              <a:lnSpc>
                <a:spcPct val="120000"/>
              </a:lnSpc>
            </a:pPr>
            <a:r>
              <a:rPr lang="zh-CN" altLang="en-US" dirty="0"/>
              <a:t>完成数据库设计</a:t>
            </a:r>
            <a:endParaRPr lang="zh-CN" altLang="zh-CN" dirty="0"/>
          </a:p>
        </p:txBody>
      </p:sp>
      <p:sp>
        <p:nvSpPr>
          <p:cNvPr id="4" name="日期占位符 3"/>
          <p:cNvSpPr>
            <a:spLocks noGrp="1"/>
          </p:cNvSpPr>
          <p:nvPr>
            <p:ph type="dt" sz="half" idx="10"/>
          </p:nvPr>
        </p:nvSpPr>
        <p:spPr/>
        <p:txBody>
          <a:bodyPr/>
          <a:lstStyle/>
          <a:p>
            <a:fld id="{0247D8DC-1C3A-473D-8303-AD16E04EAE11}"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2953716-606B-47EF-9BAB-07DC0A13A3D6}"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233B410F-ED3A-420F-9009-9AC68EA669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p:cNvPicPr>
            <a:picLocks noChangeAspect="1" noChangeArrowheads="1"/>
          </p:cNvPicPr>
          <p:nvPr/>
        </p:nvPicPr>
        <p:blipFill rotWithShape="1">
          <a:blip r:embed="rId1" cstate="print"/>
          <a:srcRect t="8858" b="6775"/>
          <a:stretch>
            <a:fillRect/>
          </a:stretch>
        </p:blipFill>
        <p:spPr bwMode="auto">
          <a:xfrm>
            <a:off x="1141651" y="775235"/>
            <a:ext cx="685867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p:cNvSpPr/>
          <p:nvPr/>
        </p:nvSpPr>
        <p:spPr>
          <a:xfrm>
            <a:off x="4143876" y="2451460"/>
            <a:ext cx="5000124" cy="1526456"/>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5" name="矩形"/>
          <p:cNvSpPr/>
          <p:nvPr/>
        </p:nvSpPr>
        <p:spPr>
          <a:xfrm>
            <a:off x="0" y="2451460"/>
            <a:ext cx="4143875" cy="152645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6" name="矩形"/>
          <p:cNvSpPr/>
          <p:nvPr/>
        </p:nvSpPr>
        <p:spPr>
          <a:xfrm>
            <a:off x="1142325" y="2431210"/>
            <a:ext cx="6858675" cy="20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7" name="矩形"/>
          <p:cNvSpPr/>
          <p:nvPr/>
        </p:nvSpPr>
        <p:spPr>
          <a:xfrm>
            <a:off x="1142325" y="3977915"/>
            <a:ext cx="6858675" cy="20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10" name="文本"/>
          <p:cNvSpPr/>
          <p:nvPr/>
        </p:nvSpPr>
        <p:spPr>
          <a:xfrm>
            <a:off x="4191650" y="2938139"/>
            <a:ext cx="4904027" cy="400110"/>
          </a:xfrm>
          <a:prstGeom prst="rect">
            <a:avLst/>
          </a:prstGeom>
        </p:spPr>
        <p:txBody>
          <a:bodyPr wrap="square">
            <a:spAutoFit/>
          </a:bodyPr>
          <a:lstStyle/>
          <a:p>
            <a:pPr algn="ctr"/>
            <a:r>
              <a:rPr lang="zh-CN" altLang="en-US" sz="2000" b="1" spc="169" dirty="0">
                <a:solidFill>
                  <a:schemeClr val="bg1"/>
                </a:solidFill>
                <a:latin typeface="+mj-ea"/>
                <a:ea typeface="+mj-ea"/>
                <a:sym typeface="+mn-ea"/>
              </a:rPr>
              <a:t>工作</a:t>
            </a:r>
            <a:r>
              <a:rPr lang="zh-CN" altLang="en-US" sz="2000" b="1" spc="169" dirty="0" smtClean="0">
                <a:solidFill>
                  <a:schemeClr val="bg1"/>
                </a:solidFill>
                <a:latin typeface="+mj-ea"/>
                <a:ea typeface="+mj-ea"/>
                <a:sym typeface="+mn-ea"/>
              </a:rPr>
              <a:t>任务</a:t>
            </a:r>
            <a:r>
              <a:rPr lang="en-US" altLang="zh-CN" sz="2000" b="1" spc="169" dirty="0" smtClean="0">
                <a:solidFill>
                  <a:schemeClr val="bg1"/>
                </a:solidFill>
                <a:latin typeface="+mj-ea"/>
                <a:ea typeface="+mj-ea"/>
                <a:sym typeface="+mn-ea"/>
              </a:rPr>
              <a:t>3</a:t>
            </a:r>
            <a:r>
              <a:rPr lang="zh-CN" altLang="en-US" sz="2000" b="1" spc="169" dirty="0" smtClean="0">
                <a:solidFill>
                  <a:schemeClr val="bg1"/>
                </a:solidFill>
                <a:latin typeface="+mj-ea"/>
                <a:ea typeface="+mj-ea"/>
                <a:sym typeface="+mn-ea"/>
              </a:rPr>
              <a:t>：完成系统数据库设计</a:t>
            </a:r>
            <a:endParaRPr lang="zh-CN" altLang="en-US" sz="2000" b="1" spc="169" dirty="0">
              <a:solidFill>
                <a:schemeClr val="bg1"/>
              </a:solidFill>
              <a:latin typeface="+mj-ea"/>
              <a:ea typeface="+mj-ea"/>
              <a:sym typeface="+mn-ea"/>
            </a:endParaRPr>
          </a:p>
        </p:txBody>
      </p:sp>
      <p:sp>
        <p:nvSpPr>
          <p:cNvPr id="4" name="日期占位符 3"/>
          <p:cNvSpPr>
            <a:spLocks noGrp="1"/>
          </p:cNvSpPr>
          <p:nvPr>
            <p:ph type="dt" sz="half" idx="10"/>
          </p:nvPr>
        </p:nvSpPr>
        <p:spPr/>
        <p:txBody>
          <a:bodyPr/>
          <a:lstStyle/>
          <a:p>
            <a:fld id="{9220F4FE-C3A2-467F-9B33-773170A47F66}" type="datetime1">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
        <p:nvSpPr>
          <p:cNvPr id="11" name="灯片编号占位符 10"/>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p:stCondLst>
                              <p:cond delay="2000"/>
                            </p:stCondLst>
                            <p:childTnLst>
                              <p:par>
                                <p:cTn id="24" presetID="16" presetClass="entr" presetSubtype="37"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outVertic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45" name="Picture 21"/>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3806" t="3441" r="5730" b="3363"/>
          <a:stretch>
            <a:fillRect/>
          </a:stretch>
        </p:blipFill>
        <p:spPr bwMode="auto">
          <a:xfrm>
            <a:off x="1598201" y="700819"/>
            <a:ext cx="6145262" cy="432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5"/>
          <p:cNvSpPr>
            <a:spLocks noGrp="1"/>
          </p:cNvSpPr>
          <p:nvPr>
            <p:ph type="title"/>
          </p:nvPr>
        </p:nvSpPr>
        <p:spPr/>
        <p:txBody>
          <a:bodyPr/>
          <a:lstStyle/>
          <a:p>
            <a:r>
              <a:rPr lang="zh-CN" altLang="en-US" dirty="0">
                <a:latin typeface="+mj-ea"/>
              </a:rPr>
              <a:t>网上报名系统的数据建模</a:t>
            </a:r>
            <a:r>
              <a:rPr lang="en-US" altLang="zh-CN" dirty="0">
                <a:latin typeface="+mj-ea"/>
              </a:rPr>
              <a:t>——</a:t>
            </a:r>
            <a:r>
              <a:rPr lang="zh-CN" altLang="en-US" dirty="0">
                <a:latin typeface="+mj-ea"/>
              </a:rPr>
              <a:t>领域类</a:t>
            </a:r>
            <a:r>
              <a:rPr lang="zh-CN" altLang="en-US" dirty="0" smtClean="0">
                <a:latin typeface="+mj-ea"/>
              </a:rPr>
              <a:t>图</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日期占位符 6"/>
          <p:cNvSpPr>
            <a:spLocks noGrp="1"/>
          </p:cNvSpPr>
          <p:nvPr>
            <p:ph type="dt" sz="half" idx="10"/>
          </p:nvPr>
        </p:nvSpPr>
        <p:spPr/>
        <p:txBody>
          <a:bodyPr/>
          <a:lstStyle/>
          <a:p>
            <a:fld id="{35CAAF1A-7BC0-4EF2-87B0-02F0828638DD}" type="datetime1">
              <a:rPr lang="zh-CN" altLang="en-US" smtClean="0"/>
            </a:fld>
            <a:endParaRPr lang="zh-CN" altLang="en-US"/>
          </a:p>
        </p:txBody>
      </p:sp>
      <p:sp>
        <p:nvSpPr>
          <p:cNvPr id="9" name="页脚占位符 8"/>
          <p:cNvSpPr>
            <a:spLocks noGrp="1"/>
          </p:cNvSpPr>
          <p:nvPr>
            <p:ph type="ftr" sz="quarter" idx="11"/>
          </p:nvPr>
        </p:nvSpPr>
        <p:spPr/>
        <p:txBody>
          <a:bodyPr/>
          <a:lstStyle/>
          <a:p>
            <a:r>
              <a:rPr lang="zh-CN" altLang="en-US" smtClean="0"/>
              <a:t>软件工程</a:t>
            </a: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5"/>
          <p:cNvSpPr txBox="1">
            <a:spLocks noChangeArrowheads="1"/>
          </p:cNvSpPr>
          <p:nvPr/>
        </p:nvSpPr>
        <p:spPr bwMode="auto">
          <a:xfrm>
            <a:off x="846320" y="1037193"/>
            <a:ext cx="8011929" cy="3024097"/>
          </a:xfrm>
          <a:prstGeom prst="rect">
            <a:avLst/>
          </a:prstGeom>
          <a:noFill/>
          <a:ln w="9525" algn="ctr">
            <a:noFill/>
            <a:miter lim="800000"/>
          </a:ln>
          <a:effectLst/>
        </p:spPr>
        <p:txBody>
          <a:bodyPr wrap="square" lIns="80963" tIns="40481" rIns="80963" bIns="40481">
            <a:spAutoFit/>
          </a:bodyPr>
          <a:lstStyle/>
          <a:p>
            <a:pPr marL="257175" indent="-257175">
              <a:lnSpc>
                <a:spcPct val="130000"/>
              </a:lnSpc>
              <a:spcBef>
                <a:spcPts val="900"/>
              </a:spcBef>
              <a:buFont typeface="Arial" panose="020B0604020202020204" pitchFamily="34" charset="0"/>
              <a:buChar char="•"/>
            </a:pPr>
            <a:r>
              <a:rPr lang="zh-CN" altLang="en-US" sz="2400" b="1" dirty="0">
                <a:latin typeface="+mj-ea"/>
                <a:ea typeface="+mj-ea"/>
              </a:rPr>
              <a:t>根据用户访谈得知，更新</a:t>
            </a:r>
            <a:r>
              <a:rPr lang="zh-CN" altLang="en-US" sz="2400" b="1" dirty="0" smtClean="0">
                <a:latin typeface="+mj-ea"/>
                <a:ea typeface="+mj-ea"/>
              </a:rPr>
              <a:t>需求：</a:t>
            </a:r>
            <a:endParaRPr lang="en-US" altLang="zh-CN" sz="2400" b="1" dirty="0">
              <a:latin typeface="+mj-ea"/>
              <a:ea typeface="+mj-ea"/>
            </a:endParaRPr>
          </a:p>
          <a:p>
            <a:pPr marL="342900" indent="-342900">
              <a:lnSpc>
                <a:spcPct val="130000"/>
              </a:lnSpc>
              <a:spcBef>
                <a:spcPts val="900"/>
              </a:spcBef>
              <a:buFont typeface="+mj-lt"/>
              <a:buAutoNum type="arabicPeriod"/>
            </a:pPr>
            <a:r>
              <a:rPr lang="zh-CN" altLang="en-US" sz="2000" dirty="0">
                <a:latin typeface="+mj-ea"/>
                <a:ea typeface="+mj-ea"/>
              </a:rPr>
              <a:t>用户需添加“邮箱” 、“身份证号”。</a:t>
            </a:r>
            <a:endParaRPr lang="en-US" altLang="zh-CN" sz="2000" dirty="0">
              <a:latin typeface="+mj-ea"/>
              <a:ea typeface="+mj-ea"/>
            </a:endParaRPr>
          </a:p>
          <a:p>
            <a:pPr marL="342900" indent="-342900">
              <a:lnSpc>
                <a:spcPct val="130000"/>
              </a:lnSpc>
              <a:spcBef>
                <a:spcPts val="900"/>
              </a:spcBef>
              <a:buFont typeface="+mj-lt"/>
              <a:buAutoNum type="arabicPeriod"/>
            </a:pPr>
            <a:r>
              <a:rPr lang="zh-CN" altLang="en-US" sz="2000" dirty="0">
                <a:latin typeface="+mj-ea"/>
                <a:ea typeface="+mj-ea"/>
              </a:rPr>
              <a:t>单位需增加“负责人”。</a:t>
            </a:r>
            <a:endParaRPr lang="en-US" altLang="zh-CN" sz="2000" dirty="0">
              <a:latin typeface="+mj-ea"/>
              <a:ea typeface="+mj-ea"/>
            </a:endParaRPr>
          </a:p>
          <a:p>
            <a:pPr marL="342900" indent="-342900">
              <a:lnSpc>
                <a:spcPct val="130000"/>
              </a:lnSpc>
              <a:spcBef>
                <a:spcPts val="900"/>
              </a:spcBef>
              <a:buFont typeface="+mj-lt"/>
              <a:buAutoNum type="arabicPeriod"/>
            </a:pPr>
            <a:r>
              <a:rPr lang="zh-CN" altLang="en-US" sz="2000" dirty="0">
                <a:latin typeface="+mj-ea"/>
                <a:ea typeface="+mj-ea"/>
              </a:rPr>
              <a:t>参赛单位信息后台不做管理，参赛运动员报名中增加“领队”、“医生”、“工作人员”。</a:t>
            </a:r>
            <a:endParaRPr lang="en-US" altLang="zh-CN" sz="2000" dirty="0">
              <a:latin typeface="+mj-ea"/>
              <a:ea typeface="+mj-ea"/>
            </a:endParaRPr>
          </a:p>
          <a:p>
            <a:pPr marL="342900" indent="-342900">
              <a:lnSpc>
                <a:spcPct val="130000"/>
              </a:lnSpc>
              <a:spcBef>
                <a:spcPts val="900"/>
              </a:spcBef>
              <a:buFont typeface="+mj-lt"/>
              <a:buAutoNum type="arabicPeriod"/>
            </a:pPr>
            <a:r>
              <a:rPr lang="zh-CN" altLang="en-US" sz="2000" dirty="0">
                <a:latin typeface="+mj-ea"/>
                <a:ea typeface="+mj-ea"/>
              </a:rPr>
              <a:t>赛事需加入赛事状态一项，用于运动员报名操作。</a:t>
            </a:r>
            <a:endParaRPr lang="zh-CN" altLang="en-US" sz="2000" dirty="0">
              <a:latin typeface="+mj-ea"/>
              <a:ea typeface="+mj-ea"/>
            </a:endParaRPr>
          </a:p>
        </p:txBody>
      </p:sp>
      <p:sp>
        <p:nvSpPr>
          <p:cNvPr id="5" name="标题 4"/>
          <p:cNvSpPr>
            <a:spLocks noGrp="1"/>
          </p:cNvSpPr>
          <p:nvPr>
            <p:ph type="title"/>
          </p:nvPr>
        </p:nvSpPr>
        <p:spPr/>
        <p:txBody>
          <a:bodyPr/>
          <a:lstStyle/>
          <a:p>
            <a:r>
              <a:rPr lang="zh-CN" altLang="en-US" dirty="0">
                <a:latin typeface="+mj-ea"/>
              </a:rPr>
              <a:t>网上报名系统的数据建模</a:t>
            </a:r>
            <a:r>
              <a:rPr lang="en-US" altLang="zh-CN" dirty="0">
                <a:latin typeface="+mj-ea"/>
              </a:rPr>
              <a:t>——</a:t>
            </a:r>
            <a:r>
              <a:rPr lang="zh-CN" altLang="en-US" dirty="0">
                <a:latin typeface="+mj-ea"/>
              </a:rPr>
              <a:t>领域类</a:t>
            </a:r>
            <a:r>
              <a:rPr lang="zh-CN" altLang="en-US" dirty="0" smtClean="0">
                <a:latin typeface="+mj-ea"/>
              </a:rPr>
              <a:t>图</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日期占位符 6"/>
          <p:cNvSpPr>
            <a:spLocks noGrp="1"/>
          </p:cNvSpPr>
          <p:nvPr>
            <p:ph type="dt" sz="half" idx="10"/>
          </p:nvPr>
        </p:nvSpPr>
        <p:spPr/>
        <p:txBody>
          <a:bodyPr/>
          <a:lstStyle/>
          <a:p>
            <a:fld id="{447191A1-618D-4F6C-9913-37BB7D3378B2}" type="datetime1">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smtClean="0"/>
              <a:t>软件工程</a:t>
            </a: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8"/>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3460" t="3914" r="5711" b="3951"/>
          <a:stretch>
            <a:fillRect/>
          </a:stretch>
        </p:blipFill>
        <p:spPr bwMode="auto">
          <a:xfrm>
            <a:off x="1470068" y="671333"/>
            <a:ext cx="6122923" cy="4284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latin typeface="+mj-ea"/>
              </a:rPr>
              <a:t>修改后的领域类</a:t>
            </a:r>
            <a:r>
              <a:rPr lang="zh-CN" altLang="en-US" dirty="0" smtClean="0">
                <a:latin typeface="+mj-ea"/>
              </a:rPr>
              <a:t>图</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3" name="日期占位符 2"/>
          <p:cNvSpPr>
            <a:spLocks noGrp="1"/>
          </p:cNvSpPr>
          <p:nvPr>
            <p:ph type="dt" sz="half" idx="10"/>
          </p:nvPr>
        </p:nvSpPr>
        <p:spPr/>
        <p:txBody>
          <a:bodyPr/>
          <a:lstStyle/>
          <a:p>
            <a:fld id="{1A089616-F25C-49DF-AA1E-2243A8D61E17}"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5"/>
          <p:cNvSpPr txBox="1">
            <a:spLocks noChangeArrowheads="1"/>
          </p:cNvSpPr>
          <p:nvPr/>
        </p:nvSpPr>
        <p:spPr bwMode="auto">
          <a:xfrm>
            <a:off x="795662" y="1046730"/>
            <a:ext cx="7943223" cy="2482410"/>
          </a:xfrm>
          <a:prstGeom prst="rect">
            <a:avLst/>
          </a:prstGeom>
          <a:noFill/>
          <a:ln w="9525" algn="ctr">
            <a:noFill/>
            <a:miter lim="800000"/>
          </a:ln>
          <a:effectLst/>
        </p:spPr>
        <p:txBody>
          <a:bodyPr wrap="square" lIns="80963" tIns="40481" rIns="80963" bIns="40481">
            <a:spAutoFit/>
          </a:bodyPr>
          <a:lstStyle/>
          <a:p>
            <a:pPr algn="l">
              <a:lnSpc>
                <a:spcPct val="130000"/>
              </a:lnSpc>
            </a:pPr>
            <a:r>
              <a:rPr lang="zh-CN" altLang="en-US" sz="2400" dirty="0">
                <a:solidFill>
                  <a:schemeClr val="accent1">
                    <a:lumMod val="50000"/>
                  </a:schemeClr>
                </a:solidFill>
                <a:latin typeface="+mj-ea"/>
                <a:ea typeface="+mj-ea"/>
              </a:rPr>
              <a:t>      领域类图描述的是系统中的数据对象，又称为 </a:t>
            </a:r>
            <a:r>
              <a:rPr lang="en-US" altLang="zh-CN" sz="2400" dirty="0">
                <a:solidFill>
                  <a:schemeClr val="accent1">
                    <a:lumMod val="50000"/>
                  </a:schemeClr>
                </a:solidFill>
                <a:latin typeface="+mj-ea"/>
                <a:ea typeface="+mj-ea"/>
              </a:rPr>
              <a:t>Object Model</a:t>
            </a:r>
            <a:r>
              <a:rPr lang="zh-CN" altLang="en-US" sz="2400" dirty="0">
                <a:solidFill>
                  <a:schemeClr val="accent1">
                    <a:lumMod val="50000"/>
                  </a:schemeClr>
                </a:solidFill>
                <a:latin typeface="+mj-ea"/>
                <a:ea typeface="+mj-ea"/>
              </a:rPr>
              <a:t>，属于概念级别的模型，需要映射为表（</a:t>
            </a:r>
            <a:r>
              <a:rPr lang="en-US" altLang="zh-CN" sz="2400" dirty="0">
                <a:solidFill>
                  <a:schemeClr val="accent1">
                    <a:lumMod val="50000"/>
                  </a:schemeClr>
                </a:solidFill>
                <a:latin typeface="+mj-ea"/>
                <a:ea typeface="+mj-ea"/>
              </a:rPr>
              <a:t>Data Model</a:t>
            </a:r>
            <a:r>
              <a:rPr lang="zh-CN" altLang="en-US" sz="2400" dirty="0">
                <a:solidFill>
                  <a:schemeClr val="accent1">
                    <a:lumMod val="50000"/>
                  </a:schemeClr>
                </a:solidFill>
                <a:latin typeface="+mj-ea"/>
                <a:ea typeface="+mj-ea"/>
              </a:rPr>
              <a:t>）才能被计算机存储</a:t>
            </a:r>
            <a:r>
              <a:rPr lang="zh-CN" altLang="en-US" sz="2400" dirty="0" smtClean="0">
                <a:solidFill>
                  <a:schemeClr val="accent1">
                    <a:lumMod val="50000"/>
                  </a:schemeClr>
                </a:solidFill>
                <a:latin typeface="+mj-ea"/>
                <a:ea typeface="+mj-ea"/>
              </a:rPr>
              <a:t>。</a:t>
            </a:r>
            <a:endParaRPr lang="en-US" altLang="zh-CN" sz="2400" dirty="0" smtClean="0">
              <a:solidFill>
                <a:schemeClr val="accent1">
                  <a:lumMod val="50000"/>
                </a:schemeClr>
              </a:solidFill>
              <a:latin typeface="+mj-ea"/>
              <a:ea typeface="+mj-ea"/>
            </a:endParaRPr>
          </a:p>
          <a:p>
            <a:pPr algn="l">
              <a:lnSpc>
                <a:spcPct val="130000"/>
              </a:lnSpc>
            </a:pPr>
            <a:endParaRPr lang="en-US" altLang="zh-CN" sz="2400" dirty="0">
              <a:solidFill>
                <a:schemeClr val="accent1">
                  <a:lumMod val="50000"/>
                </a:schemeClr>
              </a:solidFill>
              <a:latin typeface="+mj-ea"/>
              <a:ea typeface="+mj-ea"/>
            </a:endParaRPr>
          </a:p>
          <a:p>
            <a:pPr algn="ctr">
              <a:lnSpc>
                <a:spcPct val="130000"/>
              </a:lnSpc>
            </a:pPr>
            <a:r>
              <a:rPr lang="zh-CN" altLang="en-US" sz="2400" dirty="0">
                <a:solidFill>
                  <a:schemeClr val="accent1">
                    <a:lumMod val="50000"/>
                  </a:schemeClr>
                </a:solidFill>
                <a:latin typeface="+mj-ea"/>
                <a:ea typeface="+mj-ea"/>
              </a:rPr>
              <a:t>根据领域类图，可以进行数据库</a:t>
            </a:r>
            <a:r>
              <a:rPr lang="zh-CN" altLang="en-US" sz="2400" dirty="0" smtClean="0">
                <a:solidFill>
                  <a:schemeClr val="accent1">
                    <a:lumMod val="50000"/>
                  </a:schemeClr>
                </a:solidFill>
                <a:latin typeface="+mj-ea"/>
                <a:ea typeface="+mj-ea"/>
              </a:rPr>
              <a:t>设计。</a:t>
            </a:r>
            <a:endParaRPr lang="zh-CN" altLang="en-US" sz="2400" dirty="0">
              <a:solidFill>
                <a:schemeClr val="accent1">
                  <a:lumMod val="50000"/>
                </a:schemeClr>
              </a:solidFill>
              <a:latin typeface="+mj-ea"/>
              <a:ea typeface="+mj-ea"/>
            </a:endParaRPr>
          </a:p>
        </p:txBody>
      </p:sp>
      <p:sp>
        <p:nvSpPr>
          <p:cNvPr id="2" name="标题 1"/>
          <p:cNvSpPr>
            <a:spLocks noGrp="1"/>
          </p:cNvSpPr>
          <p:nvPr>
            <p:ph type="title"/>
          </p:nvPr>
        </p:nvSpPr>
        <p:spPr/>
        <p:txBody>
          <a:bodyPr/>
          <a:lstStyle/>
          <a:p>
            <a:r>
              <a:rPr lang="zh-CN" altLang="en-US" dirty="0">
                <a:latin typeface="+mj-ea"/>
              </a:rPr>
              <a:t>网上报名系统的数据建模</a:t>
            </a:r>
            <a:r>
              <a:rPr lang="en-US" altLang="zh-CN" dirty="0">
                <a:latin typeface="+mj-ea"/>
              </a:rPr>
              <a:t>——</a:t>
            </a:r>
            <a:r>
              <a:rPr lang="zh-CN" altLang="en-US" dirty="0">
                <a:latin typeface="+mj-ea"/>
              </a:rPr>
              <a:t>领域类</a:t>
            </a:r>
            <a:r>
              <a:rPr lang="zh-CN" altLang="en-US" dirty="0" smtClean="0">
                <a:latin typeface="+mj-ea"/>
              </a:rPr>
              <a:t>图</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 name="日期占位符 2"/>
          <p:cNvSpPr>
            <a:spLocks noGrp="1"/>
          </p:cNvSpPr>
          <p:nvPr>
            <p:ph type="dt" sz="half" idx="10"/>
          </p:nvPr>
        </p:nvSpPr>
        <p:spPr/>
        <p:txBody>
          <a:bodyPr/>
          <a:lstStyle/>
          <a:p>
            <a:fld id="{CB236DD9-47E3-4206-9055-4E72792ACB88}"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normAutofit/>
          </a:bodyPr>
          <a:lstStyle/>
          <a:p>
            <a:r>
              <a:rPr lang="zh-CN" altLang="en-US" dirty="0" smtClean="0"/>
              <a:t>数据库设计</a:t>
            </a:r>
            <a:r>
              <a:rPr lang="zh-CN" altLang="en-US" dirty="0"/>
              <a:t>原则</a:t>
            </a:r>
            <a:endParaRPr lang="zh-CN" altLang="en-US" dirty="0"/>
          </a:p>
        </p:txBody>
      </p:sp>
      <p:sp>
        <p:nvSpPr>
          <p:cNvPr id="215043" name="Rectangle 3"/>
          <p:cNvSpPr>
            <a:spLocks noGrp="1" noChangeArrowheads="1"/>
          </p:cNvSpPr>
          <p:nvPr>
            <p:ph idx="1"/>
          </p:nvPr>
        </p:nvSpPr>
        <p:spPr>
          <a:xfrm>
            <a:off x="768097" y="1134319"/>
            <a:ext cx="7832833" cy="3597702"/>
          </a:xfrm>
        </p:spPr>
        <p:txBody>
          <a:bodyPr>
            <a:normAutofit/>
          </a:bodyPr>
          <a:lstStyle/>
          <a:p>
            <a:pPr marL="0" indent="-311785">
              <a:lnSpc>
                <a:spcPct val="90000"/>
              </a:lnSpc>
            </a:pPr>
            <a:r>
              <a:rPr lang="zh-CN" altLang="en-US" sz="2400" dirty="0" smtClean="0"/>
              <a:t>每</a:t>
            </a:r>
            <a:r>
              <a:rPr lang="zh-CN" altLang="en-US" sz="2400" dirty="0"/>
              <a:t>一个类成为一个数据库表。</a:t>
            </a:r>
            <a:endParaRPr lang="zh-CN" altLang="en-US" sz="2400" dirty="0"/>
          </a:p>
          <a:p>
            <a:pPr marL="0" indent="-311785">
              <a:lnSpc>
                <a:spcPct val="90000"/>
              </a:lnSpc>
            </a:pPr>
            <a:r>
              <a:rPr lang="zh-CN" altLang="en-US" sz="2400" dirty="0"/>
              <a:t>关系映射：</a:t>
            </a:r>
            <a:endParaRPr lang="zh-CN" altLang="en-US" sz="2400" dirty="0"/>
          </a:p>
          <a:p>
            <a:pPr marL="651510" lvl="1" indent="-311785">
              <a:lnSpc>
                <a:spcPct val="90000"/>
              </a:lnSpc>
              <a:buFontTx/>
              <a:buAutoNum type="arabicPeriod"/>
            </a:pPr>
            <a:r>
              <a:rPr lang="zh-CN" altLang="en-US" sz="2000" dirty="0"/>
              <a:t>一对多的关系映射为数据库表的主外键关联（</a:t>
            </a:r>
            <a:r>
              <a:rPr lang="en-US" altLang="zh-CN" sz="2000" dirty="0"/>
              <a:t>1</a:t>
            </a:r>
            <a:r>
              <a:rPr lang="zh-CN" altLang="en-US" sz="2000" dirty="0"/>
              <a:t>方的主键加入</a:t>
            </a:r>
            <a:r>
              <a:rPr lang="en-US" altLang="zh-CN" sz="2000" dirty="0"/>
              <a:t>n</a:t>
            </a:r>
            <a:r>
              <a:rPr lang="zh-CN" altLang="en-US" sz="2000" dirty="0"/>
              <a:t>方成为外键）</a:t>
            </a:r>
            <a:endParaRPr lang="zh-CN" altLang="en-US" sz="2000" dirty="0"/>
          </a:p>
          <a:p>
            <a:pPr marL="651510" lvl="1" indent="-311785">
              <a:lnSpc>
                <a:spcPct val="90000"/>
              </a:lnSpc>
              <a:buFontTx/>
              <a:buAutoNum type="arabicPeriod"/>
            </a:pPr>
            <a:r>
              <a:rPr lang="zh-CN" altLang="en-US" sz="2000" dirty="0"/>
              <a:t>一对一的关系映射为数据库表的主外键关联（</a:t>
            </a:r>
            <a:r>
              <a:rPr lang="en-US" altLang="zh-CN" sz="2000" dirty="0"/>
              <a:t>1</a:t>
            </a:r>
            <a:r>
              <a:rPr lang="zh-CN" altLang="en-US" sz="2000" dirty="0"/>
              <a:t>方的 主键加入另一方成为外键）</a:t>
            </a:r>
            <a:endParaRPr lang="zh-CN" altLang="en-US" sz="2000" dirty="0"/>
          </a:p>
          <a:p>
            <a:pPr marL="651510" lvl="1" indent="-311785">
              <a:lnSpc>
                <a:spcPct val="90000"/>
              </a:lnSpc>
              <a:buFontTx/>
              <a:buAutoNum type="arabicPeriod"/>
            </a:pPr>
            <a:r>
              <a:rPr lang="zh-CN" altLang="en-US" sz="2000" dirty="0"/>
              <a:t>多对多的关系映射：产生第三张表，将两个多方的主键加入其中成为外键，两个外键的组合成为主键</a:t>
            </a:r>
            <a:r>
              <a:rPr lang="zh-CN" altLang="en-US" sz="2000" dirty="0" smtClean="0"/>
              <a:t>。</a:t>
            </a:r>
            <a:endParaRPr lang="zh-CN" altLang="en-US" sz="20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2" name="日期占位符 1"/>
          <p:cNvSpPr>
            <a:spLocks noGrp="1"/>
          </p:cNvSpPr>
          <p:nvPr>
            <p:ph type="dt" sz="half" idx="10"/>
          </p:nvPr>
        </p:nvSpPr>
        <p:spPr/>
        <p:txBody>
          <a:bodyPr/>
          <a:lstStyle/>
          <a:p>
            <a:fld id="{FF73DEBF-3383-4B50-B03D-12C646635C33}"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animEffect transition="in" filter="wipe(up)">
                                      <p:cBhvr>
                                        <p:cTn id="7" dur="500"/>
                                        <p:tgtEl>
                                          <p:spTgt spid="2150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5043">
                                            <p:txEl>
                                              <p:pRg st="1" end="1"/>
                                            </p:txEl>
                                          </p:spTgt>
                                        </p:tgtEl>
                                        <p:attrNameLst>
                                          <p:attrName>style.visibility</p:attrName>
                                        </p:attrNameLst>
                                      </p:cBhvr>
                                      <p:to>
                                        <p:strVal val="visible"/>
                                      </p:to>
                                    </p:set>
                                    <p:animEffect transition="in" filter="wipe(up)">
                                      <p:cBhvr>
                                        <p:cTn id="12" dur="500"/>
                                        <p:tgtEl>
                                          <p:spTgt spid="215043">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215043">
                                            <p:txEl>
                                              <p:pRg st="2" end="2"/>
                                            </p:txEl>
                                          </p:spTgt>
                                        </p:tgtEl>
                                        <p:attrNameLst>
                                          <p:attrName>style.visibility</p:attrName>
                                        </p:attrNameLst>
                                      </p:cBhvr>
                                      <p:to>
                                        <p:strVal val="visible"/>
                                      </p:to>
                                    </p:set>
                                    <p:animEffect transition="in" filter="wipe(up)">
                                      <p:cBhvr>
                                        <p:cTn id="15" dur="500"/>
                                        <p:tgtEl>
                                          <p:spTgt spid="215043">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15043">
                                            <p:txEl>
                                              <p:pRg st="3" end="3"/>
                                            </p:txEl>
                                          </p:spTgt>
                                        </p:tgtEl>
                                        <p:attrNameLst>
                                          <p:attrName>style.visibility</p:attrName>
                                        </p:attrNameLst>
                                      </p:cBhvr>
                                      <p:to>
                                        <p:strVal val="visible"/>
                                      </p:to>
                                    </p:set>
                                    <p:animEffect transition="in" filter="wipe(up)">
                                      <p:cBhvr>
                                        <p:cTn id="18" dur="500"/>
                                        <p:tgtEl>
                                          <p:spTgt spid="215043">
                                            <p:txEl>
                                              <p:pRg st="3" end="3"/>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15043">
                                            <p:txEl>
                                              <p:pRg st="4" end="4"/>
                                            </p:txEl>
                                          </p:spTgt>
                                        </p:tgtEl>
                                        <p:attrNameLst>
                                          <p:attrName>style.visibility</p:attrName>
                                        </p:attrNameLst>
                                      </p:cBhvr>
                                      <p:to>
                                        <p:strVal val="visible"/>
                                      </p:to>
                                    </p:set>
                                    <p:animEffect transition="in" filter="wipe(up)">
                                      <p:cBhvr>
                                        <p:cTn id="21" dur="500"/>
                                        <p:tgtEl>
                                          <p:spTgt spid="2150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normAutofit/>
          </a:bodyPr>
          <a:lstStyle/>
          <a:p>
            <a:r>
              <a:rPr lang="zh-CN" altLang="en-US" dirty="0" smtClean="0"/>
              <a:t>数据库设计</a:t>
            </a:r>
            <a:r>
              <a:rPr lang="zh-CN" altLang="en-US" dirty="0"/>
              <a:t>原则</a:t>
            </a:r>
            <a:endParaRPr lang="zh-CN" altLang="en-US" dirty="0"/>
          </a:p>
        </p:txBody>
      </p:sp>
      <p:sp>
        <p:nvSpPr>
          <p:cNvPr id="215043" name="Rectangle 3"/>
          <p:cNvSpPr>
            <a:spLocks noGrp="1" noChangeArrowheads="1"/>
          </p:cNvSpPr>
          <p:nvPr>
            <p:ph idx="1"/>
          </p:nvPr>
        </p:nvSpPr>
        <p:spPr>
          <a:xfrm>
            <a:off x="768097" y="1088019"/>
            <a:ext cx="7832833" cy="3644001"/>
          </a:xfrm>
        </p:spPr>
        <p:txBody>
          <a:bodyPr>
            <a:normAutofit/>
          </a:bodyPr>
          <a:lstStyle/>
          <a:p>
            <a:pPr marL="0" indent="-311785">
              <a:lnSpc>
                <a:spcPct val="120000"/>
              </a:lnSpc>
            </a:pPr>
            <a:r>
              <a:rPr lang="zh-CN" altLang="en-US" sz="2400" dirty="0"/>
              <a:t>利用数据库三范式检查表，从而考察领域类图的分析是否合理，消除冗余数据。</a:t>
            </a:r>
            <a:endParaRPr lang="zh-CN" altLang="en-US" sz="2400" dirty="0"/>
          </a:p>
          <a:p>
            <a:pPr marL="0" indent="-311785">
              <a:lnSpc>
                <a:spcPct val="120000"/>
              </a:lnSpc>
            </a:pPr>
            <a:r>
              <a:rPr lang="zh-CN" altLang="en-US" sz="2400" dirty="0"/>
              <a:t>检查数据是否能够反映用例视图的需要。</a:t>
            </a:r>
            <a:endParaRPr lang="en-US" altLang="zh-CN" sz="2400" dirty="0"/>
          </a:p>
          <a:p>
            <a:pPr marL="0" indent="-311785">
              <a:lnSpc>
                <a:spcPct val="120000"/>
              </a:lnSpc>
            </a:pPr>
            <a:r>
              <a:rPr lang="zh-CN" altLang="en-US" sz="2400" dirty="0"/>
              <a:t>进一步与用户再次确认使用的数据。</a:t>
            </a:r>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2" name="日期占位符 1"/>
          <p:cNvSpPr>
            <a:spLocks noGrp="1"/>
          </p:cNvSpPr>
          <p:nvPr>
            <p:ph type="dt" sz="half" idx="10"/>
          </p:nvPr>
        </p:nvSpPr>
        <p:spPr/>
        <p:txBody>
          <a:bodyPr/>
          <a:lstStyle/>
          <a:p>
            <a:fld id="{3E80F7D5-D04F-45AB-97A1-802872844779}"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animEffect transition="in" filter="wipe(up)">
                                      <p:cBhvr>
                                        <p:cTn id="7" dur="500"/>
                                        <p:tgtEl>
                                          <p:spTgt spid="2150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5043">
                                            <p:txEl>
                                              <p:pRg st="1" end="1"/>
                                            </p:txEl>
                                          </p:spTgt>
                                        </p:tgtEl>
                                        <p:attrNameLst>
                                          <p:attrName>style.visibility</p:attrName>
                                        </p:attrNameLst>
                                      </p:cBhvr>
                                      <p:to>
                                        <p:strVal val="visible"/>
                                      </p:to>
                                    </p:set>
                                    <p:animEffect transition="in" filter="wipe(up)">
                                      <p:cBhvr>
                                        <p:cTn id="12" dur="500"/>
                                        <p:tgtEl>
                                          <p:spTgt spid="2150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15043">
                                            <p:txEl>
                                              <p:pRg st="2" end="2"/>
                                            </p:txEl>
                                          </p:spTgt>
                                        </p:tgtEl>
                                        <p:attrNameLst>
                                          <p:attrName>style.visibility</p:attrName>
                                        </p:attrNameLst>
                                      </p:cBhvr>
                                      <p:to>
                                        <p:strVal val="visible"/>
                                      </p:to>
                                    </p:set>
                                    <p:animEffect transition="in" filter="wipe(up)">
                                      <p:cBhvr>
                                        <p:cTn id="17" dur="500"/>
                                        <p:tgtEl>
                                          <p:spTgt spid="2150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rPr>
              <a:t>编写表结构</a:t>
            </a:r>
            <a:r>
              <a:rPr lang="zh-CN" altLang="en-US" dirty="0" smtClean="0">
                <a:latin typeface="+mn-ea"/>
              </a:rPr>
              <a:t>说明</a:t>
            </a:r>
            <a:endParaRPr lang="zh-CN" altLang="en-US" dirty="0"/>
          </a:p>
        </p:txBody>
      </p:sp>
      <p:sp>
        <p:nvSpPr>
          <p:cNvPr id="7" name="灯片编号占位符 6"/>
          <p:cNvSpPr>
            <a:spLocks noGrp="1"/>
          </p:cNvSpPr>
          <p:nvPr>
            <p:ph type="sldNum" sz="quarter" idx="12"/>
          </p:nvPr>
        </p:nvSpPr>
        <p:spPr/>
        <p:txBody>
          <a:bodyPr/>
          <a:lstStyle/>
          <a:p>
            <a:fld id="{58AE5905-16B5-4376-8977-98E1E2F27F66}" type="slidenum">
              <a:rPr lang="en-US" altLang="zh-CN" smtClean="0"/>
            </a:fld>
            <a:endParaRPr lang="en-US" altLang="zh-CN"/>
          </a:p>
        </p:txBody>
      </p:sp>
      <p:graphicFrame>
        <p:nvGraphicFramePr>
          <p:cNvPr id="4" name="表格 3"/>
          <p:cNvGraphicFramePr>
            <a:graphicFrameLocks noGrp="1"/>
          </p:cNvGraphicFramePr>
          <p:nvPr/>
        </p:nvGraphicFramePr>
        <p:xfrm>
          <a:off x="1453136" y="1329107"/>
          <a:ext cx="6098527" cy="3393884"/>
        </p:xfrm>
        <a:graphic>
          <a:graphicData uri="http://schemas.openxmlformats.org/drawingml/2006/table">
            <a:tbl>
              <a:tblPr firstRow="1" firstCol="1" bandRow="1">
                <a:tableStyleId>{5C22544A-7EE6-4342-B048-85BDC9FD1C3A}</a:tableStyleId>
              </a:tblPr>
              <a:tblGrid>
                <a:gridCol w="1219419"/>
                <a:gridCol w="1219419"/>
                <a:gridCol w="884508"/>
                <a:gridCol w="1014752"/>
                <a:gridCol w="1760429"/>
              </a:tblGrid>
              <a:tr h="261068">
                <a:tc>
                  <a:txBody>
                    <a:bodyPr/>
                    <a:lstStyle/>
                    <a:p>
                      <a:pPr algn="ctr">
                        <a:spcAft>
                          <a:spcPts val="0"/>
                        </a:spcAft>
                      </a:pPr>
                      <a:r>
                        <a:rPr lang="zh-CN" sz="1400" kern="100" dirty="0">
                          <a:effectLst/>
                          <a:latin typeface="+mj-ea"/>
                          <a:ea typeface="+mj-ea"/>
                        </a:rPr>
                        <a:t>字段名称</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dirty="0">
                          <a:effectLst/>
                          <a:latin typeface="+mj-ea"/>
                          <a:ea typeface="+mj-ea"/>
                        </a:rPr>
                        <a:t>数据类型</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dirty="0">
                          <a:effectLst/>
                          <a:latin typeface="+mj-ea"/>
                          <a:ea typeface="+mj-ea"/>
                        </a:rPr>
                        <a:t>是否为空</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是否主键</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备注</a:t>
                      </a:r>
                      <a:endParaRPr lang="zh-CN" sz="1400" kern="100">
                        <a:effectLst/>
                        <a:latin typeface="+mj-ea"/>
                        <a:ea typeface="+mj-ea"/>
                        <a:cs typeface="Times New Roman" panose="02020603050405020304"/>
                      </a:endParaRPr>
                    </a:p>
                  </a:txBody>
                  <a:tcPr marL="51435" marR="51435" marT="0" marB="0" anchor="ctr"/>
                </a:tc>
              </a:tr>
              <a:tr h="261068">
                <a:tc>
                  <a:txBody>
                    <a:bodyPr/>
                    <a:lstStyle/>
                    <a:p>
                      <a:pPr algn="ctr">
                        <a:spcAft>
                          <a:spcPts val="0"/>
                        </a:spcAft>
                      </a:pPr>
                      <a:r>
                        <a:rPr lang="en-US" sz="1400" kern="100" dirty="0" err="1">
                          <a:effectLst/>
                          <a:latin typeface="+mj-ea"/>
                          <a:ea typeface="+mj-ea"/>
                        </a:rPr>
                        <a:t>fUsername</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varchar(30)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dirty="0">
                          <a:effectLst/>
                          <a:latin typeface="+mj-ea"/>
                          <a:ea typeface="+mj-ea"/>
                        </a:rPr>
                        <a:t>否</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dirty="0">
                          <a:effectLst/>
                          <a:latin typeface="+mj-ea"/>
                          <a:ea typeface="+mj-ea"/>
                        </a:rPr>
                        <a:t>是</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用户名</a:t>
                      </a:r>
                      <a:endParaRPr lang="zh-CN" sz="1400" kern="100">
                        <a:effectLst/>
                        <a:latin typeface="+mj-ea"/>
                        <a:ea typeface="+mj-ea"/>
                        <a:cs typeface="Times New Roman" panose="02020603050405020304"/>
                      </a:endParaRPr>
                    </a:p>
                  </a:txBody>
                  <a:tcPr marL="51435" marR="51435" marT="0" marB="0" anchor="ctr"/>
                </a:tc>
              </a:tr>
              <a:tr h="261068">
                <a:tc>
                  <a:txBody>
                    <a:bodyPr/>
                    <a:lstStyle/>
                    <a:p>
                      <a:pPr algn="ctr">
                        <a:spcAft>
                          <a:spcPts val="0"/>
                        </a:spcAft>
                      </a:pPr>
                      <a:r>
                        <a:rPr lang="en-US" sz="1400" kern="100" dirty="0" err="1">
                          <a:effectLst/>
                          <a:latin typeface="+mj-ea"/>
                          <a:ea typeface="+mj-ea"/>
                        </a:rPr>
                        <a:t>fPassword</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varchar(64)</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dirty="0">
                          <a:effectLst/>
                          <a:latin typeface="+mj-ea"/>
                          <a:ea typeface="+mj-ea"/>
                        </a:rPr>
                        <a:t> </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密码</a:t>
                      </a:r>
                      <a:endParaRPr lang="zh-CN" sz="1400" kern="100">
                        <a:effectLst/>
                        <a:latin typeface="+mj-ea"/>
                        <a:ea typeface="+mj-ea"/>
                        <a:cs typeface="Times New Roman" panose="02020603050405020304"/>
                      </a:endParaRPr>
                    </a:p>
                  </a:txBody>
                  <a:tcPr marL="51435" marR="51435" marT="0" marB="0" anchor="ctr"/>
                </a:tc>
              </a:tr>
              <a:tr h="261068">
                <a:tc>
                  <a:txBody>
                    <a:bodyPr/>
                    <a:lstStyle/>
                    <a:p>
                      <a:pPr algn="ctr">
                        <a:spcAft>
                          <a:spcPts val="0"/>
                        </a:spcAft>
                      </a:pPr>
                      <a:r>
                        <a:rPr lang="en-US" sz="1400" kern="100" dirty="0" err="1">
                          <a:effectLst/>
                          <a:latin typeface="+mj-ea"/>
                          <a:ea typeface="+mj-ea"/>
                        </a:rPr>
                        <a:t>fName</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varchar(20)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dirty="0">
                          <a:effectLst/>
                          <a:latin typeface="+mj-ea"/>
                          <a:ea typeface="+mj-ea"/>
                        </a:rPr>
                        <a:t> </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真实姓名</a:t>
                      </a:r>
                      <a:endParaRPr lang="zh-CN" sz="1400" kern="100">
                        <a:effectLst/>
                        <a:latin typeface="+mj-ea"/>
                        <a:ea typeface="+mj-ea"/>
                        <a:cs typeface="Times New Roman" panose="02020603050405020304"/>
                      </a:endParaRPr>
                    </a:p>
                  </a:txBody>
                  <a:tcPr marL="51435" marR="51435" marT="0" marB="0" anchor="ctr"/>
                </a:tc>
              </a:tr>
              <a:tr h="261068">
                <a:tc>
                  <a:txBody>
                    <a:bodyPr/>
                    <a:lstStyle/>
                    <a:p>
                      <a:pPr algn="ctr">
                        <a:spcAft>
                          <a:spcPts val="0"/>
                        </a:spcAft>
                      </a:pPr>
                      <a:r>
                        <a:rPr lang="en-US" sz="1400" kern="100" dirty="0" err="1">
                          <a:effectLst/>
                          <a:latin typeface="+mj-ea"/>
                          <a:ea typeface="+mj-ea"/>
                        </a:rPr>
                        <a:t>fTel</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varchar(15)</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dirty="0">
                          <a:effectLst/>
                          <a:latin typeface="+mj-ea"/>
                          <a:ea typeface="+mj-ea"/>
                        </a:rPr>
                        <a:t> </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dirty="0">
                          <a:effectLst/>
                          <a:latin typeface="+mj-ea"/>
                          <a:ea typeface="+mj-ea"/>
                        </a:rPr>
                        <a:t>联系电话</a:t>
                      </a:r>
                      <a:endParaRPr lang="zh-CN" sz="1400" kern="100" dirty="0">
                        <a:effectLst/>
                        <a:latin typeface="+mj-ea"/>
                        <a:ea typeface="+mj-ea"/>
                        <a:cs typeface="Times New Roman" panose="02020603050405020304"/>
                      </a:endParaRPr>
                    </a:p>
                  </a:txBody>
                  <a:tcPr marL="51435" marR="51435" marT="0" marB="0" anchor="ctr"/>
                </a:tc>
              </a:tr>
              <a:tr h="261068">
                <a:tc>
                  <a:txBody>
                    <a:bodyPr/>
                    <a:lstStyle/>
                    <a:p>
                      <a:pPr algn="ctr">
                        <a:spcAft>
                          <a:spcPts val="0"/>
                        </a:spcAft>
                      </a:pPr>
                      <a:r>
                        <a:rPr lang="en-US" sz="1400" kern="100" dirty="0" err="1">
                          <a:effectLst/>
                          <a:latin typeface="+mj-ea"/>
                          <a:ea typeface="+mj-ea"/>
                        </a:rPr>
                        <a:t>fEmail</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varchar(50)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dirty="0">
                          <a:effectLst/>
                          <a:latin typeface="+mj-ea"/>
                          <a:ea typeface="+mj-ea"/>
                        </a:rPr>
                        <a:t> </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邮箱</a:t>
                      </a:r>
                      <a:endParaRPr lang="zh-CN" sz="1400" kern="100">
                        <a:effectLst/>
                        <a:latin typeface="+mj-ea"/>
                        <a:ea typeface="+mj-ea"/>
                        <a:cs typeface="Times New Roman" panose="02020603050405020304"/>
                      </a:endParaRPr>
                    </a:p>
                  </a:txBody>
                  <a:tcPr marL="51435" marR="51435" marT="0" marB="0" anchor="ctr"/>
                </a:tc>
              </a:tr>
              <a:tr h="261068">
                <a:tc>
                  <a:txBody>
                    <a:bodyPr/>
                    <a:lstStyle/>
                    <a:p>
                      <a:pPr algn="ctr">
                        <a:spcAft>
                          <a:spcPts val="0"/>
                        </a:spcAft>
                      </a:pPr>
                      <a:r>
                        <a:rPr lang="en-US" sz="1400" kern="100" dirty="0" err="1">
                          <a:effectLst/>
                          <a:latin typeface="+mj-ea"/>
                          <a:ea typeface="+mj-ea"/>
                        </a:rPr>
                        <a:t>fDept</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dirty="0" err="1">
                          <a:effectLst/>
                          <a:latin typeface="+mj-ea"/>
                          <a:ea typeface="+mj-ea"/>
                        </a:rPr>
                        <a:t>varchar</a:t>
                      </a:r>
                      <a:r>
                        <a:rPr lang="en-US" sz="1400" kern="100" dirty="0">
                          <a:effectLst/>
                          <a:latin typeface="+mj-ea"/>
                          <a:ea typeface="+mj-ea"/>
                        </a:rPr>
                        <a:t>(6)</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所属单位，外键</a:t>
                      </a:r>
                      <a:endParaRPr lang="zh-CN" sz="1400" kern="100">
                        <a:effectLst/>
                        <a:latin typeface="+mj-ea"/>
                        <a:ea typeface="+mj-ea"/>
                        <a:cs typeface="Times New Roman" panose="02020603050405020304"/>
                      </a:endParaRPr>
                    </a:p>
                  </a:txBody>
                  <a:tcPr marL="51435" marR="51435" marT="0" marB="0" anchor="ctr"/>
                </a:tc>
              </a:tr>
              <a:tr h="261068">
                <a:tc>
                  <a:txBody>
                    <a:bodyPr/>
                    <a:lstStyle/>
                    <a:p>
                      <a:pPr algn="ctr">
                        <a:spcAft>
                          <a:spcPts val="0"/>
                        </a:spcAft>
                      </a:pPr>
                      <a:r>
                        <a:rPr lang="en-US" sz="1400" kern="100">
                          <a:effectLst/>
                          <a:latin typeface="+mj-ea"/>
                          <a:ea typeface="+mj-ea"/>
                        </a:rPr>
                        <a:t>fUsertype</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dirty="0" err="1">
                          <a:effectLst/>
                          <a:latin typeface="+mj-ea"/>
                          <a:ea typeface="+mj-ea"/>
                        </a:rPr>
                        <a:t>varchar</a:t>
                      </a:r>
                      <a:r>
                        <a:rPr lang="en-US" sz="1400" kern="100" dirty="0">
                          <a:effectLst/>
                          <a:latin typeface="+mj-ea"/>
                          <a:ea typeface="+mj-ea"/>
                        </a:rPr>
                        <a:t>(20)</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dirty="0">
                          <a:effectLst/>
                          <a:latin typeface="+mj-ea"/>
                          <a:ea typeface="+mj-ea"/>
                        </a:rPr>
                        <a:t> </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dirty="0">
                          <a:effectLst/>
                          <a:latin typeface="+mj-ea"/>
                          <a:ea typeface="+mj-ea"/>
                        </a:rPr>
                        <a:t>用户类别</a:t>
                      </a:r>
                      <a:endParaRPr lang="zh-CN" sz="1400" kern="100" dirty="0">
                        <a:effectLst/>
                        <a:latin typeface="+mj-ea"/>
                        <a:ea typeface="+mj-ea"/>
                        <a:cs typeface="Times New Roman" panose="02020603050405020304"/>
                      </a:endParaRPr>
                    </a:p>
                  </a:txBody>
                  <a:tcPr marL="51435" marR="51435" marT="0" marB="0" anchor="ctr"/>
                </a:tc>
              </a:tr>
              <a:tr h="261068">
                <a:tc>
                  <a:txBody>
                    <a:bodyPr/>
                    <a:lstStyle/>
                    <a:p>
                      <a:pPr algn="ctr">
                        <a:spcAft>
                          <a:spcPts val="0"/>
                        </a:spcAft>
                      </a:pPr>
                      <a:r>
                        <a:rPr lang="en-US" sz="1400" kern="100">
                          <a:effectLst/>
                          <a:latin typeface="+mj-ea"/>
                          <a:ea typeface="+mj-ea"/>
                        </a:rPr>
                        <a:t>fRegistDate</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dirty="0" err="1">
                          <a:effectLst/>
                          <a:latin typeface="+mj-ea"/>
                          <a:ea typeface="+mj-ea"/>
                        </a:rPr>
                        <a:t>datetime</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dirty="0">
                          <a:effectLst/>
                          <a:latin typeface="+mj-ea"/>
                          <a:ea typeface="+mj-ea"/>
                        </a:rPr>
                        <a:t> </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注册时间</a:t>
                      </a:r>
                      <a:endParaRPr lang="zh-CN" sz="1400" kern="100">
                        <a:effectLst/>
                        <a:latin typeface="+mj-ea"/>
                        <a:ea typeface="+mj-ea"/>
                        <a:cs typeface="Times New Roman" panose="02020603050405020304"/>
                      </a:endParaRPr>
                    </a:p>
                  </a:txBody>
                  <a:tcPr marL="51435" marR="51435" marT="0" marB="0" anchor="ctr"/>
                </a:tc>
              </a:tr>
              <a:tr h="261068">
                <a:tc>
                  <a:txBody>
                    <a:bodyPr/>
                    <a:lstStyle/>
                    <a:p>
                      <a:pPr algn="ctr">
                        <a:spcAft>
                          <a:spcPts val="0"/>
                        </a:spcAft>
                      </a:pPr>
                      <a:r>
                        <a:rPr lang="en-US" sz="1400" kern="100">
                          <a:effectLst/>
                          <a:latin typeface="+mj-ea"/>
                          <a:ea typeface="+mj-ea"/>
                        </a:rPr>
                        <a:t>fTips</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dirty="0" err="1">
                          <a:effectLst/>
                          <a:latin typeface="+mj-ea"/>
                          <a:ea typeface="+mj-ea"/>
                        </a:rPr>
                        <a:t>varchar</a:t>
                      </a:r>
                      <a:r>
                        <a:rPr lang="en-US" sz="1400" kern="100" dirty="0">
                          <a:effectLst/>
                          <a:latin typeface="+mj-ea"/>
                          <a:ea typeface="+mj-ea"/>
                        </a:rPr>
                        <a:t>(50)</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提示问题</a:t>
                      </a:r>
                      <a:endParaRPr lang="zh-CN" sz="1400" kern="100">
                        <a:effectLst/>
                        <a:latin typeface="+mj-ea"/>
                        <a:ea typeface="+mj-ea"/>
                        <a:cs typeface="Times New Roman" panose="02020603050405020304"/>
                      </a:endParaRPr>
                    </a:p>
                  </a:txBody>
                  <a:tcPr marL="51435" marR="51435" marT="0" marB="0" anchor="ctr"/>
                </a:tc>
              </a:tr>
              <a:tr h="261068">
                <a:tc>
                  <a:txBody>
                    <a:bodyPr/>
                    <a:lstStyle/>
                    <a:p>
                      <a:pPr algn="ctr">
                        <a:spcAft>
                          <a:spcPts val="0"/>
                        </a:spcAft>
                      </a:pPr>
                      <a:r>
                        <a:rPr lang="en-US" sz="1400" kern="100">
                          <a:effectLst/>
                          <a:latin typeface="+mj-ea"/>
                          <a:ea typeface="+mj-ea"/>
                        </a:rPr>
                        <a:t>fAnswer</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dirty="0" err="1">
                          <a:effectLst/>
                          <a:latin typeface="+mj-ea"/>
                          <a:ea typeface="+mj-ea"/>
                        </a:rPr>
                        <a:t>varchar</a:t>
                      </a:r>
                      <a:r>
                        <a:rPr lang="en-US" sz="1400" kern="100" dirty="0">
                          <a:effectLst/>
                          <a:latin typeface="+mj-ea"/>
                          <a:ea typeface="+mj-ea"/>
                        </a:rPr>
                        <a:t>(50)</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dirty="0">
                          <a:effectLst/>
                          <a:latin typeface="+mj-ea"/>
                          <a:ea typeface="+mj-ea"/>
                        </a:rPr>
                        <a:t> </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答案</a:t>
                      </a:r>
                      <a:endParaRPr lang="zh-CN" sz="1400" kern="100">
                        <a:effectLst/>
                        <a:latin typeface="+mj-ea"/>
                        <a:ea typeface="+mj-ea"/>
                        <a:cs typeface="Times New Roman" panose="02020603050405020304"/>
                      </a:endParaRPr>
                    </a:p>
                  </a:txBody>
                  <a:tcPr marL="51435" marR="51435" marT="0" marB="0" anchor="ctr"/>
                </a:tc>
              </a:tr>
              <a:tr h="261068">
                <a:tc>
                  <a:txBody>
                    <a:bodyPr/>
                    <a:lstStyle/>
                    <a:p>
                      <a:pPr algn="ctr">
                        <a:spcAft>
                          <a:spcPts val="0"/>
                        </a:spcAft>
                      </a:pPr>
                      <a:r>
                        <a:rPr lang="en-US" sz="1400" kern="100">
                          <a:effectLst/>
                          <a:latin typeface="+mj-ea"/>
                          <a:ea typeface="+mj-ea"/>
                        </a:rPr>
                        <a:t>fId</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dirty="0">
                          <a:effectLst/>
                          <a:latin typeface="+mj-ea"/>
                          <a:ea typeface="+mj-ea"/>
                        </a:rPr>
                        <a:t>char(18)</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dirty="0">
                          <a:effectLst/>
                          <a:latin typeface="+mj-ea"/>
                          <a:ea typeface="+mj-ea"/>
                        </a:rPr>
                        <a:t> </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dirty="0">
                          <a:effectLst/>
                          <a:latin typeface="+mj-ea"/>
                          <a:ea typeface="+mj-ea"/>
                        </a:rPr>
                        <a:t> </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身份证号码</a:t>
                      </a:r>
                      <a:endParaRPr lang="zh-CN" sz="1400" kern="100">
                        <a:effectLst/>
                        <a:latin typeface="+mj-ea"/>
                        <a:ea typeface="+mj-ea"/>
                        <a:cs typeface="Times New Roman" panose="02020603050405020304"/>
                      </a:endParaRPr>
                    </a:p>
                  </a:txBody>
                  <a:tcPr marL="51435" marR="51435" marT="0" marB="0" anchor="ctr"/>
                </a:tc>
              </a:tr>
              <a:tr h="261068">
                <a:tc>
                  <a:txBody>
                    <a:bodyPr/>
                    <a:lstStyle/>
                    <a:p>
                      <a:pPr algn="ctr">
                        <a:spcAft>
                          <a:spcPts val="0"/>
                        </a:spcAft>
                      </a:pPr>
                      <a:r>
                        <a:rPr lang="en-US" sz="1400" kern="100">
                          <a:effectLst/>
                          <a:latin typeface="+mj-ea"/>
                          <a:ea typeface="+mj-ea"/>
                        </a:rPr>
                        <a:t>fMemo</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varchar(200)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dirty="0">
                          <a:effectLst/>
                          <a:latin typeface="+mj-ea"/>
                          <a:ea typeface="+mj-ea"/>
                        </a:rPr>
                        <a:t> </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dirty="0">
                          <a:effectLst/>
                          <a:latin typeface="+mj-ea"/>
                          <a:ea typeface="+mj-ea"/>
                        </a:rPr>
                        <a:t> </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dirty="0">
                          <a:effectLst/>
                          <a:latin typeface="+mj-ea"/>
                          <a:ea typeface="+mj-ea"/>
                        </a:rPr>
                        <a:t>备注</a:t>
                      </a:r>
                      <a:endParaRPr lang="zh-CN" sz="1400" kern="100" dirty="0">
                        <a:effectLst/>
                        <a:latin typeface="+mj-ea"/>
                        <a:ea typeface="+mj-ea"/>
                        <a:cs typeface="Times New Roman" panose="02020603050405020304"/>
                      </a:endParaRPr>
                    </a:p>
                  </a:txBody>
                  <a:tcPr marL="51435" marR="51435" marT="0" marB="0" anchor="ctr"/>
                </a:tc>
              </a:tr>
            </a:tbl>
          </a:graphicData>
        </a:graphic>
      </p:graphicFrame>
      <p:sp>
        <p:nvSpPr>
          <p:cNvPr id="5" name="Rectangle 1"/>
          <p:cNvSpPr>
            <a:spLocks noChangeArrowheads="1"/>
          </p:cNvSpPr>
          <p:nvPr/>
        </p:nvSpPr>
        <p:spPr bwMode="auto">
          <a:xfrm>
            <a:off x="885977" y="802118"/>
            <a:ext cx="2000317" cy="526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123786" rIns="68580" bIns="123786" numCol="1" anchor="ctr" anchorCtr="0" compatLnSpc="1">
            <a:spAutoFit/>
          </a:bodyPr>
          <a:lstStyle/>
          <a:p>
            <a:pPr defTabSz="685800" fontAlgn="base">
              <a:spcBef>
                <a:spcPct val="0"/>
              </a:spcBef>
              <a:spcAft>
                <a:spcPct val="0"/>
              </a:spcAft>
            </a:pPr>
            <a:r>
              <a:rPr lang="en-US" altLang="zh-CN" b="1" dirty="0">
                <a:latin typeface="+mj-ea"/>
                <a:ea typeface="+mj-ea"/>
                <a:cs typeface="Times New Roman" panose="02020603050405020304" pitchFamily="18" charset="0"/>
              </a:rPr>
              <a:t>1</a:t>
            </a:r>
            <a:r>
              <a:rPr lang="zh-CN" altLang="en-US" b="1" dirty="0">
                <a:latin typeface="+mj-ea"/>
                <a:ea typeface="+mj-ea"/>
                <a:cs typeface="Times New Roman" panose="02020603050405020304" pitchFamily="18" charset="0"/>
              </a:rPr>
              <a:t>、用户表</a:t>
            </a:r>
            <a:r>
              <a:rPr lang="en-US" altLang="zh-CN" b="1" dirty="0">
                <a:latin typeface="+mj-ea"/>
                <a:ea typeface="+mj-ea"/>
                <a:cs typeface="Times New Roman" panose="02020603050405020304" pitchFamily="18" charset="0"/>
              </a:rPr>
              <a:t>(</a:t>
            </a:r>
            <a:r>
              <a:rPr lang="en-US" altLang="zh-CN" b="1" dirty="0" err="1">
                <a:latin typeface="+mj-ea"/>
                <a:ea typeface="+mj-ea"/>
                <a:cs typeface="Times New Roman" panose="02020603050405020304" pitchFamily="18" charset="0"/>
              </a:rPr>
              <a:t>t_user</a:t>
            </a:r>
            <a:r>
              <a:rPr lang="en-US" altLang="zh-CN" b="1" dirty="0">
                <a:latin typeface="+mj-ea"/>
                <a:ea typeface="+mj-ea"/>
                <a:cs typeface="Times New Roman" panose="02020603050405020304" pitchFamily="18" charset="0"/>
              </a:rPr>
              <a:t>)</a:t>
            </a:r>
            <a:endParaRPr lang="en-US" altLang="zh-CN" b="1" dirty="0">
              <a:latin typeface="+mj-ea"/>
              <a:ea typeface="+mj-ea"/>
              <a:cs typeface="Times New Roman" panose="02020603050405020304" pitchFamily="18" charset="0"/>
            </a:endParaRPr>
          </a:p>
        </p:txBody>
      </p:sp>
      <p:sp>
        <p:nvSpPr>
          <p:cNvPr id="3" name="日期占位符 2"/>
          <p:cNvSpPr>
            <a:spLocks noGrp="1"/>
          </p:cNvSpPr>
          <p:nvPr>
            <p:ph type="dt" sz="half" idx="10"/>
          </p:nvPr>
        </p:nvSpPr>
        <p:spPr/>
        <p:txBody>
          <a:bodyPr/>
          <a:lstStyle/>
          <a:p>
            <a:fld id="{2157CE68-2F43-48C9-8991-63C42E06CAA3}"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本次</a:t>
            </a:r>
            <a:r>
              <a:rPr lang="zh-CN" altLang="en-US" dirty="0" smtClean="0"/>
              <a:t>课程</a:t>
            </a:r>
            <a:r>
              <a:rPr lang="zh-CN" altLang="en-US" b="1" dirty="0" smtClean="0"/>
              <a:t>速递</a:t>
            </a:r>
            <a:endParaRPr lang="zh-CN" altLang="en-US" b="1" dirty="0"/>
          </a:p>
        </p:txBody>
      </p:sp>
      <p:sp>
        <p:nvSpPr>
          <p:cNvPr id="3" name="内容占位符 2"/>
          <p:cNvSpPr>
            <a:spLocks noGrp="1"/>
          </p:cNvSpPr>
          <p:nvPr>
            <p:ph idx="1"/>
          </p:nvPr>
        </p:nvSpPr>
        <p:spPr>
          <a:xfrm>
            <a:off x="979714" y="1010654"/>
            <a:ext cx="7878536" cy="3416969"/>
          </a:xfrm>
        </p:spPr>
        <p:txBody>
          <a:bodyPr>
            <a:normAutofit/>
          </a:bodyPr>
          <a:lstStyle/>
          <a:p>
            <a:pPr marL="457200" indent="-457200">
              <a:lnSpc>
                <a:spcPct val="120000"/>
              </a:lnSpc>
            </a:pPr>
            <a:r>
              <a:rPr lang="zh-CN" altLang="en-US" dirty="0" smtClean="0">
                <a:solidFill>
                  <a:schemeClr val="bg2">
                    <a:lumMod val="50000"/>
                  </a:schemeClr>
                </a:solidFill>
                <a:latin typeface="+mj-ea"/>
                <a:ea typeface="+mj-ea"/>
              </a:rPr>
              <a:t>第</a:t>
            </a:r>
            <a:r>
              <a:rPr lang="en-US" altLang="zh-CN" dirty="0" smtClean="0">
                <a:solidFill>
                  <a:schemeClr val="bg2">
                    <a:lumMod val="50000"/>
                  </a:schemeClr>
                </a:solidFill>
                <a:latin typeface="+mj-ea"/>
                <a:ea typeface="+mj-ea"/>
              </a:rPr>
              <a:t>11</a:t>
            </a:r>
            <a:r>
              <a:rPr lang="zh-CN" altLang="en-US" dirty="0" smtClean="0">
                <a:solidFill>
                  <a:schemeClr val="bg2">
                    <a:lumMod val="50000"/>
                  </a:schemeClr>
                </a:solidFill>
                <a:latin typeface="+mj-ea"/>
                <a:ea typeface="+mj-ea"/>
              </a:rPr>
              <a:t>章 软件系统设计</a:t>
            </a:r>
            <a:endParaRPr lang="en-US" altLang="zh-CN" dirty="0" smtClean="0">
              <a:solidFill>
                <a:schemeClr val="bg2">
                  <a:lumMod val="50000"/>
                </a:schemeClr>
              </a:solidFill>
              <a:latin typeface="+mj-ea"/>
              <a:ea typeface="+mj-ea"/>
            </a:endParaRPr>
          </a:p>
          <a:p>
            <a:pPr marL="1108710" lvl="1" indent="-457200">
              <a:lnSpc>
                <a:spcPct val="120000"/>
              </a:lnSpc>
            </a:pPr>
            <a:r>
              <a:rPr lang="zh-CN" altLang="en-US" dirty="0" smtClean="0">
                <a:solidFill>
                  <a:schemeClr val="bg2">
                    <a:lumMod val="50000"/>
                  </a:schemeClr>
                </a:solidFill>
              </a:rPr>
              <a:t>软件体系结构</a:t>
            </a:r>
            <a:endParaRPr lang="en-US" altLang="zh-CN" dirty="0" smtClean="0">
              <a:solidFill>
                <a:schemeClr val="bg2">
                  <a:lumMod val="50000"/>
                </a:schemeClr>
              </a:solidFill>
            </a:endParaRPr>
          </a:p>
          <a:p>
            <a:pPr marL="1108710" lvl="1" indent="-457200">
              <a:lnSpc>
                <a:spcPct val="120000"/>
              </a:lnSpc>
            </a:pPr>
            <a:r>
              <a:rPr lang="zh-CN" altLang="en-US" dirty="0" smtClean="0">
                <a:solidFill>
                  <a:schemeClr val="bg2">
                    <a:lumMod val="50000"/>
                  </a:schemeClr>
                </a:solidFill>
              </a:rPr>
              <a:t>常见的架构</a:t>
            </a:r>
            <a:endParaRPr lang="en-US" altLang="zh-CN" dirty="0" smtClean="0">
              <a:solidFill>
                <a:schemeClr val="bg2">
                  <a:lumMod val="50000"/>
                </a:schemeClr>
              </a:solidFill>
            </a:endParaRPr>
          </a:p>
          <a:p>
            <a:pPr marL="1108710" lvl="1" indent="-457200">
              <a:lnSpc>
                <a:spcPct val="120000"/>
              </a:lnSpc>
            </a:pPr>
            <a:r>
              <a:rPr lang="zh-CN" altLang="en-US" dirty="0" smtClean="0">
                <a:solidFill>
                  <a:schemeClr val="bg2">
                    <a:lumMod val="50000"/>
                  </a:schemeClr>
                </a:solidFill>
              </a:rPr>
              <a:t>包图设计</a:t>
            </a:r>
            <a:endParaRPr lang="en-US" altLang="zh-CN" dirty="0" smtClean="0">
              <a:solidFill>
                <a:schemeClr val="bg2">
                  <a:lumMod val="50000"/>
                </a:schemeClr>
              </a:solidFill>
            </a:endParaRPr>
          </a:p>
        </p:txBody>
      </p:sp>
      <p:sp>
        <p:nvSpPr>
          <p:cNvPr id="7" name="日期占位符 6"/>
          <p:cNvSpPr>
            <a:spLocks noGrp="1"/>
          </p:cNvSpPr>
          <p:nvPr>
            <p:ph type="dt" sz="half" idx="10"/>
          </p:nvPr>
        </p:nvSpPr>
        <p:spPr/>
        <p:txBody>
          <a:bodyPr/>
          <a:lstStyle/>
          <a:p>
            <a:fld id="{BAC39442-2B7D-4B5C-BB12-759729507DE1}" type="datetime1">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dirty="0" smtClean="0"/>
              <a:t>软件工程</a:t>
            </a:r>
            <a:endParaRPr lang="zh-CN" altLang="en-US" dirty="0"/>
          </a:p>
        </p:txBody>
      </p:sp>
      <p:sp>
        <p:nvSpPr>
          <p:cNvPr id="9" name="灯片编号占位符 8"/>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10" name="图片 9"/>
          <p:cNvPicPr>
            <a:picLocks noChangeAspect="1"/>
          </p:cNvPicPr>
          <p:nvPr/>
        </p:nvPicPr>
        <p:blipFill>
          <a:blip r:embed="rId1">
            <a:clrChange>
              <a:clrFrom>
                <a:srgbClr val="F6F6F6"/>
              </a:clrFrom>
              <a:clrTo>
                <a:srgbClr val="F6F6F6">
                  <a:alpha val="0"/>
                </a:srgbClr>
              </a:clrTo>
            </a:clrChange>
          </a:blip>
          <a:stretch>
            <a:fillRect/>
          </a:stretch>
        </p:blipFill>
        <p:spPr>
          <a:xfrm>
            <a:off x="5719422" y="1518906"/>
            <a:ext cx="3098189" cy="32530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1292682" y="1508680"/>
          <a:ext cx="6034646" cy="3080720"/>
        </p:xfrm>
        <a:graphic>
          <a:graphicData uri="http://schemas.openxmlformats.org/drawingml/2006/table">
            <a:tbl>
              <a:tblPr firstRow="1" firstCol="1" bandRow="1">
                <a:tableStyleId>{5C22544A-7EE6-4342-B048-85BDC9FD1C3A}</a:tableStyleId>
              </a:tblPr>
              <a:tblGrid>
                <a:gridCol w="1206646"/>
                <a:gridCol w="1206646"/>
                <a:gridCol w="1206646"/>
                <a:gridCol w="1207354"/>
                <a:gridCol w="1207354"/>
              </a:tblGrid>
              <a:tr h="308072">
                <a:tc>
                  <a:txBody>
                    <a:bodyPr/>
                    <a:lstStyle/>
                    <a:p>
                      <a:pPr algn="ctr">
                        <a:spcAft>
                          <a:spcPts val="0"/>
                        </a:spcAft>
                      </a:pPr>
                      <a:r>
                        <a:rPr lang="zh-CN" sz="1400" kern="100">
                          <a:effectLst/>
                          <a:latin typeface="+mj-ea"/>
                          <a:ea typeface="+mj-ea"/>
                        </a:rPr>
                        <a:t>字段名称</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数据类型</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是否为空</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是否主键</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备注</a:t>
                      </a:r>
                      <a:endParaRPr lang="zh-CN" sz="1400" kern="100">
                        <a:effectLst/>
                        <a:latin typeface="+mj-ea"/>
                        <a:ea typeface="+mj-ea"/>
                        <a:cs typeface="Times New Roman" panose="02020603050405020304"/>
                      </a:endParaRPr>
                    </a:p>
                  </a:txBody>
                  <a:tcPr marL="51435" marR="51435" marT="0" marB="0" anchor="ctr"/>
                </a:tc>
              </a:tr>
              <a:tr h="308072">
                <a:tc>
                  <a:txBody>
                    <a:bodyPr/>
                    <a:lstStyle/>
                    <a:p>
                      <a:pPr algn="ctr">
                        <a:spcAft>
                          <a:spcPts val="0"/>
                        </a:spcAft>
                      </a:pPr>
                      <a:r>
                        <a:rPr lang="en-US" sz="1400" kern="100">
                          <a:effectLst/>
                          <a:latin typeface="+mj-ea"/>
                          <a:ea typeface="+mj-ea"/>
                        </a:rPr>
                        <a:t>fCode</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varchar(6)</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否</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是</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dirty="0">
                          <a:effectLst/>
                          <a:latin typeface="+mj-ea"/>
                          <a:ea typeface="+mj-ea"/>
                        </a:rPr>
                        <a:t>单位代码</a:t>
                      </a:r>
                      <a:endParaRPr lang="zh-CN" sz="1400" kern="100" dirty="0">
                        <a:effectLst/>
                        <a:latin typeface="+mj-ea"/>
                        <a:ea typeface="+mj-ea"/>
                        <a:cs typeface="Times New Roman" panose="02020603050405020304"/>
                      </a:endParaRPr>
                    </a:p>
                  </a:txBody>
                  <a:tcPr marL="51435" marR="51435" marT="0" marB="0" anchor="ctr"/>
                </a:tc>
              </a:tr>
              <a:tr h="308072">
                <a:tc>
                  <a:txBody>
                    <a:bodyPr/>
                    <a:lstStyle/>
                    <a:p>
                      <a:pPr algn="ctr">
                        <a:spcAft>
                          <a:spcPts val="0"/>
                        </a:spcAft>
                      </a:pPr>
                      <a:r>
                        <a:rPr lang="en-US" sz="1400" kern="100">
                          <a:effectLst/>
                          <a:latin typeface="+mj-ea"/>
                          <a:ea typeface="+mj-ea"/>
                        </a:rPr>
                        <a:t>fDeptName</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varchar(100)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否</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单位名称</a:t>
                      </a:r>
                      <a:endParaRPr lang="zh-CN" sz="1400" kern="100">
                        <a:effectLst/>
                        <a:latin typeface="+mj-ea"/>
                        <a:ea typeface="+mj-ea"/>
                        <a:cs typeface="Times New Roman" panose="02020603050405020304"/>
                      </a:endParaRPr>
                    </a:p>
                  </a:txBody>
                  <a:tcPr marL="51435" marR="51435" marT="0" marB="0" anchor="ctr"/>
                </a:tc>
              </a:tr>
              <a:tr h="308072">
                <a:tc>
                  <a:txBody>
                    <a:bodyPr/>
                    <a:lstStyle/>
                    <a:p>
                      <a:pPr algn="ctr">
                        <a:spcAft>
                          <a:spcPts val="0"/>
                        </a:spcAft>
                      </a:pPr>
                      <a:r>
                        <a:rPr lang="en-US" sz="1400" kern="100">
                          <a:effectLst/>
                          <a:latin typeface="+mj-ea"/>
                          <a:ea typeface="+mj-ea"/>
                        </a:rPr>
                        <a:t>fAddress</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varchar(100)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dirty="0">
                          <a:effectLst/>
                          <a:latin typeface="+mj-ea"/>
                          <a:ea typeface="+mj-ea"/>
                        </a:rPr>
                        <a:t>单位地址</a:t>
                      </a:r>
                      <a:endParaRPr lang="zh-CN" sz="1400" kern="100" dirty="0">
                        <a:effectLst/>
                        <a:latin typeface="+mj-ea"/>
                        <a:ea typeface="+mj-ea"/>
                        <a:cs typeface="Times New Roman" panose="02020603050405020304"/>
                      </a:endParaRPr>
                    </a:p>
                  </a:txBody>
                  <a:tcPr marL="51435" marR="51435" marT="0" marB="0" anchor="ctr"/>
                </a:tc>
              </a:tr>
              <a:tr h="308072">
                <a:tc>
                  <a:txBody>
                    <a:bodyPr/>
                    <a:lstStyle/>
                    <a:p>
                      <a:pPr algn="ctr">
                        <a:spcAft>
                          <a:spcPts val="0"/>
                        </a:spcAft>
                      </a:pPr>
                      <a:r>
                        <a:rPr lang="en-US" sz="1400" kern="100">
                          <a:effectLst/>
                          <a:latin typeface="+mj-ea"/>
                          <a:ea typeface="+mj-ea"/>
                        </a:rPr>
                        <a:t>fContact</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varchar(20)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联系人</a:t>
                      </a:r>
                      <a:endParaRPr lang="zh-CN" sz="1400" kern="100">
                        <a:effectLst/>
                        <a:latin typeface="+mj-ea"/>
                        <a:ea typeface="+mj-ea"/>
                        <a:cs typeface="Times New Roman" panose="02020603050405020304"/>
                      </a:endParaRPr>
                    </a:p>
                  </a:txBody>
                  <a:tcPr marL="51435" marR="51435" marT="0" marB="0" anchor="ctr"/>
                </a:tc>
              </a:tr>
              <a:tr h="308072">
                <a:tc>
                  <a:txBody>
                    <a:bodyPr/>
                    <a:lstStyle/>
                    <a:p>
                      <a:pPr algn="ctr">
                        <a:spcAft>
                          <a:spcPts val="0"/>
                        </a:spcAft>
                      </a:pPr>
                      <a:r>
                        <a:rPr lang="en-US" sz="1400" kern="100">
                          <a:effectLst/>
                          <a:latin typeface="+mj-ea"/>
                          <a:ea typeface="+mj-ea"/>
                        </a:rPr>
                        <a:t>fCharger</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varchar(20)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负责人</a:t>
                      </a:r>
                      <a:endParaRPr lang="zh-CN" sz="1400" kern="100">
                        <a:effectLst/>
                        <a:latin typeface="+mj-ea"/>
                        <a:ea typeface="+mj-ea"/>
                        <a:cs typeface="Times New Roman" panose="02020603050405020304"/>
                      </a:endParaRPr>
                    </a:p>
                  </a:txBody>
                  <a:tcPr marL="51435" marR="51435" marT="0" marB="0" anchor="ctr"/>
                </a:tc>
              </a:tr>
              <a:tr h="308072">
                <a:tc>
                  <a:txBody>
                    <a:bodyPr/>
                    <a:lstStyle/>
                    <a:p>
                      <a:pPr algn="ctr">
                        <a:spcAft>
                          <a:spcPts val="0"/>
                        </a:spcAft>
                      </a:pPr>
                      <a:r>
                        <a:rPr lang="en-US" sz="1400" kern="100">
                          <a:effectLst/>
                          <a:latin typeface="+mj-ea"/>
                          <a:ea typeface="+mj-ea"/>
                        </a:rPr>
                        <a:t>fTel</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varchar(15)</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联系电话</a:t>
                      </a:r>
                      <a:endParaRPr lang="zh-CN" sz="1400" kern="100">
                        <a:effectLst/>
                        <a:latin typeface="+mj-ea"/>
                        <a:ea typeface="+mj-ea"/>
                        <a:cs typeface="Times New Roman" panose="02020603050405020304"/>
                      </a:endParaRPr>
                    </a:p>
                  </a:txBody>
                  <a:tcPr marL="51435" marR="51435" marT="0" marB="0" anchor="ctr"/>
                </a:tc>
              </a:tr>
              <a:tr h="308072">
                <a:tc>
                  <a:txBody>
                    <a:bodyPr/>
                    <a:lstStyle/>
                    <a:p>
                      <a:pPr algn="ctr">
                        <a:spcAft>
                          <a:spcPts val="0"/>
                        </a:spcAft>
                      </a:pPr>
                      <a:r>
                        <a:rPr lang="en-US" sz="1400" kern="100">
                          <a:effectLst/>
                          <a:latin typeface="+mj-ea"/>
                          <a:ea typeface="+mj-ea"/>
                        </a:rPr>
                        <a:t>fZip</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char(6)</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邮编</a:t>
                      </a:r>
                      <a:endParaRPr lang="zh-CN" sz="1400" kern="100">
                        <a:effectLst/>
                        <a:latin typeface="+mj-ea"/>
                        <a:ea typeface="+mj-ea"/>
                        <a:cs typeface="Times New Roman" panose="02020603050405020304"/>
                      </a:endParaRPr>
                    </a:p>
                  </a:txBody>
                  <a:tcPr marL="51435" marR="51435" marT="0" marB="0" anchor="ctr"/>
                </a:tc>
              </a:tr>
              <a:tr h="308072">
                <a:tc>
                  <a:txBody>
                    <a:bodyPr/>
                    <a:lstStyle/>
                    <a:p>
                      <a:pPr algn="ctr">
                        <a:spcAft>
                          <a:spcPts val="0"/>
                        </a:spcAft>
                      </a:pPr>
                      <a:r>
                        <a:rPr lang="en-US" sz="1400" kern="100">
                          <a:effectLst/>
                          <a:latin typeface="+mj-ea"/>
                          <a:ea typeface="+mj-ea"/>
                        </a:rPr>
                        <a:t>fFax</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varchar(15)</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传真</a:t>
                      </a:r>
                      <a:endParaRPr lang="zh-CN" sz="1400" kern="100">
                        <a:effectLst/>
                        <a:latin typeface="+mj-ea"/>
                        <a:ea typeface="+mj-ea"/>
                        <a:cs typeface="Times New Roman" panose="02020603050405020304"/>
                      </a:endParaRPr>
                    </a:p>
                  </a:txBody>
                  <a:tcPr marL="51435" marR="51435" marT="0" marB="0" anchor="ctr"/>
                </a:tc>
              </a:tr>
              <a:tr h="308072">
                <a:tc>
                  <a:txBody>
                    <a:bodyPr/>
                    <a:lstStyle/>
                    <a:p>
                      <a:pPr algn="ctr">
                        <a:spcAft>
                          <a:spcPts val="0"/>
                        </a:spcAft>
                      </a:pPr>
                      <a:r>
                        <a:rPr lang="en-US" sz="1400" kern="100">
                          <a:effectLst/>
                          <a:latin typeface="+mj-ea"/>
                          <a:ea typeface="+mj-ea"/>
                        </a:rPr>
                        <a:t>fMemo</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varchar(200)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dirty="0">
                          <a:effectLst/>
                          <a:latin typeface="+mj-ea"/>
                          <a:ea typeface="+mj-ea"/>
                        </a:rPr>
                        <a:t>备注</a:t>
                      </a:r>
                      <a:endParaRPr lang="zh-CN" sz="1400" kern="100" dirty="0">
                        <a:effectLst/>
                        <a:latin typeface="+mj-ea"/>
                        <a:ea typeface="+mj-ea"/>
                        <a:cs typeface="Times New Roman" panose="02020603050405020304"/>
                      </a:endParaRPr>
                    </a:p>
                  </a:txBody>
                  <a:tcPr marL="51435" marR="51435" marT="0" marB="0" anchor="ctr"/>
                </a:tc>
              </a:tr>
            </a:tbl>
          </a:graphicData>
        </a:graphic>
      </p:graphicFrame>
      <p:sp>
        <p:nvSpPr>
          <p:cNvPr id="6" name="Rectangle 7"/>
          <p:cNvSpPr>
            <a:spLocks noChangeArrowheads="1"/>
          </p:cNvSpPr>
          <p:nvPr/>
        </p:nvSpPr>
        <p:spPr bwMode="auto">
          <a:xfrm>
            <a:off x="974390" y="812874"/>
            <a:ext cx="2121415" cy="526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123786" rIns="68580" bIns="123786" numCol="1" anchor="ctr" anchorCtr="0" compatLnSpc="1">
            <a:spAutoFit/>
          </a:bodyPr>
          <a:lstStyle/>
          <a:p>
            <a:pPr defTabSz="685800" fontAlgn="base">
              <a:spcBef>
                <a:spcPct val="0"/>
              </a:spcBef>
              <a:spcAft>
                <a:spcPct val="0"/>
              </a:spcAft>
            </a:pPr>
            <a:r>
              <a:rPr lang="en-US" altLang="zh-CN" b="1" dirty="0">
                <a:latin typeface="+mj-ea"/>
                <a:ea typeface="+mj-ea"/>
                <a:cs typeface="Times New Roman" panose="02020603050405020304" pitchFamily="18" charset="0"/>
              </a:rPr>
              <a:t>2</a:t>
            </a:r>
            <a:r>
              <a:rPr lang="zh-CN" altLang="en-US" b="1" dirty="0">
                <a:latin typeface="+mj-ea"/>
                <a:ea typeface="+mj-ea"/>
                <a:cs typeface="Times New Roman" panose="02020603050405020304" pitchFamily="18" charset="0"/>
              </a:rPr>
              <a:t>、单位表</a:t>
            </a:r>
            <a:r>
              <a:rPr lang="en-US" altLang="zh-CN" b="1" dirty="0">
                <a:latin typeface="+mj-ea"/>
                <a:ea typeface="+mj-ea"/>
                <a:cs typeface="Times New Roman" panose="02020603050405020304" pitchFamily="18" charset="0"/>
              </a:rPr>
              <a:t>(</a:t>
            </a:r>
            <a:r>
              <a:rPr lang="en-US" altLang="zh-CN" b="1" dirty="0" err="1">
                <a:latin typeface="+mj-ea"/>
                <a:ea typeface="+mj-ea"/>
                <a:cs typeface="Times New Roman" panose="02020603050405020304" pitchFamily="18" charset="0"/>
              </a:rPr>
              <a:t>t_dept</a:t>
            </a:r>
            <a:r>
              <a:rPr lang="en-US" altLang="zh-CN" b="1" dirty="0">
                <a:latin typeface="+mj-ea"/>
                <a:ea typeface="+mj-ea"/>
                <a:cs typeface="Times New Roman" panose="02020603050405020304" pitchFamily="18" charset="0"/>
              </a:rPr>
              <a:t>)</a:t>
            </a:r>
            <a:endParaRPr lang="en-US" altLang="zh-CN" b="1" dirty="0">
              <a:latin typeface="+mj-ea"/>
              <a:ea typeface="+mj-ea"/>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latin typeface="+mn-ea"/>
              </a:rPr>
              <a:t>编写表结构</a:t>
            </a:r>
            <a:r>
              <a:rPr lang="zh-CN" altLang="en-US" dirty="0" smtClean="0">
                <a:latin typeface="+mn-ea"/>
              </a:rPr>
              <a:t>说明</a:t>
            </a:r>
            <a:endParaRPr lang="zh-CN" altLang="en-US" dirty="0"/>
          </a:p>
        </p:txBody>
      </p:sp>
      <p:sp>
        <p:nvSpPr>
          <p:cNvPr id="8" name="灯片编号占位符 7"/>
          <p:cNvSpPr>
            <a:spLocks noGrp="1"/>
          </p:cNvSpPr>
          <p:nvPr>
            <p:ph type="sldNum" sz="quarter" idx="12"/>
          </p:nvPr>
        </p:nvSpPr>
        <p:spPr/>
        <p:txBody>
          <a:bodyPr/>
          <a:lstStyle/>
          <a:p>
            <a:fld id="{58AE5905-16B5-4376-8977-98E1E2F27F66}" type="slidenum">
              <a:rPr lang="en-US" altLang="zh-CN" smtClean="0"/>
            </a:fld>
            <a:endParaRPr lang="en-US" altLang="zh-CN"/>
          </a:p>
        </p:txBody>
      </p:sp>
      <p:sp>
        <p:nvSpPr>
          <p:cNvPr id="3" name="日期占位符 2"/>
          <p:cNvSpPr>
            <a:spLocks noGrp="1"/>
          </p:cNvSpPr>
          <p:nvPr>
            <p:ph type="dt" sz="half" idx="10"/>
          </p:nvPr>
        </p:nvSpPr>
        <p:spPr/>
        <p:txBody>
          <a:bodyPr/>
          <a:lstStyle/>
          <a:p>
            <a:fld id="{DF6AF7D5-E132-4B65-A905-383D86B92E75}"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rPr>
              <a:t>编写表结构</a:t>
            </a:r>
            <a:r>
              <a:rPr lang="zh-CN" altLang="en-US" dirty="0" smtClean="0">
                <a:latin typeface="+mn-ea"/>
              </a:rPr>
              <a:t>说明</a:t>
            </a:r>
            <a:endParaRPr lang="zh-CN" altLang="en-US" dirty="0"/>
          </a:p>
        </p:txBody>
      </p:sp>
      <p:sp>
        <p:nvSpPr>
          <p:cNvPr id="6" name="灯片编号占位符 5"/>
          <p:cNvSpPr>
            <a:spLocks noGrp="1"/>
          </p:cNvSpPr>
          <p:nvPr>
            <p:ph type="sldNum" sz="quarter" idx="12"/>
          </p:nvPr>
        </p:nvSpPr>
        <p:spPr/>
        <p:txBody>
          <a:bodyPr/>
          <a:lstStyle/>
          <a:p>
            <a:fld id="{58AE5905-16B5-4376-8977-98E1E2F27F66}" type="slidenum">
              <a:rPr lang="en-US" altLang="zh-CN" smtClean="0"/>
            </a:fld>
            <a:endParaRPr lang="en-US" altLang="zh-CN" dirty="0"/>
          </a:p>
        </p:txBody>
      </p:sp>
      <p:graphicFrame>
        <p:nvGraphicFramePr>
          <p:cNvPr id="4" name="表格 3"/>
          <p:cNvGraphicFramePr>
            <a:graphicFrameLocks noGrp="1"/>
          </p:cNvGraphicFramePr>
          <p:nvPr/>
        </p:nvGraphicFramePr>
        <p:xfrm>
          <a:off x="1682693" y="1611160"/>
          <a:ext cx="6445309" cy="1891862"/>
        </p:xfrm>
        <a:graphic>
          <a:graphicData uri="http://schemas.openxmlformats.org/drawingml/2006/table">
            <a:tbl>
              <a:tblPr firstRow="1" firstCol="1" bandRow="1">
                <a:tableStyleId>{5C22544A-7EE6-4342-B048-85BDC9FD1C3A}</a:tableStyleId>
              </a:tblPr>
              <a:tblGrid>
                <a:gridCol w="1288759"/>
                <a:gridCol w="1288759"/>
                <a:gridCol w="1122017"/>
                <a:gridCol w="1250066"/>
                <a:gridCol w="1495708"/>
              </a:tblGrid>
              <a:tr h="367037">
                <a:tc>
                  <a:txBody>
                    <a:bodyPr/>
                    <a:lstStyle/>
                    <a:p>
                      <a:pPr algn="ctr">
                        <a:spcAft>
                          <a:spcPts val="0"/>
                        </a:spcAft>
                      </a:pPr>
                      <a:r>
                        <a:rPr lang="zh-CN" sz="1600" kern="100" dirty="0">
                          <a:effectLst/>
                          <a:latin typeface="+mj-ea"/>
                          <a:ea typeface="+mj-ea"/>
                        </a:rPr>
                        <a:t>字段名称</a:t>
                      </a:r>
                      <a:endParaRPr lang="zh-CN" sz="16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dirty="0">
                          <a:effectLst/>
                          <a:latin typeface="+mj-ea"/>
                          <a:ea typeface="+mj-ea"/>
                        </a:rPr>
                        <a:t>数据类型</a:t>
                      </a:r>
                      <a:endParaRPr lang="zh-CN" sz="16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是否为空</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是否主键</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备注</a:t>
                      </a:r>
                      <a:endParaRPr lang="zh-CN" sz="1600" kern="100">
                        <a:effectLst/>
                        <a:latin typeface="+mj-ea"/>
                        <a:ea typeface="+mj-ea"/>
                        <a:cs typeface="Times New Roman" panose="02020603050405020304"/>
                      </a:endParaRPr>
                    </a:p>
                  </a:txBody>
                  <a:tcPr marL="51435" marR="51435" marT="0" marB="0" anchor="ctr"/>
                </a:tc>
              </a:tr>
              <a:tr h="367037">
                <a:tc>
                  <a:txBody>
                    <a:bodyPr/>
                    <a:lstStyle/>
                    <a:p>
                      <a:pPr algn="ctr">
                        <a:spcAft>
                          <a:spcPts val="0"/>
                        </a:spcAft>
                      </a:pPr>
                      <a:r>
                        <a:rPr lang="en-US" sz="1600" kern="100">
                          <a:effectLst/>
                          <a:latin typeface="+mj-ea"/>
                          <a:ea typeface="+mj-ea"/>
                        </a:rPr>
                        <a:t>fId</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int</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否</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是</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dirty="0">
                          <a:effectLst/>
                          <a:latin typeface="+mj-ea"/>
                          <a:ea typeface="+mj-ea"/>
                        </a:rPr>
                        <a:t>ID</a:t>
                      </a:r>
                      <a:r>
                        <a:rPr lang="zh-CN" sz="1600" kern="100" dirty="0">
                          <a:effectLst/>
                          <a:latin typeface="+mj-ea"/>
                          <a:ea typeface="+mj-ea"/>
                        </a:rPr>
                        <a:t>，自增</a:t>
                      </a:r>
                      <a:endParaRPr lang="zh-CN" sz="1600" kern="100" dirty="0">
                        <a:effectLst/>
                        <a:latin typeface="+mj-ea"/>
                        <a:ea typeface="+mj-ea"/>
                        <a:cs typeface="Times New Roman" panose="02020603050405020304"/>
                      </a:endParaRPr>
                    </a:p>
                  </a:txBody>
                  <a:tcPr marL="51435" marR="51435" marT="0" marB="0" anchor="ctr"/>
                </a:tc>
              </a:tr>
              <a:tr h="423714">
                <a:tc>
                  <a:txBody>
                    <a:bodyPr/>
                    <a:lstStyle/>
                    <a:p>
                      <a:pPr algn="ctr">
                        <a:spcAft>
                          <a:spcPts val="0"/>
                        </a:spcAft>
                      </a:pPr>
                      <a:r>
                        <a:rPr lang="en-US" sz="1600" kern="100">
                          <a:effectLst/>
                          <a:latin typeface="+mj-ea"/>
                          <a:ea typeface="+mj-ea"/>
                        </a:rPr>
                        <a:t>fItemName</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varchar(100)</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否</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 </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dirty="0">
                          <a:effectLst/>
                          <a:latin typeface="+mj-ea"/>
                          <a:ea typeface="+mj-ea"/>
                        </a:rPr>
                        <a:t>竞赛项目名称</a:t>
                      </a:r>
                      <a:endParaRPr lang="zh-CN" sz="1600" kern="100" dirty="0">
                        <a:effectLst/>
                        <a:latin typeface="+mj-ea"/>
                        <a:ea typeface="+mj-ea"/>
                        <a:cs typeface="Times New Roman" panose="02020603050405020304"/>
                      </a:endParaRPr>
                    </a:p>
                  </a:txBody>
                  <a:tcPr marL="51435" marR="51435" marT="0" marB="0" anchor="ctr"/>
                </a:tc>
              </a:tr>
              <a:tr h="367037">
                <a:tc>
                  <a:txBody>
                    <a:bodyPr/>
                    <a:lstStyle/>
                    <a:p>
                      <a:pPr algn="ctr">
                        <a:spcAft>
                          <a:spcPts val="0"/>
                        </a:spcAft>
                      </a:pPr>
                      <a:r>
                        <a:rPr lang="en-US" sz="1600" kern="100">
                          <a:effectLst/>
                          <a:latin typeface="+mj-ea"/>
                          <a:ea typeface="+mj-ea"/>
                        </a:rPr>
                        <a:t>fAbbr</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varchar(20)</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否</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 </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缩写</a:t>
                      </a:r>
                      <a:endParaRPr lang="zh-CN" sz="1600" kern="100">
                        <a:effectLst/>
                        <a:latin typeface="+mj-ea"/>
                        <a:ea typeface="+mj-ea"/>
                        <a:cs typeface="Times New Roman" panose="02020603050405020304"/>
                      </a:endParaRPr>
                    </a:p>
                  </a:txBody>
                  <a:tcPr marL="51435" marR="51435" marT="0" marB="0" anchor="ctr"/>
                </a:tc>
              </a:tr>
              <a:tr h="367037">
                <a:tc>
                  <a:txBody>
                    <a:bodyPr/>
                    <a:lstStyle/>
                    <a:p>
                      <a:pPr algn="ctr">
                        <a:spcAft>
                          <a:spcPts val="0"/>
                        </a:spcAft>
                      </a:pPr>
                      <a:r>
                        <a:rPr lang="en-US" sz="1600" kern="100" dirty="0" err="1">
                          <a:effectLst/>
                          <a:latin typeface="+mj-ea"/>
                          <a:ea typeface="+mj-ea"/>
                        </a:rPr>
                        <a:t>fGroup</a:t>
                      </a:r>
                      <a:endParaRPr lang="zh-CN" sz="16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dirty="0">
                          <a:effectLst/>
                          <a:latin typeface="+mj-ea"/>
                          <a:ea typeface="+mj-ea"/>
                        </a:rPr>
                        <a:t>varchar(20)</a:t>
                      </a:r>
                      <a:endParaRPr lang="zh-CN" sz="16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否</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 </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dirty="0">
                          <a:effectLst/>
                          <a:latin typeface="+mj-ea"/>
                          <a:ea typeface="+mj-ea"/>
                        </a:rPr>
                        <a:t>组别</a:t>
                      </a:r>
                      <a:endParaRPr lang="zh-CN" sz="1600" kern="100" dirty="0">
                        <a:effectLst/>
                        <a:latin typeface="+mj-ea"/>
                        <a:ea typeface="+mj-ea"/>
                        <a:cs typeface="Times New Roman" panose="02020603050405020304"/>
                      </a:endParaRPr>
                    </a:p>
                  </a:txBody>
                  <a:tcPr marL="51435" marR="51435" marT="0" marB="0" anchor="ctr"/>
                </a:tc>
              </a:tr>
            </a:tbl>
          </a:graphicData>
        </a:graphic>
      </p:graphicFrame>
      <p:sp>
        <p:nvSpPr>
          <p:cNvPr id="5" name="Rectangle 1"/>
          <p:cNvSpPr>
            <a:spLocks noChangeArrowheads="1"/>
          </p:cNvSpPr>
          <p:nvPr/>
        </p:nvSpPr>
        <p:spPr bwMode="auto">
          <a:xfrm>
            <a:off x="965064" y="877972"/>
            <a:ext cx="2586285" cy="526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123786" rIns="68580" bIns="123786" numCol="1" anchor="ctr" anchorCtr="0" compatLnSpc="1">
            <a:spAutoFit/>
          </a:bodyPr>
          <a:lstStyle/>
          <a:p>
            <a:pPr defTabSz="685800" fontAlgn="base">
              <a:spcBef>
                <a:spcPct val="0"/>
              </a:spcBef>
              <a:spcAft>
                <a:spcPct val="0"/>
              </a:spcAft>
            </a:pPr>
            <a:r>
              <a:rPr lang="en-US" altLang="zh-CN" b="1" dirty="0">
                <a:latin typeface="+mj-ea"/>
                <a:ea typeface="+mj-ea"/>
                <a:cs typeface="Times New Roman" panose="02020603050405020304" pitchFamily="18" charset="0"/>
              </a:rPr>
              <a:t>3</a:t>
            </a:r>
            <a:r>
              <a:rPr lang="zh-CN" altLang="en-US" b="1" dirty="0">
                <a:latin typeface="+mj-ea"/>
                <a:ea typeface="+mj-ea"/>
                <a:cs typeface="Times New Roman" panose="02020603050405020304" pitchFamily="18" charset="0"/>
              </a:rPr>
              <a:t>、竞赛项目表</a:t>
            </a:r>
            <a:r>
              <a:rPr lang="en-US" altLang="zh-CN" b="1" dirty="0">
                <a:latin typeface="+mj-ea"/>
                <a:ea typeface="+mj-ea"/>
                <a:cs typeface="Times New Roman" panose="02020603050405020304" pitchFamily="18" charset="0"/>
              </a:rPr>
              <a:t>(</a:t>
            </a:r>
            <a:r>
              <a:rPr lang="en-US" altLang="zh-CN" b="1" dirty="0" err="1">
                <a:latin typeface="+mj-ea"/>
                <a:ea typeface="+mj-ea"/>
                <a:cs typeface="Times New Roman" panose="02020603050405020304" pitchFamily="18" charset="0"/>
              </a:rPr>
              <a:t>t_item</a:t>
            </a:r>
            <a:r>
              <a:rPr lang="en-US" altLang="zh-CN" b="1" dirty="0">
                <a:latin typeface="+mj-ea"/>
                <a:ea typeface="+mj-ea"/>
                <a:cs typeface="Times New Roman" panose="02020603050405020304" pitchFamily="18" charset="0"/>
              </a:rPr>
              <a:t>)</a:t>
            </a:r>
            <a:endParaRPr lang="en-US" altLang="zh-CN" b="1" dirty="0">
              <a:latin typeface="+mj-ea"/>
              <a:ea typeface="+mj-ea"/>
              <a:cs typeface="Times New Roman" panose="02020603050405020304" pitchFamily="18" charset="0"/>
            </a:endParaRPr>
          </a:p>
        </p:txBody>
      </p:sp>
      <p:sp>
        <p:nvSpPr>
          <p:cNvPr id="3" name="日期占位符 2"/>
          <p:cNvSpPr>
            <a:spLocks noGrp="1"/>
          </p:cNvSpPr>
          <p:nvPr>
            <p:ph type="dt" sz="half" idx="10"/>
          </p:nvPr>
        </p:nvSpPr>
        <p:spPr/>
        <p:txBody>
          <a:bodyPr/>
          <a:lstStyle/>
          <a:p>
            <a:fld id="{4965051B-5AE6-41B4-91D2-6FD95649FEB9}" type="datetime1">
              <a:rPr lang="zh-CN" altLang="en-US" smtClean="0"/>
            </a:fld>
            <a:endParaRPr lang="zh-CN" altLang="en-US"/>
          </a:p>
        </p:txBody>
      </p:sp>
      <p:sp>
        <p:nvSpPr>
          <p:cNvPr id="7" name="页脚占位符 6"/>
          <p:cNvSpPr>
            <a:spLocks noGrp="1"/>
          </p:cNvSpPr>
          <p:nvPr>
            <p:ph type="ftr" sz="quarter" idx="11"/>
          </p:nvPr>
        </p:nvSpPr>
        <p:spPr/>
        <p:txBody>
          <a:bodyPr/>
          <a:lstStyle/>
          <a:p>
            <a:r>
              <a:rPr lang="zh-CN" altLang="en-US" smtClean="0"/>
              <a:t>软件工程</a:t>
            </a:r>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617111" y="1470450"/>
          <a:ext cx="5886655" cy="3023223"/>
        </p:xfrm>
        <a:graphic>
          <a:graphicData uri="http://schemas.openxmlformats.org/drawingml/2006/table">
            <a:tbl>
              <a:tblPr firstRow="1" firstCol="1" bandRow="1">
                <a:tableStyleId>{5C22544A-7EE6-4342-B048-85BDC9FD1C3A}</a:tableStyleId>
              </a:tblPr>
              <a:tblGrid>
                <a:gridCol w="1177055"/>
                <a:gridCol w="1177055"/>
                <a:gridCol w="1177055"/>
                <a:gridCol w="1177745"/>
                <a:gridCol w="1177745"/>
              </a:tblGrid>
              <a:tr h="370929">
                <a:tc>
                  <a:txBody>
                    <a:bodyPr/>
                    <a:lstStyle/>
                    <a:p>
                      <a:pPr algn="ctr">
                        <a:spcAft>
                          <a:spcPts val="0"/>
                        </a:spcAft>
                      </a:pPr>
                      <a:r>
                        <a:rPr lang="zh-CN" sz="1400" kern="100" dirty="0">
                          <a:effectLst/>
                          <a:latin typeface="+mj-ea"/>
                          <a:ea typeface="+mj-ea"/>
                        </a:rPr>
                        <a:t>字段名称</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数据类型</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是否为空</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是否主键</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备注</a:t>
                      </a:r>
                      <a:endParaRPr lang="zh-CN" sz="1400" kern="100">
                        <a:effectLst/>
                        <a:latin typeface="+mj-ea"/>
                        <a:ea typeface="+mj-ea"/>
                        <a:cs typeface="Times New Roman" panose="02020603050405020304"/>
                      </a:endParaRPr>
                    </a:p>
                  </a:txBody>
                  <a:tcPr marL="51435" marR="51435" marT="0" marB="0" anchor="ctr"/>
                </a:tc>
              </a:tr>
              <a:tr h="370929">
                <a:tc>
                  <a:txBody>
                    <a:bodyPr/>
                    <a:lstStyle/>
                    <a:p>
                      <a:pPr algn="ctr">
                        <a:spcAft>
                          <a:spcPts val="0"/>
                        </a:spcAft>
                      </a:pPr>
                      <a:r>
                        <a:rPr lang="en-US" sz="1400" kern="100">
                          <a:effectLst/>
                          <a:latin typeface="+mj-ea"/>
                          <a:ea typeface="+mj-ea"/>
                        </a:rPr>
                        <a:t>fNo</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varchar(20)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否</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是</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注册证号</a:t>
                      </a:r>
                      <a:endParaRPr lang="zh-CN" sz="1400" kern="100">
                        <a:effectLst/>
                        <a:latin typeface="+mj-ea"/>
                        <a:ea typeface="+mj-ea"/>
                        <a:cs typeface="Times New Roman" panose="02020603050405020304"/>
                      </a:endParaRPr>
                    </a:p>
                  </a:txBody>
                  <a:tcPr marL="51435" marR="51435" marT="0" marB="0" anchor="ctr"/>
                </a:tc>
              </a:tr>
              <a:tr h="411480">
                <a:tc>
                  <a:txBody>
                    <a:bodyPr/>
                    <a:lstStyle/>
                    <a:p>
                      <a:pPr algn="ctr">
                        <a:spcAft>
                          <a:spcPts val="0"/>
                        </a:spcAft>
                      </a:pPr>
                      <a:r>
                        <a:rPr lang="en-US" sz="1400" kern="100">
                          <a:effectLst/>
                          <a:latin typeface="+mj-ea"/>
                          <a:ea typeface="+mj-ea"/>
                        </a:rPr>
                        <a:t>fAthleteName</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varchar(50)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否</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姓名</a:t>
                      </a:r>
                      <a:endParaRPr lang="zh-CN" sz="1400" kern="100">
                        <a:effectLst/>
                        <a:latin typeface="+mj-ea"/>
                        <a:ea typeface="+mj-ea"/>
                        <a:cs typeface="Times New Roman" panose="02020603050405020304"/>
                      </a:endParaRPr>
                    </a:p>
                  </a:txBody>
                  <a:tcPr marL="51435" marR="51435" marT="0" marB="0" anchor="ctr"/>
                </a:tc>
              </a:tr>
              <a:tr h="370929">
                <a:tc>
                  <a:txBody>
                    <a:bodyPr/>
                    <a:lstStyle/>
                    <a:p>
                      <a:pPr algn="ctr">
                        <a:spcAft>
                          <a:spcPts val="0"/>
                        </a:spcAft>
                      </a:pPr>
                      <a:r>
                        <a:rPr lang="en-US" sz="1400" kern="100">
                          <a:effectLst/>
                          <a:latin typeface="+mj-ea"/>
                          <a:ea typeface="+mj-ea"/>
                        </a:rPr>
                        <a:t>fGender</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varchar(10)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否</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性别</a:t>
                      </a:r>
                      <a:endParaRPr lang="zh-CN" sz="1400" kern="100">
                        <a:effectLst/>
                        <a:latin typeface="+mj-ea"/>
                        <a:ea typeface="+mj-ea"/>
                        <a:cs typeface="Times New Roman" panose="02020603050405020304"/>
                      </a:endParaRPr>
                    </a:p>
                  </a:txBody>
                  <a:tcPr marL="51435" marR="51435" marT="0" marB="0" anchor="ctr"/>
                </a:tc>
              </a:tr>
              <a:tr h="370929">
                <a:tc>
                  <a:txBody>
                    <a:bodyPr/>
                    <a:lstStyle/>
                    <a:p>
                      <a:pPr algn="ctr">
                        <a:spcAft>
                          <a:spcPts val="0"/>
                        </a:spcAft>
                      </a:pPr>
                      <a:r>
                        <a:rPr lang="en-US" sz="1400" kern="100">
                          <a:effectLst/>
                          <a:latin typeface="+mj-ea"/>
                          <a:ea typeface="+mj-ea"/>
                        </a:rPr>
                        <a:t>fBirthdate</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datetime</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否</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出生日期</a:t>
                      </a:r>
                      <a:endParaRPr lang="zh-CN" sz="1400" kern="100">
                        <a:effectLst/>
                        <a:latin typeface="+mj-ea"/>
                        <a:ea typeface="+mj-ea"/>
                        <a:cs typeface="Times New Roman" panose="02020603050405020304"/>
                      </a:endParaRPr>
                    </a:p>
                  </a:txBody>
                  <a:tcPr marL="51435" marR="51435" marT="0" marB="0" anchor="ctr"/>
                </a:tc>
              </a:tr>
              <a:tr h="370929">
                <a:tc>
                  <a:txBody>
                    <a:bodyPr/>
                    <a:lstStyle/>
                    <a:p>
                      <a:pPr algn="ctr">
                        <a:spcAft>
                          <a:spcPts val="0"/>
                        </a:spcAft>
                      </a:pPr>
                      <a:r>
                        <a:rPr lang="en-US" sz="1400" kern="100">
                          <a:effectLst/>
                          <a:latin typeface="+mj-ea"/>
                          <a:ea typeface="+mj-ea"/>
                        </a:rPr>
                        <a:t>fDept</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varchar(50)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否</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所属单位</a:t>
                      </a:r>
                      <a:endParaRPr lang="zh-CN" sz="1400" kern="100">
                        <a:effectLst/>
                        <a:latin typeface="+mj-ea"/>
                        <a:ea typeface="+mj-ea"/>
                        <a:cs typeface="Times New Roman" panose="02020603050405020304"/>
                      </a:endParaRPr>
                    </a:p>
                  </a:txBody>
                  <a:tcPr marL="51435" marR="51435" marT="0" marB="0" anchor="ctr"/>
                </a:tc>
              </a:tr>
              <a:tr h="370929">
                <a:tc>
                  <a:txBody>
                    <a:bodyPr/>
                    <a:lstStyle/>
                    <a:p>
                      <a:pPr algn="ctr">
                        <a:spcAft>
                          <a:spcPts val="0"/>
                        </a:spcAft>
                      </a:pPr>
                      <a:r>
                        <a:rPr lang="en-US" sz="1400" kern="100">
                          <a:effectLst/>
                          <a:latin typeface="+mj-ea"/>
                          <a:ea typeface="+mj-ea"/>
                        </a:rPr>
                        <a:t>fId</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char(18)</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否</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身份证号</a:t>
                      </a:r>
                      <a:endParaRPr lang="zh-CN" sz="1400" kern="100">
                        <a:effectLst/>
                        <a:latin typeface="+mj-ea"/>
                        <a:ea typeface="+mj-ea"/>
                        <a:cs typeface="Times New Roman" panose="02020603050405020304"/>
                      </a:endParaRPr>
                    </a:p>
                  </a:txBody>
                  <a:tcPr marL="51435" marR="51435" marT="0" marB="0" anchor="ctr"/>
                </a:tc>
              </a:tr>
              <a:tr h="370929">
                <a:tc>
                  <a:txBody>
                    <a:bodyPr/>
                    <a:lstStyle/>
                    <a:p>
                      <a:pPr algn="ctr">
                        <a:spcAft>
                          <a:spcPts val="0"/>
                        </a:spcAft>
                      </a:pPr>
                      <a:r>
                        <a:rPr lang="en-US" sz="1400" kern="100">
                          <a:effectLst/>
                          <a:latin typeface="+mj-ea"/>
                          <a:ea typeface="+mj-ea"/>
                        </a:rPr>
                        <a:t>fMemo</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varchar(200)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dirty="0">
                          <a:effectLst/>
                          <a:latin typeface="+mj-ea"/>
                          <a:ea typeface="+mj-ea"/>
                        </a:rPr>
                        <a:t> </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dirty="0">
                          <a:effectLst/>
                          <a:latin typeface="+mj-ea"/>
                          <a:ea typeface="+mj-ea"/>
                        </a:rPr>
                        <a:t>备注</a:t>
                      </a:r>
                      <a:endParaRPr lang="zh-CN" sz="1400" kern="100" dirty="0">
                        <a:effectLst/>
                        <a:latin typeface="+mj-ea"/>
                        <a:ea typeface="+mj-ea"/>
                        <a:cs typeface="Times New Roman" panose="02020603050405020304"/>
                      </a:endParaRPr>
                    </a:p>
                  </a:txBody>
                  <a:tcPr marL="51435" marR="51435" marT="0" marB="0" anchor="ctr"/>
                </a:tc>
              </a:tr>
            </a:tbl>
          </a:graphicData>
        </a:graphic>
      </p:graphicFrame>
      <p:sp>
        <p:nvSpPr>
          <p:cNvPr id="5" name="Rectangle 1"/>
          <p:cNvSpPr>
            <a:spLocks noChangeArrowheads="1"/>
          </p:cNvSpPr>
          <p:nvPr/>
        </p:nvSpPr>
        <p:spPr bwMode="auto">
          <a:xfrm>
            <a:off x="955424" y="886187"/>
            <a:ext cx="2704908" cy="526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123786" rIns="68580" bIns="123786" numCol="1" anchor="ctr" anchorCtr="0" compatLnSpc="1">
            <a:spAutoFit/>
          </a:bodyPr>
          <a:lstStyle/>
          <a:p>
            <a:pPr defTabSz="685800" fontAlgn="base">
              <a:spcBef>
                <a:spcPct val="0"/>
              </a:spcBef>
              <a:spcAft>
                <a:spcPct val="0"/>
              </a:spcAft>
            </a:pPr>
            <a:r>
              <a:rPr lang="en-US" altLang="zh-CN" b="1" dirty="0">
                <a:latin typeface="+mj-ea"/>
                <a:ea typeface="+mj-ea"/>
                <a:cs typeface="Times New Roman" panose="02020603050405020304" pitchFamily="18" charset="0"/>
              </a:rPr>
              <a:t>4</a:t>
            </a:r>
            <a:r>
              <a:rPr lang="zh-CN" altLang="en-US" b="1" dirty="0">
                <a:latin typeface="+mj-ea"/>
                <a:ea typeface="+mj-ea"/>
                <a:cs typeface="Times New Roman" panose="02020603050405020304" pitchFamily="18" charset="0"/>
              </a:rPr>
              <a:t>、运动员表</a:t>
            </a:r>
            <a:r>
              <a:rPr lang="en-US" altLang="zh-CN" b="1" dirty="0">
                <a:latin typeface="+mj-ea"/>
                <a:ea typeface="+mj-ea"/>
                <a:cs typeface="Times New Roman" panose="02020603050405020304" pitchFamily="18" charset="0"/>
              </a:rPr>
              <a:t>(</a:t>
            </a:r>
            <a:r>
              <a:rPr lang="en-US" altLang="zh-CN" b="1" dirty="0" err="1">
                <a:latin typeface="+mj-ea"/>
                <a:ea typeface="+mj-ea"/>
                <a:cs typeface="Times New Roman" panose="02020603050405020304" pitchFamily="18" charset="0"/>
              </a:rPr>
              <a:t>t_athlete</a:t>
            </a:r>
            <a:r>
              <a:rPr lang="en-US" altLang="zh-CN" b="1" dirty="0">
                <a:latin typeface="+mj-ea"/>
                <a:ea typeface="+mj-ea"/>
                <a:cs typeface="Times New Roman" panose="02020603050405020304" pitchFamily="18" charset="0"/>
              </a:rPr>
              <a:t>)</a:t>
            </a:r>
            <a:endParaRPr lang="en-US" altLang="zh-CN" b="1" dirty="0">
              <a:latin typeface="+mj-ea"/>
              <a:ea typeface="+mj-ea"/>
              <a:cs typeface="Times New Roman" panose="02020603050405020304" pitchFamily="18" charset="0"/>
            </a:endParaRPr>
          </a:p>
        </p:txBody>
      </p:sp>
      <p:sp>
        <p:nvSpPr>
          <p:cNvPr id="7" name="标题 6"/>
          <p:cNvSpPr>
            <a:spLocks noGrp="1"/>
          </p:cNvSpPr>
          <p:nvPr>
            <p:ph type="title"/>
          </p:nvPr>
        </p:nvSpPr>
        <p:spPr/>
        <p:txBody>
          <a:bodyPr/>
          <a:lstStyle/>
          <a:p>
            <a:r>
              <a:rPr lang="zh-CN" altLang="en-US" dirty="0">
                <a:latin typeface="+mn-ea"/>
              </a:rPr>
              <a:t>编写表结构</a:t>
            </a:r>
            <a:r>
              <a:rPr lang="zh-CN" altLang="en-US" dirty="0" smtClean="0">
                <a:latin typeface="+mn-ea"/>
              </a:rPr>
              <a:t>说明</a:t>
            </a:r>
            <a:endParaRPr lang="zh-CN" altLang="en-US" dirty="0"/>
          </a:p>
        </p:txBody>
      </p:sp>
      <p:sp>
        <p:nvSpPr>
          <p:cNvPr id="6" name="灯片编号占位符 5"/>
          <p:cNvSpPr>
            <a:spLocks noGrp="1"/>
          </p:cNvSpPr>
          <p:nvPr>
            <p:ph type="sldNum" sz="quarter" idx="12"/>
          </p:nvPr>
        </p:nvSpPr>
        <p:spPr/>
        <p:txBody>
          <a:bodyPr/>
          <a:lstStyle/>
          <a:p>
            <a:fld id="{58AE5905-16B5-4376-8977-98E1E2F27F66}" type="slidenum">
              <a:rPr lang="en-US" altLang="zh-CN" smtClean="0"/>
            </a:fld>
            <a:endParaRPr lang="en-US" altLang="zh-CN"/>
          </a:p>
        </p:txBody>
      </p:sp>
      <p:sp>
        <p:nvSpPr>
          <p:cNvPr id="8" name="日期占位符 7"/>
          <p:cNvSpPr>
            <a:spLocks noGrp="1"/>
          </p:cNvSpPr>
          <p:nvPr>
            <p:ph type="dt" sz="half" idx="10"/>
          </p:nvPr>
        </p:nvSpPr>
        <p:spPr/>
        <p:txBody>
          <a:bodyPr/>
          <a:lstStyle/>
          <a:p>
            <a:fld id="{10CF1EC3-3919-4F3C-8381-95AF70D919C7}" type="datetime1">
              <a:rPr lang="zh-CN" altLang="en-US" smtClean="0"/>
            </a:fld>
            <a:endParaRPr lang="zh-CN" altLang="en-US"/>
          </a:p>
        </p:txBody>
      </p:sp>
      <p:sp>
        <p:nvSpPr>
          <p:cNvPr id="9" name="页脚占位符 8"/>
          <p:cNvSpPr>
            <a:spLocks noGrp="1"/>
          </p:cNvSpPr>
          <p:nvPr>
            <p:ph type="ftr" sz="quarter" idx="11"/>
          </p:nvPr>
        </p:nvSpPr>
        <p:spPr/>
        <p:txBody>
          <a:bodyPr/>
          <a:lstStyle/>
          <a:p>
            <a:r>
              <a:rPr lang="zh-CN" altLang="en-US" smtClean="0"/>
              <a:t>软件工程</a:t>
            </a:r>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729574" y="916073"/>
            <a:ext cx="2232021"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pPr defTabSz="685800" fontAlgn="base">
              <a:spcBef>
                <a:spcPct val="0"/>
              </a:spcBef>
              <a:spcAft>
                <a:spcPct val="0"/>
              </a:spcAft>
            </a:pPr>
            <a:r>
              <a:rPr lang="en-US" altLang="zh-CN" b="1" dirty="0">
                <a:latin typeface="+mj-ea"/>
                <a:ea typeface="+mj-ea"/>
                <a:cs typeface="Times New Roman" panose="02020603050405020304" pitchFamily="18" charset="0"/>
              </a:rPr>
              <a:t>5</a:t>
            </a:r>
            <a:r>
              <a:rPr lang="zh-CN" altLang="en-US" b="1" dirty="0">
                <a:latin typeface="+mj-ea"/>
                <a:ea typeface="+mj-ea"/>
                <a:cs typeface="Times New Roman" panose="02020603050405020304" pitchFamily="18" charset="0"/>
              </a:rPr>
              <a:t>、赛事表</a:t>
            </a:r>
            <a:r>
              <a:rPr lang="en-US" altLang="zh-CN" b="1" dirty="0">
                <a:latin typeface="+mj-ea"/>
                <a:ea typeface="+mj-ea"/>
                <a:cs typeface="Times New Roman" panose="02020603050405020304" pitchFamily="18" charset="0"/>
              </a:rPr>
              <a:t>(</a:t>
            </a:r>
            <a:r>
              <a:rPr lang="en-US" altLang="zh-CN" b="1" dirty="0" err="1">
                <a:latin typeface="+mj-ea"/>
                <a:ea typeface="+mj-ea"/>
                <a:cs typeface="Times New Roman" panose="02020603050405020304" pitchFamily="18" charset="0"/>
              </a:rPr>
              <a:t>t_game</a:t>
            </a:r>
            <a:r>
              <a:rPr lang="en-US" altLang="zh-CN" b="1" dirty="0">
                <a:latin typeface="+mj-ea"/>
                <a:ea typeface="+mj-ea"/>
                <a:cs typeface="Times New Roman" panose="02020603050405020304" pitchFamily="18" charset="0"/>
              </a:rPr>
              <a:t>)</a:t>
            </a:r>
            <a:endParaRPr lang="en-US" altLang="zh-CN" dirty="0">
              <a:latin typeface="+mj-ea"/>
              <a:ea typeface="+mj-ea"/>
              <a:cs typeface="宋体" panose="02010600030101010101" pitchFamily="2" charset="-122"/>
            </a:endParaRPr>
          </a:p>
        </p:txBody>
      </p:sp>
      <p:sp>
        <p:nvSpPr>
          <p:cNvPr id="6" name="标题 5"/>
          <p:cNvSpPr>
            <a:spLocks noGrp="1"/>
          </p:cNvSpPr>
          <p:nvPr>
            <p:ph type="title"/>
          </p:nvPr>
        </p:nvSpPr>
        <p:spPr/>
        <p:txBody>
          <a:bodyPr/>
          <a:lstStyle/>
          <a:p>
            <a:r>
              <a:rPr lang="zh-CN" altLang="en-US" dirty="0">
                <a:latin typeface="+mn-ea"/>
              </a:rPr>
              <a:t>编写表结构</a:t>
            </a:r>
            <a:r>
              <a:rPr lang="zh-CN" altLang="en-US" dirty="0" smtClean="0">
                <a:latin typeface="+mn-ea"/>
              </a:rPr>
              <a:t>说明</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dirty="0"/>
          </a:p>
        </p:txBody>
      </p:sp>
      <p:graphicFrame>
        <p:nvGraphicFramePr>
          <p:cNvPr id="4" name="表格 3"/>
          <p:cNvGraphicFramePr>
            <a:graphicFrameLocks noGrp="1"/>
          </p:cNvGraphicFramePr>
          <p:nvPr/>
        </p:nvGraphicFramePr>
        <p:xfrm>
          <a:off x="3052372" y="0"/>
          <a:ext cx="5940661" cy="5120640"/>
        </p:xfrm>
        <a:graphic>
          <a:graphicData uri="http://schemas.openxmlformats.org/drawingml/2006/table">
            <a:tbl>
              <a:tblPr firstRow="1" firstCol="1" bandRow="1">
                <a:tableStyleId>{5C22544A-7EE6-4342-B048-85BDC9FD1C3A}</a:tableStyleId>
              </a:tblPr>
              <a:tblGrid>
                <a:gridCol w="1428293"/>
                <a:gridCol w="1309255"/>
                <a:gridCol w="810491"/>
                <a:gridCol w="822960"/>
                <a:gridCol w="1569662"/>
              </a:tblGrid>
              <a:tr h="182880">
                <a:tc>
                  <a:txBody>
                    <a:bodyPr/>
                    <a:lstStyle/>
                    <a:p>
                      <a:pPr algn="ctr">
                        <a:spcAft>
                          <a:spcPts val="0"/>
                        </a:spcAft>
                      </a:pPr>
                      <a:r>
                        <a:rPr lang="zh-CN" sz="1400" kern="100" dirty="0">
                          <a:effectLst/>
                          <a:latin typeface="+mj-ea"/>
                          <a:ea typeface="+mj-ea"/>
                        </a:rPr>
                        <a:t>字段名称</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数据类型</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是否为空</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是否主键</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备注</a:t>
                      </a:r>
                      <a:endParaRPr lang="zh-CN" sz="1400" kern="100">
                        <a:effectLst/>
                        <a:latin typeface="+mj-ea"/>
                        <a:ea typeface="+mj-ea"/>
                        <a:cs typeface="Times New Roman" panose="02020603050405020304"/>
                      </a:endParaRPr>
                    </a:p>
                  </a:txBody>
                  <a:tcPr marL="51435" marR="51435" marT="0" marB="0" anchor="ctr"/>
                </a:tc>
              </a:tr>
              <a:tr h="182880">
                <a:tc>
                  <a:txBody>
                    <a:bodyPr/>
                    <a:lstStyle/>
                    <a:p>
                      <a:pPr algn="ctr">
                        <a:spcAft>
                          <a:spcPts val="0"/>
                        </a:spcAft>
                      </a:pPr>
                      <a:r>
                        <a:rPr lang="en-US" sz="1400" kern="100">
                          <a:effectLst/>
                          <a:latin typeface="+mj-ea"/>
                          <a:ea typeface="+mj-ea"/>
                        </a:rPr>
                        <a:t>fId</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int</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否</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是</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ID</a:t>
                      </a:r>
                      <a:r>
                        <a:rPr lang="zh-CN" sz="1400" kern="100">
                          <a:effectLst/>
                          <a:latin typeface="+mj-ea"/>
                          <a:ea typeface="+mj-ea"/>
                        </a:rPr>
                        <a:t>，自增</a:t>
                      </a:r>
                      <a:endParaRPr lang="zh-CN" sz="1400" kern="100">
                        <a:effectLst/>
                        <a:latin typeface="+mj-ea"/>
                        <a:ea typeface="+mj-ea"/>
                        <a:cs typeface="Times New Roman" panose="02020603050405020304"/>
                      </a:endParaRPr>
                    </a:p>
                  </a:txBody>
                  <a:tcPr marL="51435" marR="51435" marT="0" marB="0" anchor="ctr"/>
                </a:tc>
              </a:tr>
              <a:tr h="182880">
                <a:tc>
                  <a:txBody>
                    <a:bodyPr/>
                    <a:lstStyle/>
                    <a:p>
                      <a:pPr algn="ctr">
                        <a:spcAft>
                          <a:spcPts val="0"/>
                        </a:spcAft>
                      </a:pPr>
                      <a:r>
                        <a:rPr lang="en-US" sz="1400" kern="100">
                          <a:effectLst/>
                          <a:latin typeface="+mj-ea"/>
                          <a:ea typeface="+mj-ea"/>
                        </a:rPr>
                        <a:t>fGameName</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varchar(100)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赛事名称</a:t>
                      </a:r>
                      <a:endParaRPr lang="zh-CN" sz="1400" kern="100">
                        <a:effectLst/>
                        <a:latin typeface="+mj-ea"/>
                        <a:ea typeface="+mj-ea"/>
                        <a:cs typeface="Times New Roman" panose="02020603050405020304"/>
                      </a:endParaRPr>
                    </a:p>
                  </a:txBody>
                  <a:tcPr marL="51435" marR="51435" marT="0" marB="0" anchor="ctr"/>
                </a:tc>
              </a:tr>
              <a:tr h="182880">
                <a:tc>
                  <a:txBody>
                    <a:bodyPr/>
                    <a:lstStyle/>
                    <a:p>
                      <a:pPr algn="ctr">
                        <a:spcAft>
                          <a:spcPts val="0"/>
                        </a:spcAft>
                      </a:pPr>
                      <a:r>
                        <a:rPr lang="en-US" sz="1400" kern="100">
                          <a:effectLst/>
                          <a:latin typeface="+mj-ea"/>
                          <a:ea typeface="+mj-ea"/>
                        </a:rPr>
                        <a:t>fYear</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char(4)</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赛事年份</a:t>
                      </a:r>
                      <a:endParaRPr lang="zh-CN" sz="1400" kern="100">
                        <a:effectLst/>
                        <a:latin typeface="+mj-ea"/>
                        <a:ea typeface="+mj-ea"/>
                        <a:cs typeface="Times New Roman" panose="02020603050405020304"/>
                      </a:endParaRPr>
                    </a:p>
                  </a:txBody>
                  <a:tcPr marL="51435" marR="51435" marT="0" marB="0" anchor="ctr"/>
                </a:tc>
              </a:tr>
              <a:tr h="182880">
                <a:tc>
                  <a:txBody>
                    <a:bodyPr/>
                    <a:lstStyle/>
                    <a:p>
                      <a:pPr algn="ctr">
                        <a:spcAft>
                          <a:spcPts val="0"/>
                        </a:spcAft>
                      </a:pPr>
                      <a:r>
                        <a:rPr lang="en-US" sz="1400" kern="100">
                          <a:effectLst/>
                          <a:latin typeface="+mj-ea"/>
                          <a:ea typeface="+mj-ea"/>
                        </a:rPr>
                        <a:t>fHost</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varchar(100)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主办单位</a:t>
                      </a:r>
                      <a:endParaRPr lang="zh-CN" sz="1400" kern="100">
                        <a:effectLst/>
                        <a:latin typeface="+mj-ea"/>
                        <a:ea typeface="+mj-ea"/>
                        <a:cs typeface="Times New Roman" panose="02020603050405020304"/>
                      </a:endParaRPr>
                    </a:p>
                  </a:txBody>
                  <a:tcPr marL="51435" marR="51435" marT="0" marB="0" anchor="ctr"/>
                </a:tc>
              </a:tr>
              <a:tr h="182880">
                <a:tc>
                  <a:txBody>
                    <a:bodyPr/>
                    <a:lstStyle/>
                    <a:p>
                      <a:pPr algn="ctr">
                        <a:spcAft>
                          <a:spcPts val="0"/>
                        </a:spcAft>
                      </a:pPr>
                      <a:r>
                        <a:rPr lang="en-US" sz="1400" kern="100">
                          <a:effectLst/>
                          <a:latin typeface="+mj-ea"/>
                          <a:ea typeface="+mj-ea"/>
                        </a:rPr>
                        <a:t>fCoHost</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varchar(100)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协办单位</a:t>
                      </a:r>
                      <a:endParaRPr lang="zh-CN" sz="1400" kern="100">
                        <a:effectLst/>
                        <a:latin typeface="+mj-ea"/>
                        <a:ea typeface="+mj-ea"/>
                        <a:cs typeface="Times New Roman" panose="02020603050405020304"/>
                      </a:endParaRPr>
                    </a:p>
                  </a:txBody>
                  <a:tcPr marL="51435" marR="51435" marT="0" marB="0" anchor="ctr"/>
                </a:tc>
              </a:tr>
              <a:tr h="182880">
                <a:tc>
                  <a:txBody>
                    <a:bodyPr/>
                    <a:lstStyle/>
                    <a:p>
                      <a:pPr algn="ctr">
                        <a:spcAft>
                          <a:spcPts val="0"/>
                        </a:spcAft>
                      </a:pPr>
                      <a:r>
                        <a:rPr lang="en-US" sz="1400" kern="100">
                          <a:effectLst/>
                          <a:latin typeface="+mj-ea"/>
                          <a:ea typeface="+mj-ea"/>
                        </a:rPr>
                        <a:t>fHostPerson</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varchar(20)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主办单位联系人</a:t>
                      </a:r>
                      <a:endParaRPr lang="zh-CN" sz="1400" kern="100">
                        <a:effectLst/>
                        <a:latin typeface="+mj-ea"/>
                        <a:ea typeface="+mj-ea"/>
                        <a:cs typeface="Times New Roman" panose="02020603050405020304"/>
                      </a:endParaRPr>
                    </a:p>
                  </a:txBody>
                  <a:tcPr marL="51435" marR="51435" marT="0" marB="0" anchor="ctr"/>
                </a:tc>
              </a:tr>
              <a:tr h="182880">
                <a:tc>
                  <a:txBody>
                    <a:bodyPr/>
                    <a:lstStyle/>
                    <a:p>
                      <a:pPr algn="ctr">
                        <a:spcAft>
                          <a:spcPts val="0"/>
                        </a:spcAft>
                      </a:pPr>
                      <a:r>
                        <a:rPr lang="en-US" sz="1400" kern="100">
                          <a:effectLst/>
                          <a:latin typeface="+mj-ea"/>
                          <a:ea typeface="+mj-ea"/>
                        </a:rPr>
                        <a:t>fHostTel</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varchar(15)</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主办单位电话</a:t>
                      </a:r>
                      <a:endParaRPr lang="zh-CN" sz="1400" kern="100">
                        <a:effectLst/>
                        <a:latin typeface="+mj-ea"/>
                        <a:ea typeface="+mj-ea"/>
                        <a:cs typeface="Times New Roman" panose="02020603050405020304"/>
                      </a:endParaRPr>
                    </a:p>
                  </a:txBody>
                  <a:tcPr marL="51435" marR="51435" marT="0" marB="0" anchor="ctr"/>
                </a:tc>
              </a:tr>
              <a:tr h="182880">
                <a:tc>
                  <a:txBody>
                    <a:bodyPr/>
                    <a:lstStyle/>
                    <a:p>
                      <a:pPr algn="ctr">
                        <a:spcAft>
                          <a:spcPts val="0"/>
                        </a:spcAft>
                      </a:pPr>
                      <a:r>
                        <a:rPr lang="en-US" sz="1400" kern="100" dirty="0" err="1">
                          <a:effectLst/>
                          <a:latin typeface="+mj-ea"/>
                          <a:ea typeface="+mj-ea"/>
                        </a:rPr>
                        <a:t>fCoHostPerson</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varchar(20)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协办单位联系人</a:t>
                      </a:r>
                      <a:endParaRPr lang="zh-CN" sz="1400" kern="100">
                        <a:effectLst/>
                        <a:latin typeface="+mj-ea"/>
                        <a:ea typeface="+mj-ea"/>
                        <a:cs typeface="Times New Roman" panose="02020603050405020304"/>
                      </a:endParaRPr>
                    </a:p>
                  </a:txBody>
                  <a:tcPr marL="51435" marR="51435" marT="0" marB="0" anchor="ctr"/>
                </a:tc>
              </a:tr>
              <a:tr h="182880">
                <a:tc>
                  <a:txBody>
                    <a:bodyPr/>
                    <a:lstStyle/>
                    <a:p>
                      <a:pPr algn="ctr">
                        <a:spcAft>
                          <a:spcPts val="0"/>
                        </a:spcAft>
                      </a:pPr>
                      <a:r>
                        <a:rPr lang="en-US" sz="1400" kern="100" dirty="0" err="1">
                          <a:effectLst/>
                          <a:latin typeface="+mj-ea"/>
                          <a:ea typeface="+mj-ea"/>
                        </a:rPr>
                        <a:t>fCoHostTel</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dirty="0" err="1">
                          <a:effectLst/>
                          <a:latin typeface="+mj-ea"/>
                          <a:ea typeface="+mj-ea"/>
                        </a:rPr>
                        <a:t>varchar</a:t>
                      </a:r>
                      <a:r>
                        <a:rPr lang="en-US" sz="1400" kern="100" dirty="0">
                          <a:effectLst/>
                          <a:latin typeface="+mj-ea"/>
                          <a:ea typeface="+mj-ea"/>
                        </a:rPr>
                        <a:t>(15)</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协办单位电话</a:t>
                      </a:r>
                      <a:endParaRPr lang="zh-CN" sz="1400" kern="100">
                        <a:effectLst/>
                        <a:latin typeface="+mj-ea"/>
                        <a:ea typeface="+mj-ea"/>
                        <a:cs typeface="Times New Roman" panose="02020603050405020304"/>
                      </a:endParaRPr>
                    </a:p>
                  </a:txBody>
                  <a:tcPr marL="51435" marR="51435" marT="0" marB="0" anchor="ctr"/>
                </a:tc>
              </a:tr>
              <a:tr h="182880">
                <a:tc>
                  <a:txBody>
                    <a:bodyPr/>
                    <a:lstStyle/>
                    <a:p>
                      <a:pPr algn="ctr">
                        <a:spcAft>
                          <a:spcPts val="0"/>
                        </a:spcAft>
                      </a:pPr>
                      <a:r>
                        <a:rPr lang="en-US" sz="1400" kern="100">
                          <a:effectLst/>
                          <a:latin typeface="+mj-ea"/>
                          <a:ea typeface="+mj-ea"/>
                        </a:rPr>
                        <a:t>fTime</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varchar(20)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比赛时间</a:t>
                      </a:r>
                      <a:endParaRPr lang="zh-CN" sz="1400" kern="100">
                        <a:effectLst/>
                        <a:latin typeface="+mj-ea"/>
                        <a:ea typeface="+mj-ea"/>
                        <a:cs typeface="Times New Roman" panose="02020603050405020304"/>
                      </a:endParaRPr>
                    </a:p>
                  </a:txBody>
                  <a:tcPr marL="51435" marR="51435" marT="0" marB="0" anchor="ctr"/>
                </a:tc>
              </a:tr>
              <a:tr h="182880">
                <a:tc>
                  <a:txBody>
                    <a:bodyPr/>
                    <a:lstStyle/>
                    <a:p>
                      <a:pPr algn="ctr">
                        <a:spcAft>
                          <a:spcPts val="0"/>
                        </a:spcAft>
                      </a:pPr>
                      <a:r>
                        <a:rPr lang="en-US" sz="1400" kern="100">
                          <a:effectLst/>
                          <a:latin typeface="+mj-ea"/>
                          <a:ea typeface="+mj-ea"/>
                        </a:rPr>
                        <a:t>fPlace</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varchar(100)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比赛地点</a:t>
                      </a:r>
                      <a:endParaRPr lang="zh-CN" sz="1400" kern="100">
                        <a:effectLst/>
                        <a:latin typeface="+mj-ea"/>
                        <a:ea typeface="+mj-ea"/>
                        <a:cs typeface="Times New Roman" panose="02020603050405020304"/>
                      </a:endParaRPr>
                    </a:p>
                  </a:txBody>
                  <a:tcPr marL="51435" marR="51435" marT="0" marB="0" anchor="ctr"/>
                </a:tc>
              </a:tr>
              <a:tr h="182880">
                <a:tc>
                  <a:txBody>
                    <a:bodyPr/>
                    <a:lstStyle/>
                    <a:p>
                      <a:pPr algn="ctr">
                        <a:spcAft>
                          <a:spcPts val="0"/>
                        </a:spcAft>
                      </a:pPr>
                      <a:r>
                        <a:rPr lang="en-US" sz="1400" kern="100">
                          <a:effectLst/>
                          <a:latin typeface="+mj-ea"/>
                          <a:ea typeface="+mj-ea"/>
                        </a:rPr>
                        <a:t>fBeginTime</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datetime</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报名开始时间</a:t>
                      </a:r>
                      <a:endParaRPr lang="zh-CN" sz="1400" kern="100">
                        <a:effectLst/>
                        <a:latin typeface="+mj-ea"/>
                        <a:ea typeface="+mj-ea"/>
                        <a:cs typeface="Times New Roman" panose="02020603050405020304"/>
                      </a:endParaRPr>
                    </a:p>
                  </a:txBody>
                  <a:tcPr marL="51435" marR="51435" marT="0" marB="0" anchor="ctr"/>
                </a:tc>
              </a:tr>
              <a:tr h="182880">
                <a:tc>
                  <a:txBody>
                    <a:bodyPr/>
                    <a:lstStyle/>
                    <a:p>
                      <a:pPr algn="ctr">
                        <a:spcAft>
                          <a:spcPts val="0"/>
                        </a:spcAft>
                      </a:pPr>
                      <a:r>
                        <a:rPr lang="en-US" sz="1400" kern="100">
                          <a:effectLst/>
                          <a:latin typeface="+mj-ea"/>
                          <a:ea typeface="+mj-ea"/>
                        </a:rPr>
                        <a:t>fEndTime</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datetime</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报名截至时间</a:t>
                      </a:r>
                      <a:endParaRPr lang="zh-CN" sz="1400" kern="100">
                        <a:effectLst/>
                        <a:latin typeface="+mj-ea"/>
                        <a:ea typeface="+mj-ea"/>
                        <a:cs typeface="Times New Roman" panose="02020603050405020304"/>
                      </a:endParaRPr>
                    </a:p>
                  </a:txBody>
                  <a:tcPr marL="51435" marR="51435" marT="0" marB="0" anchor="ctr"/>
                </a:tc>
              </a:tr>
              <a:tr h="182880">
                <a:tc>
                  <a:txBody>
                    <a:bodyPr/>
                    <a:lstStyle/>
                    <a:p>
                      <a:pPr algn="ctr">
                        <a:spcAft>
                          <a:spcPts val="0"/>
                        </a:spcAft>
                      </a:pPr>
                      <a:r>
                        <a:rPr lang="en-US" sz="1400" kern="100">
                          <a:effectLst/>
                          <a:latin typeface="+mj-ea"/>
                          <a:ea typeface="+mj-ea"/>
                        </a:rPr>
                        <a:t>fMethod</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varchar(100)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报名方法</a:t>
                      </a:r>
                      <a:endParaRPr lang="zh-CN" sz="1400" kern="100">
                        <a:effectLst/>
                        <a:latin typeface="+mj-ea"/>
                        <a:ea typeface="+mj-ea"/>
                        <a:cs typeface="Times New Roman" panose="02020603050405020304"/>
                      </a:endParaRPr>
                    </a:p>
                  </a:txBody>
                  <a:tcPr marL="51435" marR="51435" marT="0" marB="0" anchor="ctr"/>
                </a:tc>
              </a:tr>
              <a:tr h="182880">
                <a:tc>
                  <a:txBody>
                    <a:bodyPr/>
                    <a:lstStyle/>
                    <a:p>
                      <a:pPr algn="ctr">
                        <a:spcAft>
                          <a:spcPts val="0"/>
                        </a:spcAft>
                      </a:pPr>
                      <a:r>
                        <a:rPr lang="en-US" sz="1400" kern="100">
                          <a:effectLst/>
                          <a:latin typeface="+mj-ea"/>
                          <a:ea typeface="+mj-ea"/>
                        </a:rPr>
                        <a:t>fItem</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varchar(200)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竞赛项目</a:t>
                      </a:r>
                      <a:endParaRPr lang="zh-CN" sz="1400" kern="100">
                        <a:effectLst/>
                        <a:latin typeface="+mj-ea"/>
                        <a:ea typeface="+mj-ea"/>
                        <a:cs typeface="Times New Roman" panose="02020603050405020304"/>
                      </a:endParaRPr>
                    </a:p>
                  </a:txBody>
                  <a:tcPr marL="51435" marR="51435" marT="0" marB="0" anchor="ctr"/>
                </a:tc>
              </a:tr>
              <a:tr h="182880">
                <a:tc>
                  <a:txBody>
                    <a:bodyPr/>
                    <a:lstStyle/>
                    <a:p>
                      <a:pPr algn="ctr">
                        <a:spcAft>
                          <a:spcPts val="0"/>
                        </a:spcAft>
                      </a:pPr>
                      <a:r>
                        <a:rPr lang="en-US" sz="1400" kern="100">
                          <a:effectLst/>
                          <a:latin typeface="+mj-ea"/>
                          <a:ea typeface="+mj-ea"/>
                        </a:rPr>
                        <a:t>fRule</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varchar(1000)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dirty="0">
                          <a:effectLst/>
                          <a:latin typeface="+mj-ea"/>
                          <a:ea typeface="+mj-ea"/>
                        </a:rPr>
                        <a:t>竞赛办法</a:t>
                      </a:r>
                      <a:endParaRPr lang="zh-CN" sz="1400" kern="100" dirty="0">
                        <a:effectLst/>
                        <a:latin typeface="+mj-ea"/>
                        <a:ea typeface="+mj-ea"/>
                        <a:cs typeface="Times New Roman" panose="02020603050405020304"/>
                      </a:endParaRPr>
                    </a:p>
                  </a:txBody>
                  <a:tcPr marL="51435" marR="51435" marT="0" marB="0" anchor="ctr"/>
                </a:tc>
              </a:tr>
              <a:tr h="182880">
                <a:tc>
                  <a:txBody>
                    <a:bodyPr/>
                    <a:lstStyle/>
                    <a:p>
                      <a:pPr algn="ctr">
                        <a:spcAft>
                          <a:spcPts val="0"/>
                        </a:spcAft>
                      </a:pPr>
                      <a:r>
                        <a:rPr lang="en-US" sz="1400" kern="100">
                          <a:effectLst/>
                          <a:latin typeface="+mj-ea"/>
                          <a:ea typeface="+mj-ea"/>
                        </a:rPr>
                        <a:t>fCloth</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varchar(1000)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dirty="0">
                          <a:effectLst/>
                          <a:latin typeface="+mj-ea"/>
                          <a:ea typeface="+mj-ea"/>
                        </a:rPr>
                        <a:t>参赛服装和器材</a:t>
                      </a:r>
                      <a:endParaRPr lang="zh-CN" sz="1400" kern="100" dirty="0">
                        <a:effectLst/>
                        <a:latin typeface="+mj-ea"/>
                        <a:ea typeface="+mj-ea"/>
                        <a:cs typeface="Times New Roman" panose="02020603050405020304"/>
                      </a:endParaRPr>
                    </a:p>
                  </a:txBody>
                  <a:tcPr marL="51435" marR="51435" marT="0" marB="0" anchor="ctr"/>
                </a:tc>
              </a:tr>
              <a:tr h="182880">
                <a:tc>
                  <a:txBody>
                    <a:bodyPr/>
                    <a:lstStyle/>
                    <a:p>
                      <a:pPr algn="ctr">
                        <a:spcAft>
                          <a:spcPts val="0"/>
                        </a:spcAft>
                      </a:pPr>
                      <a:r>
                        <a:rPr lang="en-US" sz="1400" kern="100">
                          <a:effectLst/>
                          <a:latin typeface="+mj-ea"/>
                          <a:ea typeface="+mj-ea"/>
                        </a:rPr>
                        <a:t>fPride</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varchar(1000)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奖励与计分办法</a:t>
                      </a:r>
                      <a:endParaRPr lang="zh-CN" sz="1400" kern="100">
                        <a:effectLst/>
                        <a:latin typeface="+mj-ea"/>
                        <a:ea typeface="+mj-ea"/>
                        <a:cs typeface="Times New Roman" panose="02020603050405020304"/>
                      </a:endParaRPr>
                    </a:p>
                  </a:txBody>
                  <a:tcPr marL="51435" marR="51435" marT="0" marB="0" anchor="ctr"/>
                </a:tc>
              </a:tr>
              <a:tr h="182880">
                <a:tc>
                  <a:txBody>
                    <a:bodyPr/>
                    <a:lstStyle/>
                    <a:p>
                      <a:pPr algn="ctr">
                        <a:spcAft>
                          <a:spcPts val="0"/>
                        </a:spcAft>
                      </a:pPr>
                      <a:r>
                        <a:rPr lang="en-US" sz="1400" kern="100">
                          <a:effectLst/>
                          <a:latin typeface="+mj-ea"/>
                          <a:ea typeface="+mj-ea"/>
                        </a:rPr>
                        <a:t>fOther</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varchar(1000)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dirty="0">
                          <a:effectLst/>
                          <a:latin typeface="+mj-ea"/>
                          <a:ea typeface="+mj-ea"/>
                        </a:rPr>
                        <a:t> </a:t>
                      </a:r>
                      <a:endParaRPr lang="zh-CN" sz="14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其它</a:t>
                      </a:r>
                      <a:endParaRPr lang="zh-CN" sz="1400" kern="100">
                        <a:effectLst/>
                        <a:latin typeface="+mj-ea"/>
                        <a:ea typeface="+mj-ea"/>
                        <a:cs typeface="Times New Roman" panose="02020603050405020304"/>
                      </a:endParaRPr>
                    </a:p>
                  </a:txBody>
                  <a:tcPr marL="51435" marR="51435" marT="0" marB="0" anchor="ctr"/>
                </a:tc>
              </a:tr>
              <a:tr h="182880">
                <a:tc>
                  <a:txBody>
                    <a:bodyPr/>
                    <a:lstStyle/>
                    <a:p>
                      <a:pPr algn="ctr">
                        <a:spcAft>
                          <a:spcPts val="0"/>
                        </a:spcAft>
                      </a:pPr>
                      <a:r>
                        <a:rPr lang="en-US" sz="1400" kern="100">
                          <a:effectLst/>
                          <a:latin typeface="+mj-ea"/>
                          <a:ea typeface="+mj-ea"/>
                        </a:rPr>
                        <a:t>fAppend</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varchar(100)</a:t>
                      </a:r>
                      <a:endParaRPr lang="zh-CN" sz="1400" kern="100">
                        <a:effectLst/>
                        <a:latin typeface="+mj-ea"/>
                        <a:ea typeface="+mj-ea"/>
                        <a:cs typeface="Times New Roman" panose="02020603050405020304"/>
                      </a:endParaRPr>
                    </a:p>
                  </a:txBody>
                  <a:tcPr marL="51435" marR="51435" marT="0" marB="0" anchor="ctr"/>
                </a:tc>
                <a:tc>
                  <a:txBody>
                    <a:bodyPr/>
                    <a:lstStyle/>
                    <a:p>
                      <a:endParaRPr lang="zh-CN" altLang="en-US" sz="1400" dirty="0">
                        <a:latin typeface="+mj-ea"/>
                        <a:ea typeface="+mj-ea"/>
                      </a:endParaRPr>
                    </a:p>
                  </a:txBody>
                  <a:tcPr marL="51435" marR="51435" marT="0" marB="0" anchor="ctr"/>
                </a:tc>
                <a:tc>
                  <a:txBody>
                    <a:bodyPr/>
                    <a:lstStyle/>
                    <a:p>
                      <a:endParaRPr lang="zh-CN" altLang="en-US" sz="1400" dirty="0">
                        <a:latin typeface="+mj-ea"/>
                        <a:ea typeface="+mj-ea"/>
                      </a:endParaRPr>
                    </a:p>
                  </a:txBody>
                  <a:tcPr marL="51435" marR="51435" marT="0" marB="0" anchor="ctr"/>
                </a:tc>
                <a:tc>
                  <a:txBody>
                    <a:bodyPr/>
                    <a:lstStyle/>
                    <a:p>
                      <a:pPr algn="ctr">
                        <a:spcAft>
                          <a:spcPts val="0"/>
                        </a:spcAft>
                      </a:pPr>
                      <a:r>
                        <a:rPr lang="zh-CN" sz="1400" kern="100">
                          <a:effectLst/>
                          <a:latin typeface="+mj-ea"/>
                          <a:ea typeface="+mj-ea"/>
                        </a:rPr>
                        <a:t>相关附件</a:t>
                      </a:r>
                      <a:endParaRPr lang="zh-CN" sz="1400" kern="100">
                        <a:effectLst/>
                        <a:latin typeface="+mj-ea"/>
                        <a:ea typeface="+mj-ea"/>
                        <a:cs typeface="Times New Roman" panose="02020603050405020304"/>
                      </a:endParaRPr>
                    </a:p>
                  </a:txBody>
                  <a:tcPr marL="51435" marR="51435" marT="0" marB="0" anchor="ctr"/>
                </a:tc>
              </a:tr>
              <a:tr h="182880">
                <a:tc>
                  <a:txBody>
                    <a:bodyPr/>
                    <a:lstStyle/>
                    <a:p>
                      <a:pPr algn="ctr">
                        <a:spcAft>
                          <a:spcPts val="0"/>
                        </a:spcAft>
                      </a:pPr>
                      <a:r>
                        <a:rPr lang="en-US" sz="1400" kern="100">
                          <a:effectLst/>
                          <a:latin typeface="+mj-ea"/>
                          <a:ea typeface="+mj-ea"/>
                        </a:rPr>
                        <a:t>fStatus</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varchar(10)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a:effectLst/>
                          <a:latin typeface="+mj-ea"/>
                          <a:ea typeface="+mj-ea"/>
                        </a:rPr>
                        <a:t>状态</a:t>
                      </a:r>
                      <a:endParaRPr lang="zh-CN" sz="1400" kern="100">
                        <a:effectLst/>
                        <a:latin typeface="+mj-ea"/>
                        <a:ea typeface="+mj-ea"/>
                        <a:cs typeface="Times New Roman" panose="02020603050405020304"/>
                      </a:endParaRPr>
                    </a:p>
                  </a:txBody>
                  <a:tcPr marL="51435" marR="51435" marT="0" marB="0" anchor="ctr"/>
                </a:tc>
              </a:tr>
              <a:tr h="182880">
                <a:tc>
                  <a:txBody>
                    <a:bodyPr/>
                    <a:lstStyle/>
                    <a:p>
                      <a:pPr algn="ctr">
                        <a:spcAft>
                          <a:spcPts val="0"/>
                        </a:spcAft>
                      </a:pPr>
                      <a:r>
                        <a:rPr lang="en-US" sz="1400" kern="100">
                          <a:effectLst/>
                          <a:latin typeface="+mj-ea"/>
                          <a:ea typeface="+mj-ea"/>
                        </a:rPr>
                        <a:t>fMemo</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varchar(200)</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400" kern="100">
                          <a:effectLst/>
                          <a:latin typeface="+mj-ea"/>
                          <a:ea typeface="+mj-ea"/>
                        </a:rPr>
                        <a:t> </a:t>
                      </a:r>
                      <a:endParaRPr lang="zh-CN" sz="14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400" kern="100" dirty="0">
                          <a:effectLst/>
                          <a:latin typeface="+mj-ea"/>
                          <a:ea typeface="+mj-ea"/>
                        </a:rPr>
                        <a:t>备注</a:t>
                      </a:r>
                      <a:endParaRPr lang="zh-CN" sz="1400" kern="100" dirty="0">
                        <a:effectLst/>
                        <a:latin typeface="+mj-ea"/>
                        <a:ea typeface="+mj-ea"/>
                        <a:cs typeface="Times New Roman" panose="02020603050405020304"/>
                      </a:endParaRPr>
                    </a:p>
                  </a:txBody>
                  <a:tcPr marL="51435" marR="51435" marT="0" marB="0" anchor="ctr"/>
                </a:tc>
              </a:tr>
            </a:tbl>
          </a:graphicData>
        </a:graphic>
      </p:graphicFrame>
      <p:sp>
        <p:nvSpPr>
          <p:cNvPr id="9" name="日期占位符 8"/>
          <p:cNvSpPr>
            <a:spLocks noGrp="1"/>
          </p:cNvSpPr>
          <p:nvPr>
            <p:ph type="dt" sz="half" idx="10"/>
          </p:nvPr>
        </p:nvSpPr>
        <p:spPr/>
        <p:txBody>
          <a:bodyPr/>
          <a:lstStyle/>
          <a:p>
            <a:fld id="{288C503A-A6DE-4A79-BDC0-19EDAD34BD3D}" type="datetime1">
              <a:rPr lang="zh-CN" altLang="en-US" smtClean="0"/>
            </a:fld>
            <a:endParaRPr lang="zh-CN" altLang="en-US" dirty="0"/>
          </a:p>
        </p:txBody>
      </p:sp>
      <p:sp>
        <p:nvSpPr>
          <p:cNvPr id="10" name="页脚占位符 9"/>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466302" y="1549014"/>
          <a:ext cx="6175901" cy="1386727"/>
        </p:xfrm>
        <a:graphic>
          <a:graphicData uri="http://schemas.openxmlformats.org/drawingml/2006/table">
            <a:tbl>
              <a:tblPr firstRow="1" firstCol="1" bandRow="1">
                <a:tableStyleId>{5C22544A-7EE6-4342-B048-85BDC9FD1C3A}</a:tableStyleId>
              </a:tblPr>
              <a:tblGrid>
                <a:gridCol w="1122508"/>
                <a:gridCol w="1122508"/>
                <a:gridCol w="1122508"/>
                <a:gridCol w="1123166"/>
                <a:gridCol w="1685211"/>
              </a:tblGrid>
              <a:tr h="317066">
                <a:tc>
                  <a:txBody>
                    <a:bodyPr/>
                    <a:lstStyle/>
                    <a:p>
                      <a:pPr algn="ctr">
                        <a:spcAft>
                          <a:spcPts val="0"/>
                        </a:spcAft>
                      </a:pPr>
                      <a:r>
                        <a:rPr lang="zh-CN" sz="1600" kern="100" dirty="0">
                          <a:effectLst/>
                          <a:latin typeface="+mj-ea"/>
                          <a:ea typeface="+mj-ea"/>
                        </a:rPr>
                        <a:t>字段名称</a:t>
                      </a:r>
                      <a:endParaRPr lang="zh-CN" sz="16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dirty="0">
                          <a:effectLst/>
                          <a:latin typeface="+mj-ea"/>
                          <a:ea typeface="+mj-ea"/>
                        </a:rPr>
                        <a:t>数据类型</a:t>
                      </a:r>
                      <a:endParaRPr lang="zh-CN" sz="16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是否为空</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是否主键</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备注</a:t>
                      </a:r>
                      <a:endParaRPr lang="zh-CN" sz="1600" kern="100">
                        <a:effectLst/>
                        <a:latin typeface="+mj-ea"/>
                        <a:ea typeface="+mj-ea"/>
                        <a:cs typeface="Times New Roman" panose="02020603050405020304"/>
                      </a:endParaRPr>
                    </a:p>
                  </a:txBody>
                  <a:tcPr marL="51435" marR="51435" marT="0" marB="0" anchor="ctr"/>
                </a:tc>
              </a:tr>
              <a:tr h="306129">
                <a:tc>
                  <a:txBody>
                    <a:bodyPr/>
                    <a:lstStyle/>
                    <a:p>
                      <a:pPr algn="ctr">
                        <a:spcAft>
                          <a:spcPts val="0"/>
                        </a:spcAft>
                      </a:pPr>
                      <a:r>
                        <a:rPr lang="en-US" sz="1600" kern="100">
                          <a:effectLst/>
                          <a:latin typeface="+mj-ea"/>
                          <a:ea typeface="+mj-ea"/>
                        </a:rPr>
                        <a:t>fId</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int</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否</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dirty="0">
                          <a:effectLst/>
                          <a:latin typeface="+mj-ea"/>
                          <a:ea typeface="+mj-ea"/>
                        </a:rPr>
                        <a:t>是</a:t>
                      </a:r>
                      <a:endParaRPr lang="zh-CN" sz="16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编号，自增</a:t>
                      </a:r>
                      <a:endParaRPr lang="zh-CN" sz="1600" kern="100">
                        <a:effectLst/>
                        <a:latin typeface="+mj-ea"/>
                        <a:ea typeface="+mj-ea"/>
                        <a:cs typeface="Times New Roman" panose="02020603050405020304"/>
                      </a:endParaRPr>
                    </a:p>
                  </a:txBody>
                  <a:tcPr marL="51435" marR="51435" marT="0" marB="0" anchor="ctr"/>
                </a:tc>
              </a:tr>
              <a:tr h="275852">
                <a:tc>
                  <a:txBody>
                    <a:bodyPr/>
                    <a:lstStyle/>
                    <a:p>
                      <a:pPr algn="ctr">
                        <a:spcAft>
                          <a:spcPts val="0"/>
                        </a:spcAft>
                      </a:pPr>
                      <a:r>
                        <a:rPr lang="en-US" sz="1600" kern="100">
                          <a:effectLst/>
                          <a:latin typeface="+mj-ea"/>
                          <a:ea typeface="+mj-ea"/>
                        </a:rPr>
                        <a:t>fGameId</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int</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否</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 </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赛事编号，外键</a:t>
                      </a:r>
                      <a:endParaRPr lang="zh-CN" sz="1600" kern="100">
                        <a:effectLst/>
                        <a:latin typeface="+mj-ea"/>
                        <a:ea typeface="+mj-ea"/>
                        <a:cs typeface="Times New Roman" panose="02020603050405020304"/>
                      </a:endParaRPr>
                    </a:p>
                  </a:txBody>
                  <a:tcPr marL="51435" marR="51435" marT="0" marB="0" anchor="ctr"/>
                </a:tc>
              </a:tr>
              <a:tr h="299258">
                <a:tc>
                  <a:txBody>
                    <a:bodyPr/>
                    <a:lstStyle/>
                    <a:p>
                      <a:pPr algn="ctr">
                        <a:spcAft>
                          <a:spcPts val="0"/>
                        </a:spcAft>
                      </a:pPr>
                      <a:r>
                        <a:rPr lang="en-US" sz="1600" kern="100">
                          <a:effectLst/>
                          <a:latin typeface="+mj-ea"/>
                          <a:ea typeface="+mj-ea"/>
                        </a:rPr>
                        <a:t>fItemId</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dirty="0" err="1">
                          <a:effectLst/>
                          <a:latin typeface="+mj-ea"/>
                          <a:ea typeface="+mj-ea"/>
                        </a:rPr>
                        <a:t>int</a:t>
                      </a:r>
                      <a:endParaRPr lang="zh-CN" sz="16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否</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dirty="0">
                          <a:effectLst/>
                          <a:latin typeface="+mj-ea"/>
                          <a:ea typeface="+mj-ea"/>
                        </a:rPr>
                        <a:t> </a:t>
                      </a:r>
                      <a:endParaRPr lang="zh-CN" sz="16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dirty="0">
                          <a:effectLst/>
                          <a:latin typeface="+mj-ea"/>
                          <a:ea typeface="+mj-ea"/>
                        </a:rPr>
                        <a:t>比赛项目编号，外键</a:t>
                      </a:r>
                      <a:endParaRPr lang="zh-CN" sz="1600" kern="100" dirty="0">
                        <a:effectLst/>
                        <a:latin typeface="+mj-ea"/>
                        <a:ea typeface="+mj-ea"/>
                        <a:cs typeface="Times New Roman" panose="02020603050405020304"/>
                      </a:endParaRPr>
                    </a:p>
                  </a:txBody>
                  <a:tcPr marL="51435" marR="51435" marT="0" marB="0" anchor="ctr"/>
                </a:tc>
              </a:tr>
            </a:tbl>
          </a:graphicData>
        </a:graphic>
      </p:graphicFrame>
      <p:sp>
        <p:nvSpPr>
          <p:cNvPr id="5" name="Rectangle 1"/>
          <p:cNvSpPr>
            <a:spLocks noChangeArrowheads="1"/>
          </p:cNvSpPr>
          <p:nvPr/>
        </p:nvSpPr>
        <p:spPr bwMode="auto">
          <a:xfrm>
            <a:off x="937152" y="908824"/>
            <a:ext cx="3218445"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pPr defTabSz="685800" fontAlgn="base">
              <a:spcBef>
                <a:spcPct val="0"/>
              </a:spcBef>
              <a:spcAft>
                <a:spcPct val="0"/>
              </a:spcAft>
            </a:pPr>
            <a:r>
              <a:rPr lang="en-US" altLang="zh-CN" b="1" dirty="0">
                <a:latin typeface="+mj-ea"/>
                <a:ea typeface="+mj-ea"/>
                <a:cs typeface="Times New Roman" panose="02020603050405020304" pitchFamily="18" charset="0"/>
              </a:rPr>
              <a:t>6</a:t>
            </a:r>
            <a:r>
              <a:rPr lang="zh-CN" altLang="en-US" b="1" dirty="0">
                <a:latin typeface="+mj-ea"/>
                <a:ea typeface="+mj-ea"/>
                <a:cs typeface="Times New Roman" panose="02020603050405020304" pitchFamily="18" charset="0"/>
              </a:rPr>
              <a:t>、赛事项目表</a:t>
            </a:r>
            <a:r>
              <a:rPr lang="en-US" altLang="zh-CN" b="1" dirty="0">
                <a:latin typeface="+mj-ea"/>
                <a:ea typeface="+mj-ea"/>
                <a:cs typeface="Times New Roman" panose="02020603050405020304" pitchFamily="18" charset="0"/>
              </a:rPr>
              <a:t>(</a:t>
            </a:r>
            <a:r>
              <a:rPr lang="en-US" altLang="zh-CN" b="1" dirty="0" err="1">
                <a:latin typeface="+mj-ea"/>
                <a:ea typeface="+mj-ea"/>
                <a:cs typeface="Times New Roman" panose="02020603050405020304" pitchFamily="18" charset="0"/>
              </a:rPr>
              <a:t>t_gameitem</a:t>
            </a:r>
            <a:r>
              <a:rPr lang="en-US" altLang="zh-CN" b="1" dirty="0">
                <a:latin typeface="+mj-ea"/>
                <a:ea typeface="+mj-ea"/>
                <a:cs typeface="Times New Roman" panose="02020603050405020304" pitchFamily="18" charset="0"/>
              </a:rPr>
              <a:t>)</a:t>
            </a:r>
            <a:endParaRPr lang="en-US" altLang="zh-CN" b="1" dirty="0">
              <a:latin typeface="+mj-ea"/>
              <a:ea typeface="+mj-ea"/>
              <a:cs typeface="宋体" panose="02010600030101010101" pitchFamily="2" charset="-122"/>
            </a:endParaRPr>
          </a:p>
        </p:txBody>
      </p:sp>
      <p:sp>
        <p:nvSpPr>
          <p:cNvPr id="2" name="标题 1"/>
          <p:cNvSpPr>
            <a:spLocks noGrp="1"/>
          </p:cNvSpPr>
          <p:nvPr>
            <p:ph type="title"/>
          </p:nvPr>
        </p:nvSpPr>
        <p:spPr/>
        <p:txBody>
          <a:bodyPr/>
          <a:lstStyle/>
          <a:p>
            <a:r>
              <a:rPr lang="zh-CN" altLang="en-US" dirty="0">
                <a:latin typeface="+mn-ea"/>
              </a:rPr>
              <a:t>编写表结构</a:t>
            </a:r>
            <a:r>
              <a:rPr lang="zh-CN" altLang="en-US" dirty="0" smtClean="0">
                <a:latin typeface="+mn-ea"/>
              </a:rPr>
              <a:t>说明</a:t>
            </a:r>
            <a:endParaRPr lang="zh-CN" altLang="en-US" dirty="0"/>
          </a:p>
        </p:txBody>
      </p:sp>
      <p:sp>
        <p:nvSpPr>
          <p:cNvPr id="6" name="灯片编号占位符 5"/>
          <p:cNvSpPr>
            <a:spLocks noGrp="1"/>
          </p:cNvSpPr>
          <p:nvPr>
            <p:ph type="sldNum" sz="quarter" idx="12"/>
          </p:nvPr>
        </p:nvSpPr>
        <p:spPr/>
        <p:txBody>
          <a:bodyPr/>
          <a:lstStyle/>
          <a:p>
            <a:fld id="{58AE5905-16B5-4376-8977-98E1E2F27F66}" type="slidenum">
              <a:rPr lang="en-US" altLang="zh-CN" smtClean="0"/>
            </a:fld>
            <a:endParaRPr lang="en-US" altLang="zh-CN"/>
          </a:p>
        </p:txBody>
      </p:sp>
      <p:sp>
        <p:nvSpPr>
          <p:cNvPr id="3" name="日期占位符 2"/>
          <p:cNvSpPr>
            <a:spLocks noGrp="1"/>
          </p:cNvSpPr>
          <p:nvPr>
            <p:ph type="dt" sz="half" idx="10"/>
          </p:nvPr>
        </p:nvSpPr>
        <p:spPr/>
        <p:txBody>
          <a:bodyPr/>
          <a:lstStyle/>
          <a:p>
            <a:fld id="{337F6932-00AE-4486-BEDC-0F177256753A}" type="datetime1">
              <a:rPr lang="zh-CN" altLang="en-US" smtClean="0"/>
            </a:fld>
            <a:endParaRPr lang="zh-CN" altLang="en-US"/>
          </a:p>
        </p:txBody>
      </p:sp>
      <p:sp>
        <p:nvSpPr>
          <p:cNvPr id="7" name="页脚占位符 6"/>
          <p:cNvSpPr>
            <a:spLocks noGrp="1"/>
          </p:cNvSpPr>
          <p:nvPr>
            <p:ph type="ftr" sz="quarter" idx="11"/>
          </p:nvPr>
        </p:nvSpPr>
        <p:spPr/>
        <p:txBody>
          <a:bodyPr/>
          <a:lstStyle/>
          <a:p>
            <a:r>
              <a:rPr lang="zh-CN" altLang="en-US" smtClean="0"/>
              <a:t>软件工程</a:t>
            </a:r>
            <a:endParaRPr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1582635" y="1389695"/>
          <a:ext cx="6787299" cy="2902551"/>
        </p:xfrm>
        <a:graphic>
          <a:graphicData uri="http://schemas.openxmlformats.org/drawingml/2006/table">
            <a:tbl>
              <a:tblPr firstRow="1" firstCol="1" bandRow="1">
                <a:tableStyleId>{5C22544A-7EE6-4342-B048-85BDC9FD1C3A}</a:tableStyleId>
              </a:tblPr>
              <a:tblGrid>
                <a:gridCol w="1525604"/>
                <a:gridCol w="1200648"/>
                <a:gridCol w="1035041"/>
                <a:gridCol w="942900"/>
                <a:gridCol w="2083106"/>
              </a:tblGrid>
              <a:tr h="268319">
                <a:tc>
                  <a:txBody>
                    <a:bodyPr/>
                    <a:lstStyle/>
                    <a:p>
                      <a:pPr algn="ctr">
                        <a:spcAft>
                          <a:spcPts val="0"/>
                        </a:spcAft>
                      </a:pPr>
                      <a:r>
                        <a:rPr lang="zh-CN" sz="1600" kern="100" dirty="0">
                          <a:effectLst/>
                          <a:latin typeface="+mj-ea"/>
                          <a:ea typeface="+mj-ea"/>
                        </a:rPr>
                        <a:t>字段名称</a:t>
                      </a:r>
                      <a:endParaRPr lang="zh-CN" sz="16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数据类型</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dirty="0">
                          <a:effectLst/>
                          <a:latin typeface="+mj-ea"/>
                          <a:ea typeface="+mj-ea"/>
                        </a:rPr>
                        <a:t>是否为空</a:t>
                      </a:r>
                      <a:endParaRPr lang="zh-CN" sz="16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是否主键</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备注</a:t>
                      </a:r>
                      <a:endParaRPr lang="zh-CN" sz="1600" kern="100">
                        <a:effectLst/>
                        <a:latin typeface="+mj-ea"/>
                        <a:ea typeface="+mj-ea"/>
                        <a:cs typeface="Times New Roman" panose="02020603050405020304"/>
                      </a:endParaRPr>
                    </a:p>
                  </a:txBody>
                  <a:tcPr marL="51435" marR="51435" marT="0" marB="0" anchor="ctr"/>
                </a:tc>
              </a:tr>
              <a:tr h="268319">
                <a:tc>
                  <a:txBody>
                    <a:bodyPr/>
                    <a:lstStyle/>
                    <a:p>
                      <a:pPr algn="ctr">
                        <a:spcAft>
                          <a:spcPts val="0"/>
                        </a:spcAft>
                      </a:pPr>
                      <a:r>
                        <a:rPr lang="en-US" sz="1600" kern="100">
                          <a:effectLst/>
                          <a:latin typeface="+mj-ea"/>
                          <a:ea typeface="+mj-ea"/>
                        </a:rPr>
                        <a:t>fId</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int </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否</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是</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编号，自增</a:t>
                      </a:r>
                      <a:endParaRPr lang="zh-CN" sz="1600" kern="100">
                        <a:effectLst/>
                        <a:latin typeface="+mj-ea"/>
                        <a:ea typeface="+mj-ea"/>
                        <a:cs typeface="Times New Roman" panose="02020603050405020304"/>
                      </a:endParaRPr>
                    </a:p>
                  </a:txBody>
                  <a:tcPr marL="51435" marR="51435" marT="0" marB="0" anchor="ctr"/>
                </a:tc>
              </a:tr>
              <a:tr h="424286">
                <a:tc>
                  <a:txBody>
                    <a:bodyPr/>
                    <a:lstStyle/>
                    <a:p>
                      <a:pPr algn="ctr">
                        <a:spcAft>
                          <a:spcPts val="0"/>
                        </a:spcAft>
                      </a:pPr>
                      <a:r>
                        <a:rPr lang="en-US" sz="1600" kern="100">
                          <a:effectLst/>
                          <a:latin typeface="+mj-ea"/>
                          <a:ea typeface="+mj-ea"/>
                        </a:rPr>
                        <a:t>fGameItemId</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int</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否</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 </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比赛项编号，与</a:t>
                      </a:r>
                      <a:r>
                        <a:rPr lang="en-US" sz="1600" kern="100">
                          <a:effectLst/>
                          <a:latin typeface="+mj-ea"/>
                          <a:ea typeface="+mj-ea"/>
                        </a:rPr>
                        <a:t>t_gameitem</a:t>
                      </a:r>
                      <a:r>
                        <a:rPr lang="zh-CN" sz="1600" kern="100">
                          <a:effectLst/>
                          <a:latin typeface="+mj-ea"/>
                          <a:ea typeface="+mj-ea"/>
                        </a:rPr>
                        <a:t>主键关联</a:t>
                      </a:r>
                      <a:endParaRPr lang="zh-CN" sz="1600" kern="100">
                        <a:effectLst/>
                        <a:latin typeface="+mj-ea"/>
                        <a:ea typeface="+mj-ea"/>
                        <a:cs typeface="Times New Roman" panose="02020603050405020304"/>
                      </a:endParaRPr>
                    </a:p>
                  </a:txBody>
                  <a:tcPr marL="51435" marR="51435" marT="0" marB="0" anchor="ctr"/>
                </a:tc>
              </a:tr>
              <a:tr h="268319">
                <a:tc>
                  <a:txBody>
                    <a:bodyPr/>
                    <a:lstStyle/>
                    <a:p>
                      <a:pPr algn="ctr">
                        <a:spcAft>
                          <a:spcPts val="0"/>
                        </a:spcAft>
                      </a:pPr>
                      <a:r>
                        <a:rPr lang="en-US" sz="1600" kern="100">
                          <a:effectLst/>
                          <a:latin typeface="+mj-ea"/>
                          <a:ea typeface="+mj-ea"/>
                        </a:rPr>
                        <a:t>fNo</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dirty="0" err="1">
                          <a:effectLst/>
                          <a:latin typeface="+mj-ea"/>
                          <a:ea typeface="+mj-ea"/>
                        </a:rPr>
                        <a:t>varchar</a:t>
                      </a:r>
                      <a:r>
                        <a:rPr lang="en-US" sz="1600" kern="100" dirty="0">
                          <a:effectLst/>
                          <a:latin typeface="+mj-ea"/>
                          <a:ea typeface="+mj-ea"/>
                        </a:rPr>
                        <a:t>(20)</a:t>
                      </a:r>
                      <a:endParaRPr lang="zh-CN" sz="1600" kern="100" dirty="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否</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 </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注册证号</a:t>
                      </a:r>
                      <a:endParaRPr lang="zh-CN" sz="1600" kern="100">
                        <a:effectLst/>
                        <a:latin typeface="+mj-ea"/>
                        <a:ea typeface="+mj-ea"/>
                        <a:cs typeface="Times New Roman" panose="02020603050405020304"/>
                      </a:endParaRPr>
                    </a:p>
                  </a:txBody>
                  <a:tcPr marL="51435" marR="51435" marT="0" marB="0" anchor="ctr"/>
                </a:tc>
              </a:tr>
              <a:tr h="268319">
                <a:tc>
                  <a:txBody>
                    <a:bodyPr/>
                    <a:lstStyle/>
                    <a:p>
                      <a:pPr algn="ctr">
                        <a:spcAft>
                          <a:spcPts val="0"/>
                        </a:spcAft>
                      </a:pPr>
                      <a:r>
                        <a:rPr lang="en-US" sz="1600" kern="100">
                          <a:effectLst/>
                          <a:latin typeface="+mj-ea"/>
                          <a:ea typeface="+mj-ea"/>
                        </a:rPr>
                        <a:t>fAthleteName</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varchar(50)</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否</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 </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运动员姓名</a:t>
                      </a:r>
                      <a:endParaRPr lang="zh-CN" sz="1600" kern="100">
                        <a:effectLst/>
                        <a:latin typeface="+mj-ea"/>
                        <a:ea typeface="+mj-ea"/>
                        <a:cs typeface="Times New Roman" panose="02020603050405020304"/>
                      </a:endParaRPr>
                    </a:p>
                  </a:txBody>
                  <a:tcPr marL="51435" marR="51435" marT="0" marB="0" anchor="ctr"/>
                </a:tc>
              </a:tr>
              <a:tr h="268319">
                <a:tc>
                  <a:txBody>
                    <a:bodyPr/>
                    <a:lstStyle/>
                    <a:p>
                      <a:pPr algn="ctr">
                        <a:spcAft>
                          <a:spcPts val="0"/>
                        </a:spcAft>
                      </a:pPr>
                      <a:r>
                        <a:rPr lang="en-US" sz="1600" kern="100">
                          <a:effectLst/>
                          <a:latin typeface="+mj-ea"/>
                          <a:ea typeface="+mj-ea"/>
                        </a:rPr>
                        <a:t>fGroup</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varchar(50)</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 </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 </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组别</a:t>
                      </a:r>
                      <a:endParaRPr lang="zh-CN" sz="1600" kern="100">
                        <a:effectLst/>
                        <a:latin typeface="+mj-ea"/>
                        <a:ea typeface="+mj-ea"/>
                        <a:cs typeface="Times New Roman" panose="02020603050405020304"/>
                      </a:endParaRPr>
                    </a:p>
                  </a:txBody>
                  <a:tcPr marL="51435" marR="51435" marT="0" marB="0" anchor="ctr"/>
                </a:tc>
              </a:tr>
              <a:tr h="268319">
                <a:tc>
                  <a:txBody>
                    <a:bodyPr/>
                    <a:lstStyle/>
                    <a:p>
                      <a:pPr algn="ctr">
                        <a:spcAft>
                          <a:spcPts val="0"/>
                        </a:spcAft>
                      </a:pPr>
                      <a:r>
                        <a:rPr lang="en-US" sz="1600" kern="100">
                          <a:effectLst/>
                          <a:latin typeface="+mj-ea"/>
                          <a:ea typeface="+mj-ea"/>
                        </a:rPr>
                        <a:t>fLeader</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 </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 </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 </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领队</a:t>
                      </a:r>
                      <a:endParaRPr lang="zh-CN" sz="1600" kern="100">
                        <a:effectLst/>
                        <a:latin typeface="+mj-ea"/>
                        <a:ea typeface="+mj-ea"/>
                        <a:cs typeface="Times New Roman" panose="02020603050405020304"/>
                      </a:endParaRPr>
                    </a:p>
                  </a:txBody>
                  <a:tcPr marL="51435" marR="51435" marT="0" marB="0" anchor="ctr"/>
                </a:tc>
              </a:tr>
              <a:tr h="268319">
                <a:tc>
                  <a:txBody>
                    <a:bodyPr/>
                    <a:lstStyle/>
                    <a:p>
                      <a:pPr algn="ctr">
                        <a:spcAft>
                          <a:spcPts val="0"/>
                        </a:spcAft>
                      </a:pPr>
                      <a:r>
                        <a:rPr lang="en-US" sz="1600" kern="100">
                          <a:effectLst/>
                          <a:latin typeface="+mj-ea"/>
                          <a:ea typeface="+mj-ea"/>
                        </a:rPr>
                        <a:t>fDoctor</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 </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 </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 </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医生</a:t>
                      </a:r>
                      <a:endParaRPr lang="zh-CN" sz="1600" kern="100">
                        <a:effectLst/>
                        <a:latin typeface="+mj-ea"/>
                        <a:ea typeface="+mj-ea"/>
                        <a:cs typeface="Times New Roman" panose="02020603050405020304"/>
                      </a:endParaRPr>
                    </a:p>
                  </a:txBody>
                  <a:tcPr marL="51435" marR="51435" marT="0" marB="0" anchor="ctr"/>
                </a:tc>
              </a:tr>
              <a:tr h="268319">
                <a:tc>
                  <a:txBody>
                    <a:bodyPr/>
                    <a:lstStyle/>
                    <a:p>
                      <a:pPr algn="ctr">
                        <a:spcAft>
                          <a:spcPts val="0"/>
                        </a:spcAft>
                      </a:pPr>
                      <a:r>
                        <a:rPr lang="en-US" sz="1600" kern="100">
                          <a:effectLst/>
                          <a:latin typeface="+mj-ea"/>
                          <a:ea typeface="+mj-ea"/>
                        </a:rPr>
                        <a:t>fMember</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 </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 </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 </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a:effectLst/>
                          <a:latin typeface="+mj-ea"/>
                          <a:ea typeface="+mj-ea"/>
                        </a:rPr>
                        <a:t>工作人员</a:t>
                      </a:r>
                      <a:endParaRPr lang="zh-CN" sz="1600" kern="100">
                        <a:effectLst/>
                        <a:latin typeface="+mj-ea"/>
                        <a:ea typeface="+mj-ea"/>
                        <a:cs typeface="Times New Roman" panose="02020603050405020304"/>
                      </a:endParaRPr>
                    </a:p>
                  </a:txBody>
                  <a:tcPr marL="51435" marR="51435" marT="0" marB="0" anchor="ctr"/>
                </a:tc>
              </a:tr>
              <a:tr h="268319">
                <a:tc>
                  <a:txBody>
                    <a:bodyPr/>
                    <a:lstStyle/>
                    <a:p>
                      <a:pPr algn="ctr">
                        <a:spcAft>
                          <a:spcPts val="0"/>
                        </a:spcAft>
                      </a:pPr>
                      <a:r>
                        <a:rPr lang="en-US" sz="1600" kern="100">
                          <a:effectLst/>
                          <a:latin typeface="+mj-ea"/>
                          <a:ea typeface="+mj-ea"/>
                        </a:rPr>
                        <a:t>fMemo</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 </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 </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en-US" sz="1600" kern="100">
                          <a:effectLst/>
                          <a:latin typeface="+mj-ea"/>
                          <a:ea typeface="+mj-ea"/>
                        </a:rPr>
                        <a:t> </a:t>
                      </a:r>
                      <a:endParaRPr lang="zh-CN" sz="1600" kern="100">
                        <a:effectLst/>
                        <a:latin typeface="+mj-ea"/>
                        <a:ea typeface="+mj-ea"/>
                        <a:cs typeface="Times New Roman" panose="02020603050405020304"/>
                      </a:endParaRPr>
                    </a:p>
                  </a:txBody>
                  <a:tcPr marL="51435" marR="51435" marT="0" marB="0" anchor="ctr"/>
                </a:tc>
                <a:tc>
                  <a:txBody>
                    <a:bodyPr/>
                    <a:lstStyle/>
                    <a:p>
                      <a:pPr algn="ctr">
                        <a:spcAft>
                          <a:spcPts val="0"/>
                        </a:spcAft>
                      </a:pPr>
                      <a:r>
                        <a:rPr lang="zh-CN" sz="1600" kern="100" dirty="0">
                          <a:effectLst/>
                          <a:latin typeface="+mj-ea"/>
                          <a:ea typeface="+mj-ea"/>
                        </a:rPr>
                        <a:t>备注</a:t>
                      </a:r>
                      <a:endParaRPr lang="zh-CN" sz="1600" kern="100" dirty="0">
                        <a:effectLst/>
                        <a:latin typeface="+mj-ea"/>
                        <a:ea typeface="+mj-ea"/>
                        <a:cs typeface="Times New Roman" panose="02020603050405020304"/>
                      </a:endParaRPr>
                    </a:p>
                  </a:txBody>
                  <a:tcPr marL="51435" marR="51435" marT="0" marB="0" anchor="ctr"/>
                </a:tc>
              </a:tr>
            </a:tbl>
          </a:graphicData>
        </a:graphic>
      </p:graphicFrame>
      <p:sp>
        <p:nvSpPr>
          <p:cNvPr id="5" name="Rectangle 1"/>
          <p:cNvSpPr>
            <a:spLocks noChangeArrowheads="1"/>
          </p:cNvSpPr>
          <p:nvPr/>
        </p:nvSpPr>
        <p:spPr bwMode="auto">
          <a:xfrm>
            <a:off x="887907" y="863638"/>
            <a:ext cx="3517630"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pPr defTabSz="685800" fontAlgn="base">
              <a:spcBef>
                <a:spcPct val="0"/>
              </a:spcBef>
              <a:spcAft>
                <a:spcPct val="0"/>
              </a:spcAft>
            </a:pPr>
            <a:r>
              <a:rPr lang="en-US" altLang="zh-CN" b="1" dirty="0">
                <a:latin typeface="+mj-ea"/>
                <a:ea typeface="+mj-ea"/>
                <a:cs typeface="Times New Roman" panose="02020603050405020304" pitchFamily="18" charset="0"/>
              </a:rPr>
              <a:t>7</a:t>
            </a:r>
            <a:r>
              <a:rPr lang="zh-CN" altLang="en-US" b="1" dirty="0">
                <a:latin typeface="+mj-ea"/>
                <a:ea typeface="+mj-ea"/>
                <a:cs typeface="Times New Roman" panose="02020603050405020304" pitchFamily="18" charset="0"/>
              </a:rPr>
              <a:t>、运动员报名信息表</a:t>
            </a:r>
            <a:r>
              <a:rPr lang="en-US" altLang="zh-CN" b="1" dirty="0">
                <a:latin typeface="+mj-ea"/>
                <a:ea typeface="+mj-ea"/>
                <a:cs typeface="Times New Roman" panose="02020603050405020304" pitchFamily="18" charset="0"/>
              </a:rPr>
              <a:t>(</a:t>
            </a:r>
            <a:r>
              <a:rPr lang="en-US" altLang="zh-CN" b="1" dirty="0" err="1">
                <a:latin typeface="+mj-ea"/>
                <a:ea typeface="+mj-ea"/>
                <a:cs typeface="Times New Roman" panose="02020603050405020304" pitchFamily="18" charset="0"/>
              </a:rPr>
              <a:t>t_signup</a:t>
            </a:r>
            <a:r>
              <a:rPr lang="en-US" altLang="zh-CN" b="1" dirty="0">
                <a:latin typeface="+mj-ea"/>
                <a:ea typeface="+mj-ea"/>
                <a:cs typeface="Times New Roman" panose="02020603050405020304" pitchFamily="18" charset="0"/>
              </a:rPr>
              <a:t>)</a:t>
            </a:r>
            <a:endParaRPr lang="en-US" altLang="zh-CN" b="1" dirty="0">
              <a:latin typeface="+mj-ea"/>
              <a:ea typeface="+mj-ea"/>
              <a:cs typeface="宋体" panose="02010600030101010101" pitchFamily="2" charset="-122"/>
            </a:endParaRPr>
          </a:p>
        </p:txBody>
      </p:sp>
      <p:sp>
        <p:nvSpPr>
          <p:cNvPr id="7" name="标题 6"/>
          <p:cNvSpPr>
            <a:spLocks noGrp="1"/>
          </p:cNvSpPr>
          <p:nvPr>
            <p:ph type="title"/>
          </p:nvPr>
        </p:nvSpPr>
        <p:spPr/>
        <p:txBody>
          <a:bodyPr/>
          <a:lstStyle/>
          <a:p>
            <a:r>
              <a:rPr lang="zh-CN" altLang="en-US" dirty="0">
                <a:latin typeface="+mn-ea"/>
              </a:rPr>
              <a:t>编写表结构</a:t>
            </a:r>
            <a:r>
              <a:rPr lang="zh-CN" altLang="en-US" dirty="0" smtClean="0">
                <a:latin typeface="+mn-ea"/>
              </a:rPr>
              <a:t>说明</a:t>
            </a:r>
            <a:endParaRPr lang="zh-CN" altLang="en-US" dirty="0"/>
          </a:p>
        </p:txBody>
      </p:sp>
      <p:sp>
        <p:nvSpPr>
          <p:cNvPr id="6" name="灯片编号占位符 5"/>
          <p:cNvSpPr>
            <a:spLocks noGrp="1"/>
          </p:cNvSpPr>
          <p:nvPr>
            <p:ph type="sldNum" sz="quarter" idx="12"/>
          </p:nvPr>
        </p:nvSpPr>
        <p:spPr/>
        <p:txBody>
          <a:bodyPr/>
          <a:lstStyle/>
          <a:p>
            <a:fld id="{58AE5905-16B5-4376-8977-98E1E2F27F66}" type="slidenum">
              <a:rPr lang="en-US" altLang="zh-CN" smtClean="0"/>
            </a:fld>
            <a:endParaRPr lang="en-US" altLang="zh-CN"/>
          </a:p>
        </p:txBody>
      </p:sp>
      <p:sp>
        <p:nvSpPr>
          <p:cNvPr id="8" name="日期占位符 7"/>
          <p:cNvSpPr>
            <a:spLocks noGrp="1"/>
          </p:cNvSpPr>
          <p:nvPr>
            <p:ph type="dt" sz="half" idx="10"/>
          </p:nvPr>
        </p:nvSpPr>
        <p:spPr/>
        <p:txBody>
          <a:bodyPr/>
          <a:lstStyle/>
          <a:p>
            <a:fld id="{872AE23D-FCF0-48EF-B54C-D3FCD7CFC2F3}" type="datetime1">
              <a:rPr lang="zh-CN" altLang="en-US" smtClean="0"/>
            </a:fld>
            <a:endParaRPr lang="zh-CN" altLang="en-US"/>
          </a:p>
        </p:txBody>
      </p:sp>
      <p:sp>
        <p:nvSpPr>
          <p:cNvPr id="9" name="页脚占位符 8"/>
          <p:cNvSpPr>
            <a:spLocks noGrp="1"/>
          </p:cNvSpPr>
          <p:nvPr>
            <p:ph type="ftr" sz="quarter" idx="11"/>
          </p:nvPr>
        </p:nvSpPr>
        <p:spPr/>
        <p:txBody>
          <a:bodyPr/>
          <a:lstStyle/>
          <a:p>
            <a:r>
              <a:rPr lang="zh-CN" altLang="en-US" smtClean="0"/>
              <a:t>软件工程</a:t>
            </a:r>
            <a:endParaRPr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normAutofit/>
          </a:bodyPr>
          <a:lstStyle/>
          <a:p>
            <a:r>
              <a:rPr lang="zh-CN" altLang="en-US" dirty="0">
                <a:latin typeface="+mn-ea"/>
              </a:rPr>
              <a:t>增加一个数据库视图</a:t>
            </a:r>
            <a:endParaRPr lang="zh-CN" altLang="en-US" dirty="0">
              <a:latin typeface="+mn-ea"/>
            </a:endParaRPr>
          </a:p>
        </p:txBody>
      </p:sp>
      <p:sp>
        <p:nvSpPr>
          <p:cNvPr id="271363" name="Rectangle 3"/>
          <p:cNvSpPr>
            <a:spLocks noGrp="1" noChangeArrowheads="1"/>
          </p:cNvSpPr>
          <p:nvPr>
            <p:ph idx="1"/>
          </p:nvPr>
        </p:nvSpPr>
        <p:spPr/>
        <p:txBody>
          <a:bodyPr>
            <a:normAutofit/>
          </a:bodyPr>
          <a:lstStyle/>
          <a:p>
            <a:pPr>
              <a:lnSpc>
                <a:spcPct val="120000"/>
              </a:lnSpc>
            </a:pPr>
            <a:r>
              <a:rPr lang="zh-CN" altLang="en-US" sz="2400" dirty="0"/>
              <a:t>这里值得注意的是：</a:t>
            </a:r>
            <a:endParaRPr lang="zh-CN" altLang="en-US" sz="2400" dirty="0"/>
          </a:p>
          <a:p>
            <a:pPr>
              <a:lnSpc>
                <a:spcPct val="120000"/>
              </a:lnSpc>
            </a:pPr>
            <a:r>
              <a:rPr lang="zh-CN" altLang="en-US" sz="2400" dirty="0"/>
              <a:t>系统设计需要满足系统需求。在需求规格说明书中，新增运动员报名信息和显示报名信息时，显示的内容包括（</a:t>
            </a:r>
            <a:r>
              <a:rPr lang="zh-CN" altLang="zh-CN" sz="2400" dirty="0"/>
              <a:t>赛事名称，</a:t>
            </a:r>
            <a:r>
              <a:rPr lang="zh-CN" altLang="en-US" sz="2400" dirty="0"/>
              <a:t>组别，</a:t>
            </a:r>
            <a:r>
              <a:rPr lang="zh-CN" altLang="zh-CN" sz="2400" dirty="0"/>
              <a:t>竞赛项目名称，参赛单位，运动员注册证号，</a:t>
            </a:r>
            <a:r>
              <a:rPr lang="zh-CN" altLang="en-US" sz="2400" dirty="0"/>
              <a:t>运动员姓名，</a:t>
            </a:r>
            <a:r>
              <a:rPr lang="zh-CN" altLang="zh-CN" sz="2400" dirty="0"/>
              <a:t>备注</a:t>
            </a:r>
            <a:r>
              <a:rPr lang="zh-CN" altLang="en-US" sz="2400" dirty="0"/>
              <a:t>）</a:t>
            </a:r>
            <a:endParaRPr lang="zh-CN" altLang="en-US" sz="2400" dirty="0"/>
          </a:p>
          <a:p>
            <a:pPr>
              <a:lnSpc>
                <a:spcPct val="120000"/>
              </a:lnSpc>
            </a:pPr>
            <a:r>
              <a:rPr lang="zh-CN" altLang="en-US" sz="2400" dirty="0"/>
              <a:t>而赛事名称来自赛事表，竞赛项目名称来自于竞赛项目表，因此，在数据库中，需要增加一个</a:t>
            </a:r>
            <a:r>
              <a:rPr lang="zh-CN" altLang="en-US" sz="2400" b="1" dirty="0">
                <a:solidFill>
                  <a:srgbClr val="FF0000"/>
                </a:solidFill>
              </a:rPr>
              <a:t>视图</a:t>
            </a:r>
            <a:r>
              <a:rPr lang="zh-CN" altLang="en-US" sz="2400" dirty="0"/>
              <a:t>：报名视图。</a:t>
            </a:r>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2" name="日期占位符 1"/>
          <p:cNvSpPr>
            <a:spLocks noGrp="1"/>
          </p:cNvSpPr>
          <p:nvPr>
            <p:ph type="dt" sz="half" idx="10"/>
          </p:nvPr>
        </p:nvSpPr>
        <p:spPr/>
        <p:txBody>
          <a:bodyPr/>
          <a:lstStyle/>
          <a:p>
            <a:fld id="{90D76780-6BD5-4554-B1FE-0A8600DF6710}"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软件体系结构设计</a:t>
            </a:r>
            <a:endParaRPr lang="zh-CN" altLang="en-US" dirty="0"/>
          </a:p>
        </p:txBody>
      </p:sp>
      <p:sp>
        <p:nvSpPr>
          <p:cNvPr id="3" name="内容占位符 2"/>
          <p:cNvSpPr>
            <a:spLocks noGrp="1"/>
          </p:cNvSpPr>
          <p:nvPr>
            <p:ph idx="1"/>
          </p:nvPr>
        </p:nvSpPr>
        <p:spPr/>
        <p:txBody>
          <a:bodyPr>
            <a:normAutofit/>
          </a:bodyPr>
          <a:lstStyle/>
          <a:p>
            <a:pPr>
              <a:spcBef>
                <a:spcPts val="600"/>
              </a:spcBef>
            </a:pPr>
            <a:r>
              <a:rPr lang="zh-CN" altLang="en-US" dirty="0" smtClean="0"/>
              <a:t>请观看清华大学慕课视频</a:t>
            </a:r>
            <a:endParaRPr lang="en-US" altLang="zh-CN" dirty="0" smtClean="0"/>
          </a:p>
          <a:p>
            <a:pPr marL="0" indent="0" algn="ctr">
              <a:spcBef>
                <a:spcPts val="600"/>
              </a:spcBef>
              <a:buNone/>
            </a:pPr>
            <a:r>
              <a:rPr lang="zh-CN" altLang="en-US" dirty="0" smtClean="0"/>
              <a:t>第</a:t>
            </a:r>
            <a:r>
              <a:rPr lang="en-US" altLang="zh-CN" dirty="0" smtClean="0"/>
              <a:t>11</a:t>
            </a:r>
            <a:r>
              <a:rPr lang="zh-CN" altLang="en-US" dirty="0" smtClean="0"/>
              <a:t>章  软件系统设计</a:t>
            </a:r>
            <a:endParaRPr lang="en-US" altLang="zh-CN" dirty="0" smtClean="0"/>
          </a:p>
          <a:p>
            <a:pPr marL="651510" lvl="1" indent="0" algn="l">
              <a:lnSpc>
                <a:spcPct val="100000"/>
              </a:lnSpc>
              <a:buNone/>
            </a:pPr>
            <a:r>
              <a:rPr lang="en-US" altLang="zh-CN" dirty="0" smtClean="0"/>
              <a:t>11.1  </a:t>
            </a:r>
            <a:r>
              <a:rPr lang="zh-CN" altLang="en-US" dirty="0" smtClean="0"/>
              <a:t>软件体系结构的概念</a:t>
            </a:r>
            <a:endParaRPr lang="en-US" altLang="zh-CN" dirty="0" smtClean="0"/>
          </a:p>
          <a:p>
            <a:pPr marL="651510" lvl="1" indent="0" algn="l">
              <a:lnSpc>
                <a:spcPct val="100000"/>
              </a:lnSpc>
              <a:spcBef>
                <a:spcPts val="600"/>
              </a:spcBef>
              <a:buNone/>
            </a:pPr>
            <a:r>
              <a:rPr lang="en-US" altLang="zh-CN" dirty="0" smtClean="0"/>
              <a:t>11.2  </a:t>
            </a:r>
            <a:r>
              <a:rPr lang="zh-CN" altLang="en-US" dirty="0" smtClean="0"/>
              <a:t>软件设计原则</a:t>
            </a:r>
            <a:endParaRPr lang="en-US" altLang="zh-CN" dirty="0" smtClean="0"/>
          </a:p>
          <a:p>
            <a:pPr marL="651510" lvl="1" indent="0" algn="l">
              <a:lnSpc>
                <a:spcPct val="100000"/>
              </a:lnSpc>
              <a:spcBef>
                <a:spcPts val="600"/>
              </a:spcBef>
              <a:buNone/>
            </a:pPr>
            <a:r>
              <a:rPr lang="en-US" altLang="zh-CN" dirty="0" smtClean="0"/>
              <a:t>11.3~11.5  </a:t>
            </a:r>
            <a:r>
              <a:rPr lang="zh-CN" altLang="en-US" dirty="0" smtClean="0"/>
              <a:t>软件体系结构风格</a:t>
            </a:r>
            <a:endParaRPr lang="en-US" altLang="zh-CN" dirty="0" smtClean="0"/>
          </a:p>
          <a:p>
            <a:pPr marL="651510" lvl="1" indent="0" algn="l">
              <a:lnSpc>
                <a:spcPct val="100000"/>
              </a:lnSpc>
              <a:spcBef>
                <a:spcPts val="600"/>
              </a:spcBef>
              <a:buNone/>
            </a:pPr>
            <a:r>
              <a:rPr lang="en-US" altLang="zh-CN" dirty="0" smtClean="0"/>
              <a:t>11.6  </a:t>
            </a:r>
            <a:r>
              <a:rPr lang="zh-CN" altLang="en-US" dirty="0" smtClean="0"/>
              <a:t>软件设计过程</a:t>
            </a:r>
            <a:endParaRPr lang="en-US" altLang="zh-CN" dirty="0" smtClean="0"/>
          </a:p>
          <a:p>
            <a:pPr marL="651510" lvl="1" indent="0" algn="l">
              <a:lnSpc>
                <a:spcPct val="100000"/>
              </a:lnSpc>
              <a:spcBef>
                <a:spcPts val="600"/>
              </a:spcBef>
              <a:buNone/>
            </a:pPr>
            <a:r>
              <a:rPr lang="en-US" altLang="zh-CN" dirty="0" smtClean="0"/>
              <a:t>11.7  Web</a:t>
            </a:r>
            <a:r>
              <a:rPr lang="zh-CN" altLang="en-US" dirty="0" smtClean="0"/>
              <a:t>系统架构设计</a:t>
            </a:r>
            <a:endParaRPr lang="zh-CN" altLang="en-US" dirty="0"/>
          </a:p>
        </p:txBody>
      </p:sp>
      <p:sp>
        <p:nvSpPr>
          <p:cNvPr id="4" name="日期占位符 3"/>
          <p:cNvSpPr>
            <a:spLocks noGrp="1"/>
          </p:cNvSpPr>
          <p:nvPr>
            <p:ph type="dt" sz="half" idx="10"/>
          </p:nvPr>
        </p:nvSpPr>
        <p:spPr/>
        <p:txBody>
          <a:bodyPr/>
          <a:lstStyle/>
          <a:p>
            <a:fld id="{23BCDF12-3DC2-4931-89BB-59B97189514A}"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一个平面规划的例子</a:t>
            </a:r>
            <a:endParaRPr lang="zh-CN" altLang="en-US" dirty="0"/>
          </a:p>
        </p:txBody>
      </p:sp>
      <p:sp>
        <p:nvSpPr>
          <p:cNvPr id="4" name="日期占位符 3"/>
          <p:cNvSpPr>
            <a:spLocks noGrp="1"/>
          </p:cNvSpPr>
          <p:nvPr>
            <p:ph type="dt" sz="half" idx="10"/>
          </p:nvPr>
        </p:nvSpPr>
        <p:spPr/>
        <p:txBody>
          <a:bodyPr/>
          <a:lstStyle/>
          <a:p>
            <a:fld id="{93BD66A9-18D3-42C4-9CC9-F220F38D6DE0}"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966840" y="806053"/>
            <a:ext cx="7161160" cy="3853796"/>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一个平面规划的例子</a:t>
            </a:r>
            <a:endParaRPr lang="zh-CN" altLang="en-US" dirty="0"/>
          </a:p>
        </p:txBody>
      </p:sp>
      <p:sp>
        <p:nvSpPr>
          <p:cNvPr id="4" name="日期占位符 3"/>
          <p:cNvSpPr>
            <a:spLocks noGrp="1"/>
          </p:cNvSpPr>
          <p:nvPr>
            <p:ph type="dt" sz="half" idx="10"/>
          </p:nvPr>
        </p:nvSpPr>
        <p:spPr/>
        <p:txBody>
          <a:bodyPr/>
          <a:lstStyle/>
          <a:p>
            <a:fld id="{AAE51523-C07C-4504-A7A1-44AC3767A9EA}"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981291" y="863203"/>
            <a:ext cx="7385469" cy="3771081"/>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软件开发的求精过程</a:t>
            </a:r>
            <a:endParaRPr lang="zh-CN" altLang="en-US" dirty="0"/>
          </a:p>
        </p:txBody>
      </p:sp>
      <p:sp>
        <p:nvSpPr>
          <p:cNvPr id="2" name="内容占位符 1"/>
          <p:cNvSpPr>
            <a:spLocks noGrp="1"/>
          </p:cNvSpPr>
          <p:nvPr>
            <p:ph idx="1"/>
          </p:nvPr>
        </p:nvSpPr>
        <p:spPr>
          <a:xfrm>
            <a:off x="768097" y="925167"/>
            <a:ext cx="7832833" cy="1005970"/>
          </a:xfrm>
        </p:spPr>
        <p:txBody>
          <a:bodyPr>
            <a:normAutofit/>
          </a:bodyPr>
          <a:lstStyle/>
          <a:p>
            <a:pPr algn="just"/>
            <a:r>
              <a:rPr lang="zh-CN" altLang="en-US" sz="2000" dirty="0">
                <a:latin typeface="+mn-ea"/>
              </a:rPr>
              <a:t>软件开发就是通过对模型的逐步细化，模型从“分析模型”到“设计模型”再到“编码模型”。 </a:t>
            </a:r>
            <a:endParaRPr lang="zh-CN" altLang="en-US" sz="2000" dirty="0">
              <a:latin typeface="+mn-ea"/>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grpSp>
        <p:nvGrpSpPr>
          <p:cNvPr id="5" name="Group 13"/>
          <p:cNvGrpSpPr>
            <a:grpSpLocks noChangeAspect="1"/>
          </p:cNvGrpSpPr>
          <p:nvPr/>
        </p:nvGrpSpPr>
        <p:grpSpPr bwMode="auto">
          <a:xfrm>
            <a:off x="957008" y="1608880"/>
            <a:ext cx="7455009" cy="3139975"/>
            <a:chOff x="2159" y="5760"/>
            <a:chExt cx="8655" cy="2928"/>
          </a:xfrm>
        </p:grpSpPr>
        <p:sp>
          <p:nvSpPr>
            <p:cNvPr id="6" name="AutoShape 14"/>
            <p:cNvSpPr>
              <a:spLocks noChangeAspect="1" noChangeArrowheads="1"/>
            </p:cNvSpPr>
            <p:nvPr/>
          </p:nvSpPr>
          <p:spPr bwMode="auto">
            <a:xfrm>
              <a:off x="2159" y="5760"/>
              <a:ext cx="8260" cy="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7" name="Oval 15"/>
            <p:cNvSpPr>
              <a:spLocks noChangeArrowheads="1"/>
            </p:cNvSpPr>
            <p:nvPr/>
          </p:nvSpPr>
          <p:spPr bwMode="auto">
            <a:xfrm>
              <a:off x="2331" y="5794"/>
              <a:ext cx="1257" cy="834"/>
            </a:xfrm>
            <a:prstGeom prst="ellipse">
              <a:avLst/>
            </a:prstGeom>
            <a:solidFill>
              <a:srgbClr val="BBE0E3"/>
            </a:solidFill>
            <a:ln w="9525">
              <a:solidFill>
                <a:srgbClr val="000000"/>
              </a:solidFill>
              <a:round/>
            </a:ln>
          </p:spPr>
          <p:txBody>
            <a:bodyPr lIns="45949" tIns="22974" rIns="45949" bIns="2297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dirty="0" smtClean="0">
                  <a:solidFill>
                    <a:srgbClr val="000000"/>
                  </a:solidFill>
                </a:rPr>
                <a:t>客观</a:t>
              </a:r>
              <a:endParaRPr lang="en-US" altLang="zh-CN" sz="1600" b="1" dirty="0" smtClean="0">
                <a:solidFill>
                  <a:srgbClr val="000000"/>
                </a:solidFill>
              </a:endParaRPr>
            </a:p>
            <a:p>
              <a:pPr algn="ctr" eaLnBrk="1" hangingPunct="1"/>
              <a:r>
                <a:rPr lang="zh-CN" altLang="en-US" sz="1600" b="1" dirty="0" smtClean="0">
                  <a:solidFill>
                    <a:srgbClr val="000000"/>
                  </a:solidFill>
                </a:rPr>
                <a:t>世界</a:t>
              </a:r>
              <a:endParaRPr lang="zh-CN" altLang="en-US" sz="1600" dirty="0"/>
            </a:p>
          </p:txBody>
        </p:sp>
        <p:sp>
          <p:nvSpPr>
            <p:cNvPr id="8" name="Oval 16"/>
            <p:cNvSpPr>
              <a:spLocks noChangeArrowheads="1"/>
            </p:cNvSpPr>
            <p:nvPr/>
          </p:nvSpPr>
          <p:spPr bwMode="auto">
            <a:xfrm>
              <a:off x="8891" y="5760"/>
              <a:ext cx="1423" cy="765"/>
            </a:xfrm>
            <a:prstGeom prst="ellipse">
              <a:avLst/>
            </a:prstGeom>
            <a:solidFill>
              <a:srgbClr val="BBE0E3"/>
            </a:solidFill>
            <a:ln w="9525">
              <a:solidFill>
                <a:srgbClr val="000000"/>
              </a:solidFill>
              <a:round/>
            </a:ln>
          </p:spPr>
          <p:txBody>
            <a:bodyPr lIns="45949" tIns="22974" rIns="45949" bIns="2297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dirty="0">
                  <a:solidFill>
                    <a:srgbClr val="000000"/>
                  </a:solidFill>
                </a:rPr>
                <a:t>计算机世界</a:t>
              </a:r>
              <a:endParaRPr lang="zh-CN" altLang="en-US" sz="1600" dirty="0"/>
            </a:p>
          </p:txBody>
        </p:sp>
        <p:sp>
          <p:nvSpPr>
            <p:cNvPr id="9" name="AutoShape 17"/>
            <p:cNvSpPr>
              <a:spLocks noChangeArrowheads="1"/>
            </p:cNvSpPr>
            <p:nvPr/>
          </p:nvSpPr>
          <p:spPr bwMode="auto">
            <a:xfrm>
              <a:off x="3661" y="5884"/>
              <a:ext cx="5225" cy="683"/>
            </a:xfrm>
            <a:prstGeom prst="rightArrow">
              <a:avLst>
                <a:gd name="adj1" fmla="val 50000"/>
                <a:gd name="adj2" fmla="val 175110"/>
              </a:avLst>
            </a:prstGeom>
            <a:solidFill>
              <a:srgbClr val="BBE0E3"/>
            </a:solidFill>
            <a:ln w="9525">
              <a:solidFill>
                <a:srgbClr val="000000"/>
              </a:solidFill>
              <a:miter lim="800000"/>
            </a:ln>
          </p:spPr>
          <p:txBody>
            <a:bodyPr lIns="45949" tIns="22974" rIns="45949" bIns="2297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sz="1600" b="1" dirty="0">
                  <a:solidFill>
                    <a:srgbClr val="000000"/>
                  </a:solidFill>
                </a:rPr>
                <a:t>逐步细化</a:t>
              </a:r>
              <a:r>
                <a:rPr lang="en-US" altLang="zh-CN" sz="1600" b="1" dirty="0">
                  <a:solidFill>
                    <a:srgbClr val="000000"/>
                  </a:solidFill>
                </a:rPr>
                <a:t>(</a:t>
              </a:r>
              <a:r>
                <a:rPr lang="zh-CN" altLang="en-US" sz="1600" b="1" dirty="0">
                  <a:solidFill>
                    <a:srgbClr val="000000"/>
                  </a:solidFill>
                </a:rPr>
                <a:t>映射</a:t>
              </a:r>
              <a:r>
                <a:rPr lang="en-US" altLang="zh-CN" sz="1600" b="1" dirty="0">
                  <a:solidFill>
                    <a:srgbClr val="000000"/>
                  </a:solidFill>
                </a:rPr>
                <a:t>)</a:t>
              </a:r>
              <a:endParaRPr lang="en-US" altLang="zh-CN" sz="1600" dirty="0"/>
            </a:p>
          </p:txBody>
        </p:sp>
        <p:sp>
          <p:nvSpPr>
            <p:cNvPr id="10" name="Rectangle 18"/>
            <p:cNvSpPr>
              <a:spLocks noChangeArrowheads="1"/>
            </p:cNvSpPr>
            <p:nvPr/>
          </p:nvSpPr>
          <p:spPr bwMode="auto">
            <a:xfrm>
              <a:off x="2398" y="7333"/>
              <a:ext cx="1416" cy="523"/>
            </a:xfrm>
            <a:prstGeom prst="rect">
              <a:avLst/>
            </a:prstGeom>
            <a:solidFill>
              <a:srgbClr val="BBE0E3"/>
            </a:solidFill>
            <a:ln w="9525">
              <a:solidFill>
                <a:srgbClr val="000000"/>
              </a:solidFill>
              <a:miter lim="800000"/>
            </a:ln>
          </p:spPr>
          <p:txBody>
            <a:bodyPr lIns="45949" tIns="0" rIns="45949"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6000"/>
                </a:lnSpc>
              </a:pPr>
              <a:r>
                <a:rPr lang="zh-CN" altLang="en-US" sz="1600" b="1" dirty="0">
                  <a:solidFill>
                    <a:srgbClr val="000000"/>
                  </a:solidFill>
                </a:rPr>
                <a:t>需求获取</a:t>
              </a:r>
              <a:endParaRPr lang="zh-CN" altLang="en-US" sz="1600" b="1" dirty="0">
                <a:solidFill>
                  <a:srgbClr val="000000"/>
                </a:solidFill>
              </a:endParaRPr>
            </a:p>
            <a:p>
              <a:pPr eaLnBrk="1" hangingPunct="1">
                <a:lnSpc>
                  <a:spcPct val="96000"/>
                </a:lnSpc>
              </a:pPr>
              <a:r>
                <a:rPr lang="en-US" altLang="zh-CN" sz="1600" b="1" dirty="0">
                  <a:solidFill>
                    <a:srgbClr val="FF0000"/>
                  </a:solidFill>
                </a:rPr>
                <a:t>(</a:t>
              </a:r>
              <a:r>
                <a:rPr lang="zh-CN" altLang="en-US" sz="1600" b="1" dirty="0">
                  <a:solidFill>
                    <a:srgbClr val="FF0000"/>
                  </a:solidFill>
                </a:rPr>
                <a:t>自然语言</a:t>
              </a:r>
              <a:r>
                <a:rPr lang="en-US" altLang="zh-CN" sz="1600" b="1" dirty="0">
                  <a:solidFill>
                    <a:srgbClr val="FF0000"/>
                  </a:solidFill>
                </a:rPr>
                <a:t>)</a:t>
              </a:r>
              <a:endParaRPr lang="en-US" altLang="zh-CN" sz="1600" b="1" dirty="0">
                <a:solidFill>
                  <a:srgbClr val="FF0000"/>
                </a:solidFill>
              </a:endParaRPr>
            </a:p>
          </p:txBody>
        </p:sp>
        <p:sp>
          <p:nvSpPr>
            <p:cNvPr id="11" name="Line 19"/>
            <p:cNvSpPr>
              <a:spLocks noChangeShapeType="1"/>
            </p:cNvSpPr>
            <p:nvPr/>
          </p:nvSpPr>
          <p:spPr bwMode="auto">
            <a:xfrm flipV="1">
              <a:off x="2922" y="6650"/>
              <a:ext cx="0" cy="91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2" name="Rectangle 20"/>
            <p:cNvSpPr>
              <a:spLocks noChangeArrowheads="1"/>
            </p:cNvSpPr>
            <p:nvPr/>
          </p:nvSpPr>
          <p:spPr bwMode="auto">
            <a:xfrm>
              <a:off x="3932" y="7333"/>
              <a:ext cx="1416" cy="523"/>
            </a:xfrm>
            <a:prstGeom prst="rect">
              <a:avLst/>
            </a:prstGeom>
            <a:solidFill>
              <a:srgbClr val="BBE0E3"/>
            </a:solidFill>
            <a:ln w="9525">
              <a:solidFill>
                <a:srgbClr val="000000"/>
              </a:solidFill>
              <a:miter lim="800000"/>
            </a:ln>
          </p:spPr>
          <p:txBody>
            <a:bodyPr lIns="45949" tIns="0" rIns="45949"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6000"/>
                </a:lnSpc>
              </a:pPr>
              <a:r>
                <a:rPr lang="zh-CN" altLang="en-US" sz="1600" b="1">
                  <a:solidFill>
                    <a:srgbClr val="000000"/>
                  </a:solidFill>
                </a:rPr>
                <a:t>需求分析</a:t>
              </a:r>
              <a:endParaRPr lang="zh-CN" altLang="en-US" sz="1600" b="1">
                <a:solidFill>
                  <a:srgbClr val="000000"/>
                </a:solidFill>
              </a:endParaRPr>
            </a:p>
            <a:p>
              <a:pPr eaLnBrk="1" hangingPunct="1">
                <a:lnSpc>
                  <a:spcPct val="96000"/>
                </a:lnSpc>
              </a:pPr>
              <a:r>
                <a:rPr lang="en-US" altLang="zh-CN" sz="1600" b="1">
                  <a:solidFill>
                    <a:srgbClr val="000000"/>
                  </a:solidFill>
                </a:rPr>
                <a:t>(</a:t>
              </a:r>
              <a:r>
                <a:rPr lang="zh-CN" altLang="en-US" sz="1600" b="1">
                  <a:solidFill>
                    <a:srgbClr val="000000"/>
                  </a:solidFill>
                </a:rPr>
                <a:t>分析模型</a:t>
              </a:r>
              <a:r>
                <a:rPr lang="en-US" altLang="zh-CN" sz="1600" b="1">
                  <a:solidFill>
                    <a:srgbClr val="000000"/>
                  </a:solidFill>
                </a:rPr>
                <a:t>)</a:t>
              </a:r>
              <a:endParaRPr lang="en-US" altLang="zh-CN" sz="1600" b="1"/>
            </a:p>
          </p:txBody>
        </p:sp>
        <p:sp>
          <p:nvSpPr>
            <p:cNvPr id="13" name="Rectangle 21"/>
            <p:cNvSpPr>
              <a:spLocks noChangeArrowheads="1"/>
            </p:cNvSpPr>
            <p:nvPr/>
          </p:nvSpPr>
          <p:spPr bwMode="auto">
            <a:xfrm>
              <a:off x="5579" y="7326"/>
              <a:ext cx="1421" cy="530"/>
            </a:xfrm>
            <a:prstGeom prst="rect">
              <a:avLst/>
            </a:prstGeom>
            <a:solidFill>
              <a:srgbClr val="FF99FF"/>
            </a:solidFill>
            <a:ln w="9525">
              <a:solidFill>
                <a:srgbClr val="000000"/>
              </a:solidFill>
              <a:miter lim="800000"/>
            </a:ln>
          </p:spPr>
          <p:txBody>
            <a:bodyPr lIns="45949" tIns="0" rIns="45949"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6000"/>
                </a:lnSpc>
              </a:pPr>
              <a:r>
                <a:rPr lang="zh-CN" altLang="en-US" sz="1600" b="1" dirty="0">
                  <a:solidFill>
                    <a:srgbClr val="000000"/>
                  </a:solidFill>
                </a:rPr>
                <a:t>结构设计</a:t>
              </a:r>
              <a:endParaRPr lang="zh-CN" altLang="en-US" sz="1600" b="1" dirty="0">
                <a:solidFill>
                  <a:srgbClr val="000000"/>
                </a:solidFill>
              </a:endParaRPr>
            </a:p>
            <a:p>
              <a:pPr eaLnBrk="1" hangingPunct="1">
                <a:lnSpc>
                  <a:spcPct val="96000"/>
                </a:lnSpc>
              </a:pPr>
              <a:r>
                <a:rPr lang="en-US" altLang="zh-CN" sz="1600" b="1" dirty="0">
                  <a:solidFill>
                    <a:srgbClr val="000000"/>
                  </a:solidFill>
                </a:rPr>
                <a:t>(</a:t>
              </a:r>
              <a:r>
                <a:rPr lang="zh-CN" altLang="en-US" sz="1600" b="1" dirty="0">
                  <a:solidFill>
                    <a:srgbClr val="000000"/>
                  </a:solidFill>
                </a:rPr>
                <a:t>结构模型</a:t>
              </a:r>
              <a:r>
                <a:rPr lang="en-US" altLang="zh-CN" sz="1600" b="1" dirty="0">
                  <a:solidFill>
                    <a:srgbClr val="000000"/>
                  </a:solidFill>
                </a:rPr>
                <a:t>)</a:t>
              </a:r>
              <a:endParaRPr lang="en-US" altLang="zh-CN" sz="1600" b="1" dirty="0"/>
            </a:p>
          </p:txBody>
        </p:sp>
        <p:sp>
          <p:nvSpPr>
            <p:cNvPr id="14" name="Rectangle 22"/>
            <p:cNvSpPr>
              <a:spLocks noChangeArrowheads="1"/>
            </p:cNvSpPr>
            <p:nvPr/>
          </p:nvSpPr>
          <p:spPr bwMode="auto">
            <a:xfrm>
              <a:off x="7175" y="7326"/>
              <a:ext cx="1289" cy="530"/>
            </a:xfrm>
            <a:prstGeom prst="rect">
              <a:avLst/>
            </a:prstGeom>
            <a:solidFill>
              <a:srgbClr val="FF99FF"/>
            </a:solidFill>
            <a:ln w="9525">
              <a:solidFill>
                <a:srgbClr val="000000"/>
              </a:solidFill>
              <a:miter lim="800000"/>
            </a:ln>
          </p:spPr>
          <p:txBody>
            <a:bodyPr lIns="45949" tIns="0" rIns="45949"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6000"/>
                </a:lnSpc>
              </a:pPr>
              <a:r>
                <a:rPr lang="zh-CN" altLang="en-US" sz="1600" b="1">
                  <a:solidFill>
                    <a:srgbClr val="000000"/>
                  </a:solidFill>
                </a:rPr>
                <a:t>过程设计</a:t>
              </a:r>
              <a:endParaRPr lang="zh-CN" altLang="en-US" sz="1600" b="1">
                <a:solidFill>
                  <a:srgbClr val="000000"/>
                </a:solidFill>
              </a:endParaRPr>
            </a:p>
            <a:p>
              <a:pPr eaLnBrk="1" hangingPunct="1">
                <a:lnSpc>
                  <a:spcPct val="96000"/>
                </a:lnSpc>
              </a:pPr>
              <a:r>
                <a:rPr lang="en-US" altLang="zh-CN" sz="1600" b="1">
                  <a:solidFill>
                    <a:srgbClr val="000000"/>
                  </a:solidFill>
                </a:rPr>
                <a:t>(</a:t>
              </a:r>
              <a:r>
                <a:rPr lang="zh-CN" altLang="en-US" sz="1600" b="1">
                  <a:solidFill>
                    <a:srgbClr val="000000"/>
                  </a:solidFill>
                </a:rPr>
                <a:t>算法描述</a:t>
              </a:r>
              <a:r>
                <a:rPr lang="en-US" altLang="zh-CN" sz="1600" b="1">
                  <a:solidFill>
                    <a:srgbClr val="000000"/>
                  </a:solidFill>
                </a:rPr>
                <a:t>)</a:t>
              </a:r>
              <a:endParaRPr lang="en-US" altLang="zh-CN" sz="1600" b="1"/>
            </a:p>
          </p:txBody>
        </p:sp>
        <p:sp>
          <p:nvSpPr>
            <p:cNvPr id="15" name="Rectangle 23"/>
            <p:cNvSpPr>
              <a:spLocks noChangeArrowheads="1"/>
            </p:cNvSpPr>
            <p:nvPr/>
          </p:nvSpPr>
          <p:spPr bwMode="auto">
            <a:xfrm>
              <a:off x="8770" y="7326"/>
              <a:ext cx="1620" cy="530"/>
            </a:xfrm>
            <a:prstGeom prst="rect">
              <a:avLst/>
            </a:prstGeom>
            <a:solidFill>
              <a:srgbClr val="BBE0E3"/>
            </a:solidFill>
            <a:ln w="9525">
              <a:solidFill>
                <a:srgbClr val="000000"/>
              </a:solidFill>
              <a:miter lim="800000"/>
            </a:ln>
          </p:spPr>
          <p:txBody>
            <a:bodyPr wrap="none" lIns="45949" tIns="0" rIns="45949" b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6000"/>
                </a:lnSpc>
              </a:pPr>
              <a:r>
                <a:rPr lang="zh-CN" altLang="en-US" sz="1600" b="1" dirty="0">
                  <a:solidFill>
                    <a:srgbClr val="000000"/>
                  </a:solidFill>
                </a:rPr>
                <a:t>编码</a:t>
              </a:r>
              <a:endParaRPr lang="zh-CN" altLang="en-US" sz="1600" b="1" dirty="0">
                <a:solidFill>
                  <a:srgbClr val="000000"/>
                </a:solidFill>
              </a:endParaRPr>
            </a:p>
            <a:p>
              <a:pPr eaLnBrk="1" hangingPunct="1">
                <a:lnSpc>
                  <a:spcPct val="96000"/>
                </a:lnSpc>
              </a:pPr>
              <a:r>
                <a:rPr lang="en-US" altLang="zh-CN" sz="1600" b="1" dirty="0">
                  <a:solidFill>
                    <a:srgbClr val="FF0000"/>
                  </a:solidFill>
                </a:rPr>
                <a:t>(</a:t>
              </a:r>
              <a:r>
                <a:rPr lang="zh-CN" altLang="en-US" sz="1600" b="1" dirty="0">
                  <a:solidFill>
                    <a:srgbClr val="FF0000"/>
                  </a:solidFill>
                </a:rPr>
                <a:t>计算机语言</a:t>
              </a:r>
              <a:r>
                <a:rPr lang="en-US" altLang="zh-CN" sz="1600" b="1" dirty="0">
                  <a:solidFill>
                    <a:srgbClr val="FF0000"/>
                  </a:solidFill>
                </a:rPr>
                <a:t>)</a:t>
              </a:r>
              <a:endParaRPr lang="en-US" altLang="zh-CN" sz="1600" b="1" dirty="0">
                <a:solidFill>
                  <a:srgbClr val="FF0000"/>
                </a:solidFill>
              </a:endParaRPr>
            </a:p>
          </p:txBody>
        </p:sp>
        <p:sp>
          <p:nvSpPr>
            <p:cNvPr id="16" name="Line 24"/>
            <p:cNvSpPr>
              <a:spLocks noChangeShapeType="1"/>
            </p:cNvSpPr>
            <p:nvPr/>
          </p:nvSpPr>
          <p:spPr bwMode="auto">
            <a:xfrm>
              <a:off x="5478" y="6816"/>
              <a:ext cx="8" cy="151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17" name="Line 25"/>
            <p:cNvSpPr>
              <a:spLocks noChangeShapeType="1"/>
            </p:cNvSpPr>
            <p:nvPr/>
          </p:nvSpPr>
          <p:spPr bwMode="auto">
            <a:xfrm>
              <a:off x="8652" y="6820"/>
              <a:ext cx="1" cy="151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18" name="Line 26"/>
            <p:cNvSpPr>
              <a:spLocks noChangeShapeType="1"/>
            </p:cNvSpPr>
            <p:nvPr/>
          </p:nvSpPr>
          <p:spPr bwMode="auto">
            <a:xfrm flipV="1">
              <a:off x="9603" y="6568"/>
              <a:ext cx="0" cy="98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19" name="Line 27"/>
            <p:cNvSpPr>
              <a:spLocks noChangeShapeType="1"/>
            </p:cNvSpPr>
            <p:nvPr/>
          </p:nvSpPr>
          <p:spPr bwMode="auto">
            <a:xfrm>
              <a:off x="2537" y="8264"/>
              <a:ext cx="2883"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20" name="Text Box 28"/>
            <p:cNvSpPr txBox="1">
              <a:spLocks noChangeArrowheads="1"/>
            </p:cNvSpPr>
            <p:nvPr/>
          </p:nvSpPr>
          <p:spPr bwMode="auto">
            <a:xfrm>
              <a:off x="2433" y="8338"/>
              <a:ext cx="1262"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949" tIns="22974" rIns="45949" bIns="22974"/>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zh-CN" altLang="en-US" sz="1600" b="1" dirty="0">
                  <a:solidFill>
                    <a:srgbClr val="000000"/>
                  </a:solidFill>
                </a:rPr>
                <a:t>开发起点</a:t>
              </a:r>
              <a:endParaRPr lang="zh-CN" altLang="en-US" sz="1600" dirty="0"/>
            </a:p>
          </p:txBody>
        </p:sp>
        <p:sp>
          <p:nvSpPr>
            <p:cNvPr id="21" name="Text Box 29"/>
            <p:cNvSpPr txBox="1">
              <a:spLocks noChangeArrowheads="1"/>
            </p:cNvSpPr>
            <p:nvPr/>
          </p:nvSpPr>
          <p:spPr bwMode="auto">
            <a:xfrm>
              <a:off x="9552" y="8351"/>
              <a:ext cx="1262"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949" tIns="22974" rIns="45949" bIns="22974"/>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zh-CN" altLang="en-US" sz="1600" b="1" dirty="0">
                  <a:solidFill>
                    <a:srgbClr val="000000"/>
                  </a:solidFill>
                </a:rPr>
                <a:t>开发终点</a:t>
              </a:r>
              <a:endParaRPr lang="zh-CN" altLang="en-US" sz="1600" dirty="0"/>
            </a:p>
          </p:txBody>
        </p:sp>
        <p:sp>
          <p:nvSpPr>
            <p:cNvPr id="22" name="Text Box 30"/>
            <p:cNvSpPr txBox="1">
              <a:spLocks noChangeArrowheads="1"/>
            </p:cNvSpPr>
            <p:nvPr/>
          </p:nvSpPr>
          <p:spPr bwMode="auto">
            <a:xfrm>
              <a:off x="3104" y="7931"/>
              <a:ext cx="1745"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949" tIns="22974" rIns="45949" bIns="22974"/>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zh-CN" altLang="en-US" sz="1600" b="1" dirty="0">
                  <a:solidFill>
                    <a:srgbClr val="000000"/>
                  </a:solidFill>
                </a:rPr>
                <a:t>软件需求阶段</a:t>
              </a:r>
              <a:endParaRPr lang="zh-CN" altLang="en-US" sz="1600" b="1" dirty="0"/>
            </a:p>
          </p:txBody>
        </p:sp>
        <p:sp>
          <p:nvSpPr>
            <p:cNvPr id="23" name="Text Box 31"/>
            <p:cNvSpPr txBox="1">
              <a:spLocks noChangeArrowheads="1"/>
            </p:cNvSpPr>
            <p:nvPr/>
          </p:nvSpPr>
          <p:spPr bwMode="auto">
            <a:xfrm>
              <a:off x="6154" y="7914"/>
              <a:ext cx="1746"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949" tIns="22974" rIns="45949" bIns="22974"/>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zh-CN" altLang="en-US" sz="1600" b="1" dirty="0">
                  <a:solidFill>
                    <a:srgbClr val="000000"/>
                  </a:solidFill>
                </a:rPr>
                <a:t>软件设计阶段</a:t>
              </a:r>
              <a:endParaRPr lang="zh-CN" altLang="en-US" sz="1600" b="1" dirty="0"/>
            </a:p>
          </p:txBody>
        </p:sp>
        <p:sp>
          <p:nvSpPr>
            <p:cNvPr id="24" name="Text Box 32"/>
            <p:cNvSpPr txBox="1">
              <a:spLocks noChangeArrowheads="1"/>
            </p:cNvSpPr>
            <p:nvPr/>
          </p:nvSpPr>
          <p:spPr bwMode="auto">
            <a:xfrm>
              <a:off x="8812" y="7942"/>
              <a:ext cx="1872"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949" tIns="22974" rIns="45949" bIns="22974"/>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zh-CN" altLang="en-US" sz="1600" b="1" dirty="0">
                  <a:solidFill>
                    <a:srgbClr val="000000"/>
                  </a:solidFill>
                </a:rPr>
                <a:t>软件实现阶段</a:t>
              </a:r>
              <a:endParaRPr lang="zh-CN" altLang="en-US" sz="1600" b="1" dirty="0"/>
            </a:p>
          </p:txBody>
        </p:sp>
        <p:sp>
          <p:nvSpPr>
            <p:cNvPr id="25" name="Text Box 33"/>
            <p:cNvSpPr txBox="1">
              <a:spLocks noChangeArrowheads="1"/>
            </p:cNvSpPr>
            <p:nvPr/>
          </p:nvSpPr>
          <p:spPr bwMode="auto">
            <a:xfrm>
              <a:off x="2988" y="6820"/>
              <a:ext cx="760"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949" tIns="22974" rIns="45949" bIns="22974"/>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zh-CN" altLang="en-US" sz="1600" b="1">
                  <a:solidFill>
                    <a:srgbClr val="000000"/>
                  </a:solidFill>
                </a:rPr>
                <a:t>抽象</a:t>
              </a:r>
              <a:endParaRPr lang="zh-CN" altLang="en-US" sz="1600"/>
            </a:p>
          </p:txBody>
        </p:sp>
        <p:sp>
          <p:nvSpPr>
            <p:cNvPr id="26" name="Text Box 34"/>
            <p:cNvSpPr txBox="1">
              <a:spLocks noChangeArrowheads="1"/>
            </p:cNvSpPr>
            <p:nvPr/>
          </p:nvSpPr>
          <p:spPr bwMode="auto">
            <a:xfrm>
              <a:off x="8770" y="6820"/>
              <a:ext cx="760"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949" tIns="22974" rIns="45949" bIns="22974"/>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zh-CN" altLang="en-US" sz="1600" b="1">
                  <a:solidFill>
                    <a:srgbClr val="000000"/>
                  </a:solidFill>
                </a:rPr>
                <a:t>具体</a:t>
              </a:r>
              <a:endParaRPr lang="zh-CN" altLang="en-US" sz="1600"/>
            </a:p>
          </p:txBody>
        </p:sp>
        <p:sp>
          <p:nvSpPr>
            <p:cNvPr id="27" name="Text Box 35"/>
            <p:cNvSpPr txBox="1">
              <a:spLocks noChangeArrowheads="1"/>
            </p:cNvSpPr>
            <p:nvPr/>
          </p:nvSpPr>
          <p:spPr bwMode="auto">
            <a:xfrm>
              <a:off x="5579" y="6493"/>
              <a:ext cx="1362"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949" tIns="22974" rIns="45949" bIns="22974"/>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zh-CN" altLang="en-US" sz="1600" b="1" dirty="0">
                  <a:solidFill>
                    <a:srgbClr val="FF0000"/>
                  </a:solidFill>
                </a:rPr>
                <a:t>建模语言</a:t>
              </a:r>
              <a:endParaRPr lang="zh-CN" altLang="en-US" sz="1600" dirty="0">
                <a:solidFill>
                  <a:srgbClr val="FF0000"/>
                </a:solidFill>
              </a:endParaRPr>
            </a:p>
          </p:txBody>
        </p:sp>
        <p:sp>
          <p:nvSpPr>
            <p:cNvPr id="28" name="Line 36"/>
            <p:cNvSpPr>
              <a:spLocks noChangeShapeType="1"/>
            </p:cNvSpPr>
            <p:nvPr/>
          </p:nvSpPr>
          <p:spPr bwMode="auto">
            <a:xfrm>
              <a:off x="3932" y="6820"/>
              <a:ext cx="0" cy="50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vert="eaVert"/>
            <a:lstStyle/>
            <a:p>
              <a:endParaRPr lang="zh-CN" altLang="en-US" sz="1600"/>
            </a:p>
          </p:txBody>
        </p:sp>
        <p:sp>
          <p:nvSpPr>
            <p:cNvPr id="29" name="Line 37"/>
            <p:cNvSpPr>
              <a:spLocks noChangeShapeType="1"/>
            </p:cNvSpPr>
            <p:nvPr/>
          </p:nvSpPr>
          <p:spPr bwMode="auto">
            <a:xfrm>
              <a:off x="3932" y="6820"/>
              <a:ext cx="4720"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eaVert"/>
            <a:lstStyle/>
            <a:p>
              <a:endParaRPr lang="zh-CN" altLang="en-US" sz="1600"/>
            </a:p>
          </p:txBody>
        </p:sp>
        <p:sp>
          <p:nvSpPr>
            <p:cNvPr id="30" name="Line 38"/>
            <p:cNvSpPr>
              <a:spLocks noChangeShapeType="1"/>
            </p:cNvSpPr>
            <p:nvPr/>
          </p:nvSpPr>
          <p:spPr bwMode="auto">
            <a:xfrm>
              <a:off x="5607" y="8291"/>
              <a:ext cx="3001"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sp>
          <p:nvSpPr>
            <p:cNvPr id="31" name="Line 39"/>
            <p:cNvSpPr>
              <a:spLocks noChangeShapeType="1"/>
            </p:cNvSpPr>
            <p:nvPr/>
          </p:nvSpPr>
          <p:spPr bwMode="auto">
            <a:xfrm flipV="1">
              <a:off x="8711" y="8309"/>
              <a:ext cx="1986" cy="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软件具有复杂性</a:t>
            </a:r>
            <a:endParaRPr lang="zh-CN" altLang="en-US" dirty="0"/>
          </a:p>
        </p:txBody>
      </p:sp>
      <p:sp>
        <p:nvSpPr>
          <p:cNvPr id="3" name="内容占位符 2"/>
          <p:cNvSpPr>
            <a:spLocks noGrp="1"/>
          </p:cNvSpPr>
          <p:nvPr>
            <p:ph idx="1"/>
          </p:nvPr>
        </p:nvSpPr>
        <p:spPr>
          <a:xfrm>
            <a:off x="768097" y="925167"/>
            <a:ext cx="7832833" cy="1612293"/>
          </a:xfrm>
        </p:spPr>
        <p:txBody>
          <a:bodyPr>
            <a:normAutofit/>
          </a:bodyPr>
          <a:lstStyle/>
          <a:p>
            <a:r>
              <a:rPr lang="zh-CN" altLang="en-US" sz="2400" dirty="0"/>
              <a:t>随着软件系统的规模和复杂性不断增加，对系统的全局结构设计和规划</a:t>
            </a:r>
            <a:r>
              <a:rPr lang="zh-CN" altLang="en-US" sz="2400" dirty="0" smtClean="0"/>
              <a:t>变得比</a:t>
            </a:r>
            <a:r>
              <a:rPr lang="zh-CN" altLang="en-US" sz="2400" dirty="0"/>
              <a:t>算法的选择和数据结构的设计明显重要得多。 </a:t>
            </a:r>
            <a:endParaRPr lang="zh-CN" altLang="en-US" sz="2400" dirty="0"/>
          </a:p>
        </p:txBody>
      </p:sp>
      <p:sp>
        <p:nvSpPr>
          <p:cNvPr id="4" name="日期占位符 3"/>
          <p:cNvSpPr>
            <a:spLocks noGrp="1"/>
          </p:cNvSpPr>
          <p:nvPr>
            <p:ph type="dt" sz="half" idx="10"/>
          </p:nvPr>
        </p:nvSpPr>
        <p:spPr/>
        <p:txBody>
          <a:bodyPr/>
          <a:lstStyle/>
          <a:p>
            <a:fld id="{CCF0D245-56F6-4B02-B4F6-C153FD9112B3}"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1715520" y="2203113"/>
            <a:ext cx="6022590" cy="2196244"/>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起源于建筑学的“体系结构” </a:t>
            </a:r>
            <a:endParaRPr lang="zh-CN" altLang="en-US" dirty="0"/>
          </a:p>
        </p:txBody>
      </p:sp>
      <p:sp>
        <p:nvSpPr>
          <p:cNvPr id="4" name="日期占位符 3"/>
          <p:cNvSpPr>
            <a:spLocks noGrp="1"/>
          </p:cNvSpPr>
          <p:nvPr>
            <p:ph type="dt" sz="half" idx="10"/>
          </p:nvPr>
        </p:nvSpPr>
        <p:spPr/>
        <p:txBody>
          <a:bodyPr/>
          <a:lstStyle/>
          <a:p>
            <a:fld id="{AEB35451-BEC2-429E-B2F5-6A570D696F28}"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1268730" y="771763"/>
            <a:ext cx="6903720" cy="3897026"/>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软件</a:t>
            </a:r>
            <a:r>
              <a:rPr lang="zh-CN" altLang="en-US" dirty="0"/>
              <a:t>体系结构的概念</a:t>
            </a:r>
            <a:endParaRPr lang="zh-CN" altLang="en-US" dirty="0"/>
          </a:p>
        </p:txBody>
      </p:sp>
      <p:sp>
        <p:nvSpPr>
          <p:cNvPr id="2" name="内容占位符 1"/>
          <p:cNvSpPr>
            <a:spLocks noGrp="1"/>
          </p:cNvSpPr>
          <p:nvPr>
            <p:ph idx="1"/>
          </p:nvPr>
        </p:nvSpPr>
        <p:spPr/>
        <p:txBody>
          <a:bodyPr>
            <a:normAutofit fontScale="77500" lnSpcReduction="20000"/>
          </a:bodyPr>
          <a:lstStyle/>
          <a:p>
            <a:pPr>
              <a:lnSpc>
                <a:spcPct val="110000"/>
              </a:lnSpc>
            </a:pPr>
            <a:r>
              <a:rPr lang="zh-CN" altLang="en-US" dirty="0"/>
              <a:t>软件的体系结构就像建筑师在设计一个建筑时所做的蓝图一样，首先设计建筑的框架结构，接下来的实际建筑过程才能有条不紊的进行</a:t>
            </a:r>
            <a:r>
              <a:rPr lang="zh-CN" altLang="en-US" dirty="0" smtClean="0"/>
              <a:t>。</a:t>
            </a:r>
            <a:endParaRPr lang="zh-CN" altLang="en-US" dirty="0" smtClean="0"/>
          </a:p>
          <a:p>
            <a:pPr>
              <a:lnSpc>
                <a:spcPct val="110000"/>
              </a:lnSpc>
            </a:pPr>
            <a:r>
              <a:rPr lang="zh-CN" altLang="en-US" b="1" dirty="0" smtClean="0">
                <a:solidFill>
                  <a:srgbClr val="FF0000"/>
                </a:solidFill>
              </a:rPr>
              <a:t>软件的体系结构</a:t>
            </a:r>
            <a:r>
              <a:rPr lang="zh-CN" altLang="en-US" dirty="0" smtClean="0"/>
              <a:t>（软件架构，</a:t>
            </a:r>
            <a:r>
              <a:rPr lang="en-US" altLang="zh-CN" dirty="0" smtClean="0"/>
              <a:t>software architecture</a:t>
            </a:r>
            <a:r>
              <a:rPr lang="zh-CN" altLang="en-US" dirty="0" smtClean="0"/>
              <a:t>），是软件系统的基础组织，主要包含系统中各个构件，构件之间与环境的关系，以及指导其设计和演化的原则。</a:t>
            </a:r>
            <a:endParaRPr lang="en-US" altLang="zh-CN" dirty="0" smtClean="0"/>
          </a:p>
          <a:p>
            <a:pPr>
              <a:lnSpc>
                <a:spcPct val="110000"/>
              </a:lnSpc>
            </a:pPr>
            <a:r>
              <a:rPr lang="zh-CN" altLang="en-US" dirty="0" smtClean="0"/>
              <a:t>软件体系结构相当于一个建筑的平面图，描绘了房间的整体布局，包括房间的大小、形状、关系、门窗等。</a:t>
            </a:r>
            <a:endParaRPr lang="en-US" altLang="zh-CN" dirty="0" smtClean="0"/>
          </a:p>
          <a:p>
            <a:pPr>
              <a:lnSpc>
                <a:spcPct val="110000"/>
              </a:lnSpc>
            </a:pPr>
            <a:r>
              <a:rPr lang="zh-CN" altLang="en-US" dirty="0" smtClean="0"/>
              <a:t>正如每种建筑有不同的风格一样，构造软件也有一定的体系结构风格，它包括模块及接口、模块连接的约束等。</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5" name="日期占位符 4"/>
          <p:cNvSpPr>
            <a:spLocks noGrp="1"/>
          </p:cNvSpPr>
          <p:nvPr>
            <p:ph type="dt" sz="half" idx="10"/>
          </p:nvPr>
        </p:nvSpPr>
        <p:spPr/>
        <p:txBody>
          <a:bodyPr/>
          <a:lstStyle/>
          <a:p>
            <a:fld id="{E6917ECD-1E8D-41F2-B1EB-D304374CBD81}"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软件体系结构概念 </a:t>
            </a:r>
            <a:endParaRPr lang="zh-CN" altLang="en-US" dirty="0"/>
          </a:p>
        </p:txBody>
      </p:sp>
      <p:sp>
        <p:nvSpPr>
          <p:cNvPr id="3" name="内容占位符 2"/>
          <p:cNvSpPr>
            <a:spLocks noGrp="1"/>
          </p:cNvSpPr>
          <p:nvPr>
            <p:ph idx="1"/>
          </p:nvPr>
        </p:nvSpPr>
        <p:spPr>
          <a:xfrm>
            <a:off x="660292" y="846906"/>
            <a:ext cx="8060798" cy="1280823"/>
          </a:xfrm>
        </p:spPr>
        <p:txBody>
          <a:bodyPr>
            <a:normAutofit lnSpcReduction="10000"/>
          </a:bodyPr>
          <a:lstStyle/>
          <a:p>
            <a:r>
              <a:rPr lang="zh-CN" altLang="en-US" sz="2400" dirty="0"/>
              <a:t>软件体系结构（</a:t>
            </a:r>
            <a:r>
              <a:rPr lang="en-US" altLang="zh-CN" sz="2400" dirty="0"/>
              <a:t>Software Architecture</a:t>
            </a:r>
            <a:r>
              <a:rPr lang="zh-CN" altLang="en-US" sz="2400" dirty="0"/>
              <a:t>）包括构成系统的设计元素的描述、设计</a:t>
            </a:r>
            <a:r>
              <a:rPr lang="zh-CN" altLang="en-US" sz="2400" dirty="0" smtClean="0"/>
              <a:t>元素之间</a:t>
            </a:r>
            <a:r>
              <a:rPr lang="zh-CN" altLang="en-US" sz="2400" dirty="0"/>
              <a:t>的交互、设计元素的组合模式以及在这些模式中的</a:t>
            </a:r>
            <a:r>
              <a:rPr lang="zh-CN" altLang="en-US" sz="2400" dirty="0" smtClean="0"/>
              <a:t>约束。</a:t>
            </a:r>
            <a:endParaRPr lang="zh-CN" altLang="en-US" sz="2400" dirty="0"/>
          </a:p>
        </p:txBody>
      </p:sp>
      <p:sp>
        <p:nvSpPr>
          <p:cNvPr id="4" name="日期占位符 3"/>
          <p:cNvSpPr>
            <a:spLocks noGrp="1"/>
          </p:cNvSpPr>
          <p:nvPr>
            <p:ph type="dt" sz="half" idx="10"/>
          </p:nvPr>
        </p:nvSpPr>
        <p:spPr/>
        <p:txBody>
          <a:bodyPr/>
          <a:lstStyle/>
          <a:p>
            <a:fld id="{104841BF-C58A-4BFB-8E63-2DE73E5BF8D2}"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7" name="图片 6"/>
          <p:cNvPicPr>
            <a:picLocks noChangeAspect="1"/>
          </p:cNvPicPr>
          <p:nvPr/>
        </p:nvPicPr>
        <p:blipFill>
          <a:blip r:embed="rId1">
            <a:clrChange>
              <a:clrFrom>
                <a:srgbClr val="FFFFFF"/>
              </a:clrFrom>
              <a:clrTo>
                <a:srgbClr val="FFFFFF">
                  <a:alpha val="0"/>
                </a:srgbClr>
              </a:clrTo>
            </a:clrChange>
          </a:blip>
          <a:stretch>
            <a:fillRect/>
          </a:stretch>
        </p:blipFill>
        <p:spPr>
          <a:xfrm>
            <a:off x="947159" y="2042852"/>
            <a:ext cx="7283117" cy="281017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软件体系结构概念 </a:t>
            </a:r>
            <a:endParaRPr lang="zh-CN" altLang="en-US" dirty="0"/>
          </a:p>
        </p:txBody>
      </p:sp>
      <p:sp>
        <p:nvSpPr>
          <p:cNvPr id="3" name="内容占位符 2"/>
          <p:cNvSpPr>
            <a:spLocks noGrp="1"/>
          </p:cNvSpPr>
          <p:nvPr>
            <p:ph idx="1"/>
          </p:nvPr>
        </p:nvSpPr>
        <p:spPr/>
        <p:txBody>
          <a:bodyPr>
            <a:normAutofit/>
          </a:bodyPr>
          <a:lstStyle/>
          <a:p>
            <a:pPr>
              <a:spcBef>
                <a:spcPts val="600"/>
              </a:spcBef>
            </a:pPr>
            <a:r>
              <a:rPr lang="zh-CN" altLang="en-US" sz="2400" dirty="0"/>
              <a:t>软件体系结构 </a:t>
            </a:r>
            <a:r>
              <a:rPr lang="en-US" altLang="zh-CN" sz="2400" dirty="0" smtClean="0"/>
              <a:t>=</a:t>
            </a:r>
            <a:r>
              <a:rPr lang="zh-CN" altLang="en-US" sz="2400" dirty="0" smtClean="0"/>
              <a:t>构件</a:t>
            </a:r>
            <a:r>
              <a:rPr lang="en-US" altLang="zh-CN" sz="2400" dirty="0" smtClean="0"/>
              <a:t>+</a:t>
            </a:r>
            <a:r>
              <a:rPr lang="zh-CN" altLang="en-US" sz="2400" dirty="0" smtClean="0"/>
              <a:t>连接件</a:t>
            </a:r>
            <a:r>
              <a:rPr lang="en-US" altLang="zh-CN" sz="2400" dirty="0" smtClean="0"/>
              <a:t>+</a:t>
            </a:r>
            <a:r>
              <a:rPr lang="zh-CN" altLang="en-US" sz="2400" dirty="0" smtClean="0"/>
              <a:t>约束</a:t>
            </a:r>
            <a:endParaRPr lang="en-US" altLang="zh-CN" sz="2400" dirty="0" smtClean="0"/>
          </a:p>
          <a:p>
            <a:pPr lvl="1">
              <a:spcBef>
                <a:spcPts val="600"/>
              </a:spcBef>
            </a:pPr>
            <a:r>
              <a:rPr lang="zh-CN" altLang="en-US" sz="2000" dirty="0"/>
              <a:t>构件是具有某种功能的可复用的软件结构单元，表示系统中主要的计算元素 和数据存储</a:t>
            </a:r>
            <a:r>
              <a:rPr lang="zh-CN" altLang="en-US" sz="2000" dirty="0" smtClean="0"/>
              <a:t>。</a:t>
            </a:r>
            <a:endParaRPr lang="en-US" altLang="zh-CN" sz="2000" dirty="0" smtClean="0"/>
          </a:p>
          <a:p>
            <a:pPr lvl="1">
              <a:spcBef>
                <a:spcPts val="600"/>
              </a:spcBef>
            </a:pPr>
            <a:r>
              <a:rPr lang="zh-CN" altLang="en-US" sz="2000" dirty="0"/>
              <a:t>连接是构件间建立和维护行为关联与信息传递的途径。连接件表示构件之间的交互并实现构件之间的连接。</a:t>
            </a:r>
            <a:endParaRPr lang="zh-CN" altLang="en-US" sz="2000" dirty="0"/>
          </a:p>
        </p:txBody>
      </p:sp>
      <p:sp>
        <p:nvSpPr>
          <p:cNvPr id="4" name="日期占位符 3"/>
          <p:cNvSpPr>
            <a:spLocks noGrp="1"/>
          </p:cNvSpPr>
          <p:nvPr>
            <p:ph type="dt" sz="half" idx="10"/>
          </p:nvPr>
        </p:nvSpPr>
        <p:spPr/>
        <p:txBody>
          <a:bodyPr/>
          <a:lstStyle/>
          <a:p>
            <a:fld id="{F187CD59-33C9-44D8-BF9E-557ABA21406B}"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7" name="图片 6"/>
          <p:cNvPicPr>
            <a:picLocks noChangeAspect="1"/>
          </p:cNvPicPr>
          <p:nvPr/>
        </p:nvPicPr>
        <p:blipFill>
          <a:blip r:embed="rId1">
            <a:clrChange>
              <a:clrFrom>
                <a:srgbClr val="FFFFFF"/>
              </a:clrFrom>
              <a:clrTo>
                <a:srgbClr val="FFFFFF">
                  <a:alpha val="0"/>
                </a:srgbClr>
              </a:clrTo>
            </a:clrChange>
          </a:blip>
          <a:stretch>
            <a:fillRect/>
          </a:stretch>
        </p:blipFill>
        <p:spPr>
          <a:xfrm>
            <a:off x="584747" y="2786008"/>
            <a:ext cx="6035417" cy="1855810"/>
          </a:xfrm>
          <a:prstGeom prst="rect">
            <a:avLst/>
          </a:prstGeom>
        </p:spPr>
      </p:pic>
      <p:pic>
        <p:nvPicPr>
          <p:cNvPr id="8" name="图片 7"/>
          <p:cNvPicPr>
            <a:picLocks noChangeAspect="1"/>
          </p:cNvPicPr>
          <p:nvPr/>
        </p:nvPicPr>
        <p:blipFill>
          <a:blip r:embed="rId2"/>
          <a:stretch>
            <a:fillRect/>
          </a:stretch>
        </p:blipFill>
        <p:spPr>
          <a:xfrm>
            <a:off x="5993179" y="2911966"/>
            <a:ext cx="2837456" cy="600088"/>
          </a:xfrm>
          <a:prstGeom prst="rect">
            <a:avLst/>
          </a:prstGeom>
        </p:spPr>
      </p:pic>
      <p:pic>
        <p:nvPicPr>
          <p:cNvPr id="9" name="图片 8"/>
          <p:cNvPicPr>
            <a:picLocks noChangeAspect="1"/>
          </p:cNvPicPr>
          <p:nvPr/>
        </p:nvPicPr>
        <p:blipFill>
          <a:blip r:embed="rId3"/>
          <a:stretch>
            <a:fillRect/>
          </a:stretch>
        </p:blipFill>
        <p:spPr>
          <a:xfrm>
            <a:off x="6228804" y="3563206"/>
            <a:ext cx="2264321" cy="1078612"/>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软件体系结构的目标</a:t>
            </a:r>
            <a:endParaRPr lang="zh-CN" altLang="en-US" dirty="0"/>
          </a:p>
        </p:txBody>
      </p:sp>
      <p:sp>
        <p:nvSpPr>
          <p:cNvPr id="4" name="日期占位符 3"/>
          <p:cNvSpPr>
            <a:spLocks noGrp="1"/>
          </p:cNvSpPr>
          <p:nvPr>
            <p:ph type="dt" sz="half" idx="10"/>
          </p:nvPr>
        </p:nvSpPr>
        <p:spPr/>
        <p:txBody>
          <a:bodyPr/>
          <a:lstStyle/>
          <a:p>
            <a:fld id="{64C035E1-A457-41BA-A5AF-2F20D6614694}"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7" name="图片 6"/>
          <p:cNvPicPr>
            <a:picLocks noChangeAspect="1"/>
          </p:cNvPicPr>
          <p:nvPr/>
        </p:nvPicPr>
        <p:blipFill>
          <a:blip r:embed="rId1">
            <a:clrChange>
              <a:clrFrom>
                <a:srgbClr val="FFFFFF"/>
              </a:clrFrom>
              <a:clrTo>
                <a:srgbClr val="FFFFFF">
                  <a:alpha val="0"/>
                </a:srgbClr>
              </a:clrTo>
            </a:clrChange>
          </a:blip>
          <a:stretch>
            <a:fillRect/>
          </a:stretch>
        </p:blipFill>
        <p:spPr>
          <a:xfrm>
            <a:off x="1005728" y="771763"/>
            <a:ext cx="7326742" cy="3984719"/>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软件体系结构的发展 </a:t>
            </a:r>
            <a:endParaRPr lang="zh-CN" altLang="en-US" dirty="0"/>
          </a:p>
        </p:txBody>
      </p:sp>
      <p:sp>
        <p:nvSpPr>
          <p:cNvPr id="4" name="日期占位符 3"/>
          <p:cNvSpPr>
            <a:spLocks noGrp="1"/>
          </p:cNvSpPr>
          <p:nvPr>
            <p:ph type="dt" sz="half" idx="10"/>
          </p:nvPr>
        </p:nvSpPr>
        <p:spPr/>
        <p:txBody>
          <a:bodyPr/>
          <a:lstStyle/>
          <a:p>
            <a:fld id="{60FFDA59-2751-4FE5-BAA0-14600725C985}"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871109" y="912277"/>
            <a:ext cx="7791050" cy="3720227"/>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风格、模式和框架</a:t>
            </a:r>
            <a:endParaRPr lang="zh-CN" altLang="en-US" dirty="0"/>
          </a:p>
        </p:txBody>
      </p:sp>
      <p:sp>
        <p:nvSpPr>
          <p:cNvPr id="3" name="内容占位符 2"/>
          <p:cNvSpPr>
            <a:spLocks noGrp="1"/>
          </p:cNvSpPr>
          <p:nvPr>
            <p:ph idx="1"/>
          </p:nvPr>
        </p:nvSpPr>
        <p:spPr>
          <a:xfrm>
            <a:off x="768096" y="817483"/>
            <a:ext cx="7884414" cy="3806854"/>
          </a:xfrm>
        </p:spPr>
        <p:txBody>
          <a:bodyPr>
            <a:noAutofit/>
          </a:bodyPr>
          <a:lstStyle/>
          <a:p>
            <a:pPr>
              <a:spcBef>
                <a:spcPts val="600"/>
              </a:spcBef>
            </a:pPr>
            <a:r>
              <a:rPr lang="zh-CN" altLang="en-US" sz="2400" dirty="0"/>
              <a:t>体系结构风格：用于描述某一特定应用领域中系统组织的惯用模式，反映 了领域中众多系统所共有的结构和语义特性。 </a:t>
            </a:r>
            <a:endParaRPr lang="zh-CN" altLang="en-US" sz="2400" dirty="0"/>
          </a:p>
          <a:p>
            <a:pPr>
              <a:spcBef>
                <a:spcPts val="600"/>
              </a:spcBef>
            </a:pPr>
            <a:r>
              <a:rPr lang="zh-CN" altLang="en-US" sz="2400" dirty="0" smtClean="0"/>
              <a:t>设计</a:t>
            </a:r>
            <a:r>
              <a:rPr lang="zh-CN" altLang="en-US" sz="2400" dirty="0"/>
              <a:t>模式：描述了软件系统设计过程中常见问题的一些解决方案，通常</a:t>
            </a:r>
            <a:r>
              <a:rPr lang="zh-CN" altLang="en-US" sz="2400" dirty="0" smtClean="0"/>
              <a:t>是从</a:t>
            </a:r>
            <a:r>
              <a:rPr lang="zh-CN" altLang="en-US" sz="2400" dirty="0"/>
              <a:t>大量的成功实践中总结出来的且被广泛公认的实践和知识。 </a:t>
            </a:r>
            <a:endParaRPr lang="zh-CN" altLang="en-US" sz="2400" dirty="0"/>
          </a:p>
          <a:p>
            <a:pPr>
              <a:spcBef>
                <a:spcPts val="600"/>
              </a:spcBef>
            </a:pPr>
            <a:r>
              <a:rPr lang="zh-CN" altLang="en-US" sz="2400" dirty="0" smtClean="0"/>
              <a:t>软件</a:t>
            </a:r>
            <a:r>
              <a:rPr lang="zh-CN" altLang="en-US" sz="2400" dirty="0"/>
              <a:t>框架：软件框架是由开发人员定制的应用系统的骨架，是整个或部分 系统的可重用设计，由一组抽象构件和构件实例间的交互方式组成。 </a:t>
            </a:r>
            <a:endParaRPr lang="zh-CN" altLang="en-US" sz="2400" dirty="0"/>
          </a:p>
        </p:txBody>
      </p:sp>
      <p:sp>
        <p:nvSpPr>
          <p:cNvPr id="4" name="日期占位符 3"/>
          <p:cNvSpPr>
            <a:spLocks noGrp="1"/>
          </p:cNvSpPr>
          <p:nvPr>
            <p:ph type="dt" sz="half" idx="10"/>
          </p:nvPr>
        </p:nvSpPr>
        <p:spPr/>
        <p:txBody>
          <a:bodyPr/>
          <a:lstStyle/>
          <a:p>
            <a:fld id="{AE9F2C58-A999-4F05-A0CC-47539370FF6B}"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风格、模式和框架</a:t>
            </a:r>
            <a:endParaRPr lang="zh-CN" altLang="en-US" dirty="0"/>
          </a:p>
        </p:txBody>
      </p:sp>
      <p:sp>
        <p:nvSpPr>
          <p:cNvPr id="3" name="内容占位符 2"/>
          <p:cNvSpPr>
            <a:spLocks noGrp="1"/>
          </p:cNvSpPr>
          <p:nvPr>
            <p:ph idx="1"/>
          </p:nvPr>
        </p:nvSpPr>
        <p:spPr/>
        <p:txBody>
          <a:bodyPr>
            <a:normAutofit/>
          </a:bodyPr>
          <a:lstStyle/>
          <a:p>
            <a:r>
              <a:rPr lang="zh-CN" altLang="en-US" sz="2400" dirty="0"/>
              <a:t>框架和体系结构的关系</a:t>
            </a:r>
            <a:r>
              <a:rPr lang="zh-CN" altLang="en-US" sz="2400" dirty="0" smtClean="0"/>
              <a:t>：</a:t>
            </a:r>
            <a:endParaRPr lang="en-US" altLang="zh-CN" sz="2400" dirty="0" smtClean="0"/>
          </a:p>
          <a:p>
            <a:pPr lvl="1"/>
            <a:r>
              <a:rPr lang="zh-CN" altLang="en-US" sz="2000" dirty="0" smtClean="0"/>
              <a:t>体系结构</a:t>
            </a:r>
            <a:r>
              <a:rPr lang="zh-CN" altLang="en-US" sz="2000" dirty="0"/>
              <a:t>的呈现形式是一个设计规约，而框架则是“半成品”的软件</a:t>
            </a:r>
            <a:r>
              <a:rPr lang="zh-CN" altLang="en-US" sz="2000" dirty="0" smtClean="0"/>
              <a:t>；</a:t>
            </a:r>
            <a:endParaRPr lang="en-US" altLang="zh-CN" sz="2000" dirty="0" smtClean="0"/>
          </a:p>
          <a:p>
            <a:pPr lvl="1"/>
            <a:r>
              <a:rPr lang="zh-CN" altLang="en-US" sz="2000" dirty="0" smtClean="0"/>
              <a:t>体系结构</a:t>
            </a:r>
            <a:r>
              <a:rPr lang="zh-CN" altLang="en-US" sz="2000" dirty="0"/>
              <a:t>的目的是指导软件系统的开发，而框架的目的是设计</a:t>
            </a:r>
            <a:r>
              <a:rPr lang="zh-CN" altLang="en-US" sz="2000" dirty="0" smtClean="0"/>
              <a:t>复用。</a:t>
            </a:r>
            <a:endParaRPr lang="zh-CN" altLang="en-US" sz="2000" dirty="0" smtClean="0"/>
          </a:p>
        </p:txBody>
      </p:sp>
      <p:sp>
        <p:nvSpPr>
          <p:cNvPr id="4" name="日期占位符 3"/>
          <p:cNvSpPr>
            <a:spLocks noGrp="1"/>
          </p:cNvSpPr>
          <p:nvPr>
            <p:ph type="dt" sz="half" idx="10"/>
          </p:nvPr>
        </p:nvSpPr>
        <p:spPr/>
        <p:txBody>
          <a:bodyPr/>
          <a:lstStyle/>
          <a:p>
            <a:fld id="{3F930415-8365-46C6-AAA5-BE4366A32E17}"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954138" y="3084808"/>
            <a:ext cx="7579482" cy="1320821"/>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风格、模式和框架 </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en-US" dirty="0"/>
              <a:t>框架和设计模式的关系</a:t>
            </a:r>
            <a:r>
              <a:rPr lang="zh-CN" altLang="en-US" dirty="0" smtClean="0"/>
              <a:t>：</a:t>
            </a:r>
            <a:endParaRPr lang="en-US" altLang="zh-CN" dirty="0" smtClean="0"/>
          </a:p>
          <a:p>
            <a:pPr lvl="1"/>
            <a:r>
              <a:rPr lang="zh-CN" altLang="en-US" dirty="0" smtClean="0"/>
              <a:t>框架</a:t>
            </a:r>
            <a:r>
              <a:rPr lang="zh-CN" altLang="en-US" dirty="0"/>
              <a:t>给出的是整个应用的体系结构；而设计模式则给出了单一设计问 题的解决方案，且可以在不同的应用程序或者框架中进行应用</a:t>
            </a:r>
            <a:r>
              <a:rPr lang="zh-CN" altLang="en-US" dirty="0" smtClean="0"/>
              <a:t>。</a:t>
            </a:r>
            <a:endParaRPr lang="en-US" altLang="zh-CN" dirty="0" smtClean="0"/>
          </a:p>
          <a:p>
            <a:pPr lvl="1"/>
            <a:r>
              <a:rPr lang="zh-CN" altLang="en-US" dirty="0" smtClean="0"/>
              <a:t>举例</a:t>
            </a:r>
            <a:r>
              <a:rPr lang="zh-CN" altLang="en-US" dirty="0"/>
              <a:t>：一个网络游戏可以基于网易的</a:t>
            </a:r>
            <a:r>
              <a:rPr lang="en-US" altLang="zh-CN" dirty="0"/>
              <a:t>Pomelo</a:t>
            </a:r>
            <a:r>
              <a:rPr lang="zh-CN" altLang="en-US" dirty="0"/>
              <a:t>框架开发，这是一个</a:t>
            </a:r>
            <a:r>
              <a:rPr lang="zh-CN" altLang="en-US" dirty="0" smtClean="0"/>
              <a:t>基于</a:t>
            </a:r>
            <a:r>
              <a:rPr lang="en-US" altLang="zh-CN" dirty="0" smtClean="0"/>
              <a:t>Node.js</a:t>
            </a:r>
            <a:r>
              <a:rPr lang="zh-CN" altLang="en-US" dirty="0"/>
              <a:t>的高性能、分布式游戏服务器框架；在实现某个动画功能时， 可能会使用观察者模式实现自动化的通知更新</a:t>
            </a:r>
            <a:r>
              <a:rPr lang="zh-CN" altLang="en-US" dirty="0" smtClean="0"/>
              <a:t>。</a:t>
            </a:r>
            <a:endParaRPr lang="en-US" altLang="zh-CN" dirty="0" smtClean="0"/>
          </a:p>
          <a:p>
            <a:pPr lvl="1"/>
            <a:r>
              <a:rPr lang="zh-CN" altLang="en-US" dirty="0" smtClean="0"/>
              <a:t>设计</a:t>
            </a:r>
            <a:r>
              <a:rPr lang="zh-CN" altLang="en-US" dirty="0"/>
              <a:t>模式的目标是改善代码结构，提高程序的结构质量；框架强调的 是设计的重用性和系统的可扩展性，以缩短开发周期，提高开发质量。 </a:t>
            </a:r>
            <a:endParaRPr lang="zh-CN" altLang="en-US" dirty="0"/>
          </a:p>
        </p:txBody>
      </p:sp>
      <p:sp>
        <p:nvSpPr>
          <p:cNvPr id="4" name="日期占位符 3"/>
          <p:cNvSpPr>
            <a:spLocks noGrp="1"/>
          </p:cNvSpPr>
          <p:nvPr>
            <p:ph type="dt" sz="half" idx="10"/>
          </p:nvPr>
        </p:nvSpPr>
        <p:spPr/>
        <p:txBody>
          <a:bodyPr/>
          <a:lstStyle/>
          <a:p>
            <a:fld id="{D82736EA-F547-48C9-B270-84F6FEA27B57}"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软件设计元素</a:t>
            </a:r>
            <a:endParaRPr lang="zh-CN" altLang="en-US" dirty="0"/>
          </a:p>
        </p:txBody>
      </p:sp>
      <p:sp>
        <p:nvSpPr>
          <p:cNvPr id="4" name="日期占位符 3"/>
          <p:cNvSpPr>
            <a:spLocks noGrp="1"/>
          </p:cNvSpPr>
          <p:nvPr>
            <p:ph type="dt" sz="half" idx="10"/>
          </p:nvPr>
        </p:nvSpPr>
        <p:spPr/>
        <p:txBody>
          <a:bodyPr/>
          <a:lstStyle/>
          <a:p>
            <a:fld id="{87A6A4D9-6108-44AE-88D9-74138F02C318}"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3850" y="913255"/>
            <a:ext cx="7763929" cy="3619043"/>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体系结构的作用</a:t>
            </a:r>
            <a:endParaRPr lang="zh-CN" altLang="en-US" dirty="0"/>
          </a:p>
        </p:txBody>
      </p:sp>
      <p:sp>
        <p:nvSpPr>
          <p:cNvPr id="3" name="内容占位符 2"/>
          <p:cNvSpPr>
            <a:spLocks noGrp="1"/>
          </p:cNvSpPr>
          <p:nvPr>
            <p:ph idx="1"/>
          </p:nvPr>
        </p:nvSpPr>
        <p:spPr/>
        <p:txBody>
          <a:bodyPr>
            <a:normAutofit/>
          </a:bodyPr>
          <a:lstStyle/>
          <a:p>
            <a:r>
              <a:rPr lang="zh-CN" altLang="en-US" sz="2000" dirty="0"/>
              <a:t>软件设计原则：设计原则是系统分解和模块设计的基本标准，应用这些原则可以使代码 更加灵活、易于维护和扩展。 </a:t>
            </a:r>
            <a:endParaRPr lang="zh-CN" altLang="en-US" sz="2000" dirty="0"/>
          </a:p>
        </p:txBody>
      </p:sp>
      <p:sp>
        <p:nvSpPr>
          <p:cNvPr id="4" name="日期占位符 3"/>
          <p:cNvSpPr>
            <a:spLocks noGrp="1"/>
          </p:cNvSpPr>
          <p:nvPr>
            <p:ph type="dt" sz="half" idx="10"/>
          </p:nvPr>
        </p:nvSpPr>
        <p:spPr/>
        <p:txBody>
          <a:bodyPr/>
          <a:lstStyle/>
          <a:p>
            <a:fld id="{7706B884-57E3-4895-9D67-E8FBC2B6AF26}"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7" name="图片 6"/>
          <p:cNvPicPr>
            <a:picLocks noChangeAspect="1"/>
          </p:cNvPicPr>
          <p:nvPr/>
        </p:nvPicPr>
        <p:blipFill>
          <a:blip r:embed="rId1">
            <a:clrChange>
              <a:clrFrom>
                <a:srgbClr val="FFFFFF"/>
              </a:clrFrom>
              <a:clrTo>
                <a:srgbClr val="FFFFFF">
                  <a:alpha val="0"/>
                </a:srgbClr>
              </a:clrTo>
            </a:clrChange>
          </a:blip>
          <a:stretch>
            <a:fillRect/>
          </a:stretch>
        </p:blipFill>
        <p:spPr>
          <a:xfrm>
            <a:off x="1299918" y="2769091"/>
            <a:ext cx="6963972" cy="2059184"/>
          </a:xfrm>
          <a:prstGeom prst="rect">
            <a:avLst/>
          </a:prstGeom>
        </p:spPr>
      </p:pic>
      <p:pic>
        <p:nvPicPr>
          <p:cNvPr id="8" name="图片 7"/>
          <p:cNvPicPr>
            <a:picLocks noChangeAspect="1"/>
          </p:cNvPicPr>
          <p:nvPr/>
        </p:nvPicPr>
        <p:blipFill>
          <a:blip r:embed="rId2">
            <a:clrChange>
              <a:clrFrom>
                <a:srgbClr val="FFFFFF"/>
              </a:clrFrom>
              <a:clrTo>
                <a:srgbClr val="FFFFFF">
                  <a:alpha val="0"/>
                </a:srgbClr>
              </a:clrTo>
            </a:clrChange>
          </a:blip>
          <a:stretch>
            <a:fillRect/>
          </a:stretch>
        </p:blipFill>
        <p:spPr>
          <a:xfrm>
            <a:off x="1923185" y="1602745"/>
            <a:ext cx="5717437" cy="1225849"/>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7500" lnSpcReduction="20000"/>
          </a:bodyPr>
          <a:lstStyle/>
          <a:p>
            <a:r>
              <a:rPr lang="zh-CN" altLang="en-US" dirty="0"/>
              <a:t>软件架构是针对某种特定目标而提供的具有体系性的、普遍性的问题而提供的通用解决方案。</a:t>
            </a:r>
            <a:endParaRPr lang="en-US" altLang="zh-CN" dirty="0"/>
          </a:p>
          <a:p>
            <a:r>
              <a:rPr lang="zh-CN" altLang="en-US" dirty="0"/>
              <a:t>架构是一种规范，可以由不同的软件供应商开发具体的软件产品，产品可以实现架构规范中的全部，也可以实现某个部分，实现一部分的产品就是框架。</a:t>
            </a:r>
            <a:endParaRPr lang="en-US" altLang="zh-CN" dirty="0"/>
          </a:p>
          <a:p>
            <a:r>
              <a:rPr lang="zh-CN" altLang="en-US" dirty="0">
                <a:latin typeface="+mn-ea"/>
              </a:rPr>
              <a:t>企业软件架构</a:t>
            </a:r>
            <a:r>
              <a:rPr lang="en-US" altLang="zh-CN" dirty="0">
                <a:latin typeface="+mn-ea"/>
              </a:rPr>
              <a:t>(Enterprise Software Architecture)</a:t>
            </a:r>
            <a:r>
              <a:rPr lang="zh-CN" altLang="en-US" dirty="0">
                <a:latin typeface="+mn-ea"/>
              </a:rPr>
              <a:t>是指解决企业级软件开发而提供的软件架构，即企业级软件开发整体解决方案。</a:t>
            </a:r>
            <a:endParaRPr lang="en-US" altLang="zh-CN" dirty="0">
              <a:latin typeface="+mn-ea"/>
            </a:endParaRPr>
          </a:p>
          <a:p>
            <a:r>
              <a:rPr lang="zh-CN" altLang="en-US" dirty="0"/>
              <a:t>架构是为体系结构服务的，良好的体系结构要选用合适的架构。（比如建筑及装修）</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4" name="标题 3"/>
          <p:cNvSpPr>
            <a:spLocks noGrp="1"/>
          </p:cNvSpPr>
          <p:nvPr>
            <p:ph type="title"/>
          </p:nvPr>
        </p:nvSpPr>
        <p:spPr/>
        <p:txBody>
          <a:bodyPr/>
          <a:lstStyle/>
          <a:p>
            <a:r>
              <a:rPr lang="zh-CN" altLang="en-US" dirty="0"/>
              <a:t>软件架构</a:t>
            </a:r>
            <a:endParaRPr lang="zh-CN" altLang="en-US" dirty="0"/>
          </a:p>
        </p:txBody>
      </p:sp>
      <p:sp>
        <p:nvSpPr>
          <p:cNvPr id="5" name="日期占位符 4"/>
          <p:cNvSpPr>
            <a:spLocks noGrp="1"/>
          </p:cNvSpPr>
          <p:nvPr>
            <p:ph type="dt" sz="half" idx="10"/>
          </p:nvPr>
        </p:nvSpPr>
        <p:spPr/>
        <p:txBody>
          <a:bodyPr/>
          <a:lstStyle/>
          <a:p>
            <a:fld id="{FCF13150-2BC4-40A0-82B9-C9275D61914C}"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软件架构</a:t>
            </a:r>
            <a:endParaRPr lang="zh-CN" altLang="en-US" dirty="0"/>
          </a:p>
        </p:txBody>
      </p:sp>
      <p:sp>
        <p:nvSpPr>
          <p:cNvPr id="2" name="内容占位符 1"/>
          <p:cNvSpPr>
            <a:spLocks noGrp="1"/>
          </p:cNvSpPr>
          <p:nvPr>
            <p:ph idx="1"/>
          </p:nvPr>
        </p:nvSpPr>
        <p:spPr/>
        <p:txBody>
          <a:bodyPr>
            <a:normAutofit fontScale="77500" lnSpcReduction="20000"/>
          </a:bodyPr>
          <a:lstStyle/>
          <a:p>
            <a:pPr marL="457200" indent="-457200"/>
            <a:r>
              <a:rPr lang="zh-CN" altLang="en-US" dirty="0">
                <a:latin typeface="+mn-ea"/>
              </a:rPr>
              <a:t>架构是</a:t>
            </a:r>
            <a:r>
              <a:rPr lang="en-US" altLang="zh-CN" dirty="0">
                <a:latin typeface="+mn-ea"/>
              </a:rPr>
              <a:t>IT</a:t>
            </a:r>
            <a:r>
              <a:rPr lang="zh-CN" altLang="en-US" dirty="0">
                <a:latin typeface="+mn-ea"/>
              </a:rPr>
              <a:t>行业发展到一定程度的必然产物，反过来架构又推动了</a:t>
            </a:r>
            <a:r>
              <a:rPr lang="en-US" altLang="zh-CN" dirty="0">
                <a:latin typeface="+mn-ea"/>
              </a:rPr>
              <a:t>IT</a:t>
            </a:r>
            <a:r>
              <a:rPr lang="zh-CN" altLang="en-US" dirty="0">
                <a:latin typeface="+mn-ea"/>
              </a:rPr>
              <a:t>行业的发展。</a:t>
            </a:r>
            <a:endParaRPr lang="zh-CN" altLang="en-US" dirty="0">
              <a:latin typeface="+mn-ea"/>
            </a:endParaRPr>
          </a:p>
          <a:p>
            <a:pPr marL="457200" indent="-457200"/>
            <a:r>
              <a:rPr lang="zh-CN" altLang="en-US" dirty="0">
                <a:latin typeface="+mn-ea"/>
              </a:rPr>
              <a:t>世界顶级软件供应商提供给业界的软件架构，大大改善了“各自为战”的局面、也统一了人们对软件开发的认识。对于软件的分层、交互设计、事件管理、数据持久化、模块的划分等开发问题已经越来越清晰，并且取得一致的“约定俗成”或称“隐喻”。</a:t>
            </a:r>
            <a:endParaRPr lang="zh-CN" altLang="en-US" dirty="0">
              <a:latin typeface="+mn-ea"/>
            </a:endParaRPr>
          </a:p>
          <a:p>
            <a:pPr marL="457200" indent="-457200"/>
            <a:r>
              <a:rPr lang="zh-CN" altLang="en-US" dirty="0">
                <a:latin typeface="+mn-ea"/>
              </a:rPr>
              <a:t>今天软件的体系结构基本上都是以世界顶级软件供应商提供的架构产品为基础搭建。架构简化了领域应用系统开发的复杂性，提高了软件质量，降低了投资成本。我们明显感到，现在企业级软件开发人员的流动基本不影响开发效率。 </a:t>
            </a:r>
            <a:endParaRPr lang="zh-CN" altLang="en-US" b="1" dirty="0">
              <a:latin typeface="+mn-ea"/>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5" name="日期占位符 4"/>
          <p:cNvSpPr>
            <a:spLocks noGrp="1"/>
          </p:cNvSpPr>
          <p:nvPr>
            <p:ph type="dt" sz="half" idx="10"/>
          </p:nvPr>
        </p:nvSpPr>
        <p:spPr/>
        <p:txBody>
          <a:bodyPr/>
          <a:lstStyle/>
          <a:p>
            <a:fld id="{19490E02-03E4-45A2-A2DB-ECA2426EEF3B}"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lvl="2" indent="-342900">
              <a:spcBef>
                <a:spcPct val="50000"/>
              </a:spcBef>
              <a:defRPr/>
            </a:pPr>
            <a:r>
              <a:rPr lang="zh-CN" altLang="en-US" sz="2100" dirty="0"/>
              <a:t>思考：架构究竟提供了什么才使企业级软件开发变得容易了？</a:t>
            </a:r>
            <a:endParaRPr lang="en-US" altLang="zh-CN" sz="2100" dirty="0"/>
          </a:p>
          <a:p>
            <a:pPr marL="342900" lvl="2" indent="-342900">
              <a:spcBef>
                <a:spcPct val="50000"/>
              </a:spcBef>
              <a:defRPr/>
            </a:pPr>
            <a:r>
              <a:rPr lang="zh-CN" altLang="en-US" sz="2100" dirty="0"/>
              <a:t>主要是提供了组件和容器：</a:t>
            </a:r>
            <a:endParaRPr lang="en-US" altLang="zh-CN" sz="2100" dirty="0"/>
          </a:p>
          <a:p>
            <a:pPr marL="542925" lvl="3" indent="-285750">
              <a:spcBef>
                <a:spcPct val="50000"/>
              </a:spcBef>
              <a:defRPr/>
            </a:pPr>
            <a:r>
              <a:rPr lang="zh-CN" altLang="en-US" sz="1800" dirty="0">
                <a:solidFill>
                  <a:srgbClr val="FF0000"/>
                </a:solidFill>
                <a:latin typeface="+mj-ea"/>
                <a:ea typeface="+mj-ea"/>
              </a:rPr>
              <a:t>组件</a:t>
            </a:r>
            <a:r>
              <a:rPr lang="zh-CN" altLang="en-US" sz="1800" dirty="0">
                <a:latin typeface="+mj-ea"/>
                <a:ea typeface="+mj-ea"/>
              </a:rPr>
              <a:t>是供开发（设计与编程）的</a:t>
            </a:r>
            <a:endParaRPr lang="en-US" altLang="zh-CN" sz="1800" dirty="0">
              <a:latin typeface="+mj-ea"/>
              <a:ea typeface="+mj-ea"/>
            </a:endParaRPr>
          </a:p>
          <a:p>
            <a:pPr marL="542925" lvl="3" indent="-285750">
              <a:spcBef>
                <a:spcPct val="50000"/>
              </a:spcBef>
              <a:defRPr/>
            </a:pPr>
            <a:r>
              <a:rPr lang="zh-CN" altLang="en-US" sz="1800" dirty="0">
                <a:solidFill>
                  <a:srgbClr val="FF0000"/>
                </a:solidFill>
                <a:latin typeface="+mj-ea"/>
                <a:ea typeface="+mj-ea"/>
              </a:rPr>
              <a:t>容器</a:t>
            </a:r>
            <a:r>
              <a:rPr lang="zh-CN" altLang="en-US" sz="1800" dirty="0">
                <a:latin typeface="+mj-ea"/>
                <a:ea typeface="+mj-ea"/>
              </a:rPr>
              <a:t>是管理组件运行的（高层管理），又称中间件</a:t>
            </a:r>
            <a:endParaRPr lang="zh-CN" altLang="en-US" sz="1800" dirty="0">
              <a:latin typeface="+mj-ea"/>
              <a:ea typeface="+mj-ea"/>
            </a:endParaRPr>
          </a:p>
          <a:p>
            <a:endParaRPr lang="zh-CN" altLang="en-US" sz="15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4" name="标题 3"/>
          <p:cNvSpPr>
            <a:spLocks noGrp="1"/>
          </p:cNvSpPr>
          <p:nvPr>
            <p:ph type="title"/>
          </p:nvPr>
        </p:nvSpPr>
        <p:spPr/>
        <p:txBody>
          <a:bodyPr/>
          <a:lstStyle/>
          <a:p>
            <a:r>
              <a:rPr lang="zh-CN" altLang="en-US" dirty="0"/>
              <a:t>软件架构</a:t>
            </a:r>
            <a:endParaRPr lang="zh-CN" altLang="en-US" dirty="0"/>
          </a:p>
        </p:txBody>
      </p:sp>
      <p:pic>
        <p:nvPicPr>
          <p:cNvPr id="5" name="Picture 36"/>
          <p:cNvPicPr>
            <a:picLocks noChangeAspect="1" noChangeArrowheads="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228850" y="2585077"/>
            <a:ext cx="4548868" cy="214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5"/>
          <p:cNvSpPr>
            <a:spLocks noGrp="1"/>
          </p:cNvSpPr>
          <p:nvPr>
            <p:ph type="dt" sz="half" idx="10"/>
          </p:nvPr>
        </p:nvSpPr>
        <p:spPr/>
        <p:txBody>
          <a:bodyPr/>
          <a:lstStyle/>
          <a:p>
            <a:fld id="{6F2D9DD7-0E82-470B-9770-A1F32ED6E925}"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a:lnSpc>
                <a:spcPct val="120000"/>
              </a:lnSpc>
            </a:pPr>
            <a:r>
              <a:rPr lang="zh-CN" altLang="en-US" dirty="0"/>
              <a:t>主机</a:t>
            </a:r>
            <a:r>
              <a:rPr lang="en-US" altLang="zh-CN" dirty="0"/>
              <a:t>/</a:t>
            </a:r>
            <a:r>
              <a:rPr lang="zh-CN" altLang="en-US" dirty="0"/>
              <a:t>终端（</a:t>
            </a:r>
            <a:r>
              <a:rPr lang="en-US" altLang="zh-CN" dirty="0"/>
              <a:t>Host/Terminal</a:t>
            </a:r>
            <a:r>
              <a:rPr lang="zh-CN" altLang="en-US" dirty="0"/>
              <a:t>，</a:t>
            </a:r>
            <a:r>
              <a:rPr lang="en-US" altLang="zh-CN" dirty="0"/>
              <a:t>H/T</a:t>
            </a:r>
            <a:r>
              <a:rPr lang="zh-CN" altLang="en-US" dirty="0"/>
              <a:t>）</a:t>
            </a:r>
            <a:endParaRPr lang="en-US" altLang="zh-CN" dirty="0"/>
          </a:p>
          <a:p>
            <a:pPr>
              <a:lnSpc>
                <a:spcPct val="120000"/>
              </a:lnSpc>
            </a:pPr>
            <a:r>
              <a:rPr lang="zh-CN" altLang="en-US" dirty="0"/>
              <a:t>客户机</a:t>
            </a:r>
            <a:r>
              <a:rPr lang="en-US" altLang="zh-CN" dirty="0"/>
              <a:t>/</a:t>
            </a:r>
            <a:r>
              <a:rPr lang="zh-CN" altLang="en-US" dirty="0"/>
              <a:t>服务器（</a:t>
            </a:r>
            <a:r>
              <a:rPr lang="en-US" altLang="zh-CN" dirty="0"/>
              <a:t>Client/Server</a:t>
            </a:r>
            <a:r>
              <a:rPr lang="zh-CN" altLang="en-US" dirty="0"/>
              <a:t>，</a:t>
            </a:r>
            <a:r>
              <a:rPr lang="en-US" altLang="zh-CN" dirty="0"/>
              <a:t>C/S</a:t>
            </a:r>
            <a:r>
              <a:rPr lang="zh-CN" altLang="en-US" dirty="0"/>
              <a:t>）</a:t>
            </a:r>
            <a:endParaRPr lang="en-US" altLang="zh-CN" dirty="0"/>
          </a:p>
          <a:p>
            <a:pPr>
              <a:lnSpc>
                <a:spcPct val="120000"/>
              </a:lnSpc>
            </a:pPr>
            <a:r>
              <a:rPr lang="zh-CN" altLang="en-US" dirty="0"/>
              <a:t>浏览器</a:t>
            </a:r>
            <a:r>
              <a:rPr lang="en-US" altLang="zh-CN" dirty="0"/>
              <a:t>/</a:t>
            </a:r>
            <a:r>
              <a:rPr lang="zh-CN" altLang="en-US" dirty="0"/>
              <a:t>服务器（</a:t>
            </a:r>
            <a:r>
              <a:rPr lang="en-US" altLang="zh-CN" dirty="0"/>
              <a:t>Browser/Server</a:t>
            </a:r>
            <a:r>
              <a:rPr lang="zh-CN" altLang="en-US" dirty="0"/>
              <a:t>，</a:t>
            </a:r>
            <a:r>
              <a:rPr lang="en-US" altLang="zh-CN" dirty="0"/>
              <a:t>B/S</a:t>
            </a:r>
            <a:r>
              <a:rPr lang="zh-CN" altLang="en-US" dirty="0"/>
              <a:t>）</a:t>
            </a:r>
            <a:endParaRPr lang="en-US" altLang="zh-CN" dirty="0"/>
          </a:p>
          <a:p>
            <a:pPr>
              <a:lnSpc>
                <a:spcPct val="120000"/>
              </a:lnSpc>
            </a:pPr>
            <a:r>
              <a:rPr lang="zh-CN" altLang="en-US" dirty="0"/>
              <a:t>多层体系结构</a:t>
            </a:r>
            <a:endParaRPr lang="en-US" altLang="zh-CN" dirty="0"/>
          </a:p>
          <a:p>
            <a:pPr>
              <a:lnSpc>
                <a:spcPct val="120000"/>
              </a:lnSpc>
            </a:pPr>
            <a:r>
              <a:rPr lang="zh-CN" altLang="en-US" dirty="0"/>
              <a:t>面向服务的体系结构</a:t>
            </a:r>
            <a:endParaRPr lang="en-US" altLang="zh-CN" dirty="0"/>
          </a:p>
          <a:p>
            <a:pPr>
              <a:lnSpc>
                <a:spcPct val="120000"/>
              </a:lnSpc>
            </a:pPr>
            <a:r>
              <a:rPr lang="zh-CN" altLang="en-US" dirty="0"/>
              <a:t>面向工作流引擎</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4" name="标题 3"/>
          <p:cNvSpPr>
            <a:spLocks noGrp="1"/>
          </p:cNvSpPr>
          <p:nvPr>
            <p:ph type="title"/>
          </p:nvPr>
        </p:nvSpPr>
        <p:spPr/>
        <p:txBody>
          <a:bodyPr/>
          <a:lstStyle/>
          <a:p>
            <a:r>
              <a:rPr lang="zh-CN" altLang="en-US" dirty="0"/>
              <a:t>软件体系结构的发展阶段</a:t>
            </a:r>
            <a:endParaRPr lang="zh-CN" altLang="en-US" dirty="0"/>
          </a:p>
        </p:txBody>
      </p:sp>
      <p:sp>
        <p:nvSpPr>
          <p:cNvPr id="5" name="日期占位符 4"/>
          <p:cNvSpPr>
            <a:spLocks noGrp="1"/>
          </p:cNvSpPr>
          <p:nvPr>
            <p:ph type="dt" sz="half" idx="10"/>
          </p:nvPr>
        </p:nvSpPr>
        <p:spPr/>
        <p:txBody>
          <a:bodyPr/>
          <a:lstStyle/>
          <a:p>
            <a:fld id="{1D0F9A20-C86C-4032-A126-D9DBDAA31ABB}"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latin typeface="+mj-ea"/>
              </a:rPr>
              <a:t>H/T</a:t>
            </a:r>
            <a:r>
              <a:rPr lang="zh-CN" altLang="en-US" dirty="0" smtClean="0">
                <a:latin typeface="+mj-ea"/>
              </a:rPr>
              <a:t>结构</a:t>
            </a:r>
            <a:endParaRPr lang="zh-CN" altLang="en-US" dirty="0">
              <a:latin typeface="+mj-ea"/>
            </a:endParaRPr>
          </a:p>
        </p:txBody>
      </p:sp>
      <p:sp>
        <p:nvSpPr>
          <p:cNvPr id="3" name="文本占位符 2"/>
          <p:cNvSpPr>
            <a:spLocks noGrp="1"/>
          </p:cNvSpPr>
          <p:nvPr>
            <p:ph idx="1"/>
          </p:nvPr>
        </p:nvSpPr>
        <p:spPr/>
        <p:txBody>
          <a:bodyPr>
            <a:normAutofit/>
          </a:bodyPr>
          <a:lstStyle/>
          <a:p>
            <a:pPr>
              <a:lnSpc>
                <a:spcPct val="150000"/>
              </a:lnSpc>
            </a:pPr>
            <a:r>
              <a:rPr lang="zh-CN" altLang="en-US" sz="2400" dirty="0"/>
              <a:t>一台主机</a:t>
            </a:r>
            <a:r>
              <a:rPr lang="en-US" altLang="zh-CN" sz="2400" dirty="0"/>
              <a:t>+</a:t>
            </a:r>
            <a:r>
              <a:rPr lang="zh-CN" altLang="en-US" sz="2400" dirty="0"/>
              <a:t>多个用户终端</a:t>
            </a:r>
            <a:endParaRPr lang="en-US" altLang="zh-CN" sz="2400" dirty="0"/>
          </a:p>
          <a:p>
            <a:pPr>
              <a:lnSpc>
                <a:spcPct val="150000"/>
              </a:lnSpc>
            </a:pPr>
            <a:r>
              <a:rPr lang="zh-CN" altLang="en-US" sz="2400" dirty="0"/>
              <a:t>属于一层体系结构，即所有负担都由主机承担。</a:t>
            </a:r>
            <a:endParaRPr lang="zh-CN" altLang="en-US" sz="2400" dirty="0"/>
          </a:p>
          <a:p>
            <a:pPr>
              <a:lnSpc>
                <a:spcPct val="150000"/>
              </a:lnSpc>
            </a:pPr>
            <a:r>
              <a:rPr lang="zh-CN" altLang="en-US" sz="2400" dirty="0"/>
              <a:t>本质还是一台计算机在工作。</a:t>
            </a:r>
            <a:endParaRPr lang="en-US" altLang="zh-CN" sz="2400" dirty="0"/>
          </a:p>
          <a:p>
            <a:pPr>
              <a:lnSpc>
                <a:spcPct val="150000"/>
              </a:lnSpc>
            </a:pPr>
            <a:r>
              <a:rPr lang="zh-CN" altLang="en-US" sz="2400" dirty="0"/>
              <a:t>存在问题：当主机负担过重时，终端用户的数量就要受到限制。</a:t>
            </a:r>
            <a:endParaRPr lang="en-US" altLang="zh-CN"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6" name="日期占位符 5"/>
          <p:cNvSpPr>
            <a:spLocks noGrp="1"/>
          </p:cNvSpPr>
          <p:nvPr>
            <p:ph type="dt" sz="half" idx="10"/>
          </p:nvPr>
        </p:nvSpPr>
        <p:spPr/>
        <p:txBody>
          <a:bodyPr/>
          <a:lstStyle/>
          <a:p>
            <a:fld id="{7B042C92-21DC-4211-A0B8-4C75E3CD5D00}"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t>C/S</a:t>
            </a:r>
            <a:r>
              <a:rPr lang="zh-CN" altLang="en-US" dirty="0" smtClean="0"/>
              <a:t>结构</a:t>
            </a:r>
            <a:endParaRPr lang="zh-CN" altLang="en-US" dirty="0"/>
          </a:p>
        </p:txBody>
      </p:sp>
      <p:sp>
        <p:nvSpPr>
          <p:cNvPr id="3" name="文本占位符 2"/>
          <p:cNvSpPr>
            <a:spLocks noGrp="1"/>
          </p:cNvSpPr>
          <p:nvPr>
            <p:ph idx="1"/>
          </p:nvPr>
        </p:nvSpPr>
        <p:spPr>
          <a:xfrm>
            <a:off x="768096" y="851773"/>
            <a:ext cx="8090153" cy="3783331"/>
          </a:xfrm>
        </p:spPr>
        <p:txBody>
          <a:bodyPr>
            <a:noAutofit/>
          </a:bodyPr>
          <a:lstStyle/>
          <a:p>
            <a:pPr algn="just">
              <a:lnSpc>
                <a:spcPct val="100000"/>
              </a:lnSpc>
              <a:spcBef>
                <a:spcPts val="1000"/>
              </a:spcBef>
            </a:pPr>
            <a:r>
              <a:rPr lang="zh-CN" altLang="en-US" sz="2400" dirty="0" smtClean="0"/>
              <a:t>客户端及其运行系统</a:t>
            </a:r>
            <a:r>
              <a:rPr lang="en-US" altLang="zh-CN" sz="2400" dirty="0"/>
              <a:t>+</a:t>
            </a:r>
            <a:r>
              <a:rPr lang="zh-CN" altLang="en-US" sz="2400" dirty="0" smtClean="0"/>
              <a:t>服务器及其运行系统。</a:t>
            </a:r>
            <a:endParaRPr lang="en-US" altLang="zh-CN" sz="2400" dirty="0"/>
          </a:p>
          <a:p>
            <a:pPr algn="just">
              <a:lnSpc>
                <a:spcPct val="100000"/>
              </a:lnSpc>
              <a:spcBef>
                <a:spcPts val="1000"/>
              </a:spcBef>
            </a:pPr>
            <a:r>
              <a:rPr lang="zh-CN" altLang="en-US" sz="2400" dirty="0"/>
              <a:t>属于两层结构 </a:t>
            </a:r>
            <a:r>
              <a:rPr lang="zh-CN" altLang="en-US" sz="2400" dirty="0" smtClean="0"/>
              <a:t>，也可以有多层。</a:t>
            </a:r>
            <a:endParaRPr lang="en-US" altLang="zh-CN" sz="2400" dirty="0"/>
          </a:p>
          <a:p>
            <a:pPr algn="just">
              <a:lnSpc>
                <a:spcPct val="100000"/>
              </a:lnSpc>
              <a:spcBef>
                <a:spcPts val="1000"/>
              </a:spcBef>
            </a:pPr>
            <a:r>
              <a:rPr lang="zh-CN" altLang="en-US" sz="2400" dirty="0"/>
              <a:t>将复杂的网络应用的</a:t>
            </a:r>
            <a:r>
              <a:rPr lang="en-US" altLang="zh-CN" sz="2400" dirty="0"/>
              <a:t>GUI</a:t>
            </a:r>
            <a:r>
              <a:rPr lang="zh-CN" altLang="en-US" sz="2400" dirty="0"/>
              <a:t>和业务应用处理与访问处理分离，服务器和客户端之间通过消息传递机制进行对话，由客户端向服务器发出请求，服务器进行相应的处理后经传递机制送回客户端。</a:t>
            </a:r>
            <a:endParaRPr lang="en-US" altLang="zh-CN" sz="2400" dirty="0"/>
          </a:p>
          <a:p>
            <a:pPr algn="just">
              <a:lnSpc>
                <a:spcPct val="100000"/>
              </a:lnSpc>
              <a:spcBef>
                <a:spcPts val="1000"/>
              </a:spcBef>
            </a:pPr>
            <a:r>
              <a:rPr lang="zh-CN" altLang="en-US" sz="2400" dirty="0"/>
              <a:t>存在问题：应用程序升级困难，客户端程序维护困难，当业务处理复杂时，客户端程序会显得“臃肿”（胖客户机 ）。</a:t>
            </a:r>
            <a:endParaRPr lang="en-US" altLang="zh-CN"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9" name="日期占位符 8"/>
          <p:cNvSpPr>
            <a:spLocks noGrp="1"/>
          </p:cNvSpPr>
          <p:nvPr>
            <p:ph type="dt" sz="half" idx="10"/>
          </p:nvPr>
        </p:nvSpPr>
        <p:spPr/>
        <p:txBody>
          <a:bodyPr/>
          <a:lstStyle/>
          <a:p>
            <a:fld id="{771FBE47-DC7A-4051-9691-9E76B76FBEC7}" type="datetime1">
              <a:rPr lang="zh-CN" altLang="en-US" smtClean="0"/>
            </a:fld>
            <a:endParaRPr lang="zh-CN" altLang="en-US" dirty="0"/>
          </a:p>
        </p:txBody>
      </p:sp>
      <p:sp>
        <p:nvSpPr>
          <p:cNvPr id="10" name="页脚占位符 9"/>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C/S</a:t>
            </a:r>
            <a:r>
              <a:rPr lang="zh-CN" altLang="en-US" dirty="0" smtClean="0"/>
              <a:t>结构</a:t>
            </a:r>
            <a:endParaRPr lang="zh-CN" altLang="en-US" dirty="0"/>
          </a:p>
        </p:txBody>
      </p:sp>
      <p:sp>
        <p:nvSpPr>
          <p:cNvPr id="4" name="日期占位符 3"/>
          <p:cNvSpPr>
            <a:spLocks noGrp="1"/>
          </p:cNvSpPr>
          <p:nvPr>
            <p:ph type="dt" sz="half" idx="10"/>
          </p:nvPr>
        </p:nvSpPr>
        <p:spPr/>
        <p:txBody>
          <a:bodyPr/>
          <a:lstStyle/>
          <a:p>
            <a:fld id="{A27FFCF3-5DB9-49D0-BBEE-7C9A8855386B}"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768096" y="1226144"/>
            <a:ext cx="7967154" cy="2808646"/>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C/S</a:t>
            </a:r>
            <a:r>
              <a:rPr lang="zh-CN" altLang="en-US" dirty="0" smtClean="0"/>
              <a:t>结构</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两层</a:t>
            </a:r>
            <a:r>
              <a:rPr lang="en-US" altLang="zh-CN" sz="2400" dirty="0" smtClean="0"/>
              <a:t>C/S</a:t>
            </a:r>
            <a:r>
              <a:rPr lang="zh-CN" altLang="en-US" sz="2400" dirty="0" smtClean="0"/>
              <a:t>结构</a:t>
            </a:r>
            <a:endParaRPr lang="zh-CN" altLang="en-US" sz="2400" dirty="0"/>
          </a:p>
        </p:txBody>
      </p:sp>
      <p:sp>
        <p:nvSpPr>
          <p:cNvPr id="4" name="日期占位符 3"/>
          <p:cNvSpPr>
            <a:spLocks noGrp="1"/>
          </p:cNvSpPr>
          <p:nvPr>
            <p:ph type="dt" sz="half" idx="10"/>
          </p:nvPr>
        </p:nvSpPr>
        <p:spPr/>
        <p:txBody>
          <a:bodyPr/>
          <a:lstStyle/>
          <a:p>
            <a:fld id="{A27FFCF3-5DB9-49D0-BBEE-7C9A8855386B}"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7" name="图片 6"/>
          <p:cNvPicPr>
            <a:picLocks noChangeAspect="1"/>
          </p:cNvPicPr>
          <p:nvPr/>
        </p:nvPicPr>
        <p:blipFill>
          <a:blip r:embed="rId1">
            <a:clrChange>
              <a:clrFrom>
                <a:srgbClr val="FFFFFF"/>
              </a:clrFrom>
              <a:clrTo>
                <a:srgbClr val="FFFFFF">
                  <a:alpha val="0"/>
                </a:srgbClr>
              </a:clrTo>
            </a:clrChange>
          </a:blip>
          <a:stretch>
            <a:fillRect/>
          </a:stretch>
        </p:blipFill>
        <p:spPr>
          <a:xfrm>
            <a:off x="125730" y="1410036"/>
            <a:ext cx="3977640" cy="3321985"/>
          </a:xfrm>
          <a:prstGeom prst="rect">
            <a:avLst/>
          </a:prstGeom>
        </p:spPr>
      </p:pic>
      <p:pic>
        <p:nvPicPr>
          <p:cNvPr id="8" name="图片 7"/>
          <p:cNvPicPr>
            <a:picLocks noChangeAspect="1"/>
          </p:cNvPicPr>
          <p:nvPr/>
        </p:nvPicPr>
        <p:blipFill>
          <a:blip r:embed="rId2">
            <a:clrChange>
              <a:clrFrom>
                <a:srgbClr val="FFFFFF"/>
              </a:clrFrom>
              <a:clrTo>
                <a:srgbClr val="FFFFFF">
                  <a:alpha val="0"/>
                </a:srgbClr>
              </a:clrTo>
            </a:clrChange>
          </a:blip>
          <a:stretch>
            <a:fillRect/>
          </a:stretch>
        </p:blipFill>
        <p:spPr>
          <a:xfrm>
            <a:off x="4201216" y="967043"/>
            <a:ext cx="4787322" cy="3764978"/>
          </a:xfrm>
          <a:prstGeom prst="rect">
            <a:avLst/>
          </a:prstGeom>
        </p:spPr>
      </p:pic>
      <p:sp>
        <p:nvSpPr>
          <p:cNvPr id="9" name="文本框 8"/>
          <p:cNvSpPr txBox="1"/>
          <p:nvPr/>
        </p:nvSpPr>
        <p:spPr>
          <a:xfrm>
            <a:off x="5440680" y="342495"/>
            <a:ext cx="1928733" cy="461665"/>
          </a:xfrm>
          <a:prstGeom prst="rect">
            <a:avLst/>
          </a:prstGeom>
          <a:noFill/>
        </p:spPr>
        <p:txBody>
          <a:bodyPr wrap="none" rtlCol="0">
            <a:spAutoFit/>
          </a:bodyPr>
          <a:lstStyle/>
          <a:p>
            <a:r>
              <a:rPr lang="zh-CN" altLang="en-US" sz="2400" dirty="0" smtClean="0"/>
              <a:t>三层</a:t>
            </a:r>
            <a:r>
              <a:rPr lang="en-US" altLang="zh-CN" sz="2400" dirty="0" smtClean="0"/>
              <a:t>C/S</a:t>
            </a:r>
            <a:r>
              <a:rPr lang="zh-CN" altLang="en-US" sz="2400" dirty="0" smtClean="0"/>
              <a:t>结构</a:t>
            </a:r>
            <a:endParaRPr lang="zh-CN" altLang="en-US" sz="24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a:t>
            </a:r>
            <a:r>
              <a:rPr lang="zh-CN" altLang="en-US" dirty="0"/>
              <a:t>结构</a:t>
            </a:r>
            <a:endParaRPr lang="zh-CN" altLang="en-US" dirty="0"/>
          </a:p>
        </p:txBody>
      </p:sp>
      <p:sp>
        <p:nvSpPr>
          <p:cNvPr id="8" name="内容占位符 7"/>
          <p:cNvSpPr>
            <a:spLocks noGrp="1"/>
          </p:cNvSpPr>
          <p:nvPr>
            <p:ph idx="1"/>
          </p:nvPr>
        </p:nvSpPr>
        <p:spPr>
          <a:xfrm>
            <a:off x="768097" y="1211579"/>
            <a:ext cx="2900933" cy="3520441"/>
          </a:xfrm>
        </p:spPr>
        <p:txBody>
          <a:bodyPr>
            <a:normAutofit/>
          </a:bodyPr>
          <a:lstStyle/>
          <a:p>
            <a:r>
              <a:rPr lang="zh-CN" altLang="zh-CN" sz="2000" dirty="0"/>
              <a:t>典型的</a:t>
            </a:r>
            <a:r>
              <a:rPr lang="en-US" altLang="zh-CN" sz="2000" dirty="0"/>
              <a:t>C/S</a:t>
            </a:r>
            <a:r>
              <a:rPr lang="zh-CN" altLang="zh-CN" sz="2000" dirty="0"/>
              <a:t>分布式结构，各类客户机设备通过有线或无线的</a:t>
            </a:r>
            <a:r>
              <a:rPr lang="en-US" altLang="zh-CN" sz="2000" dirty="0"/>
              <a:t>Internet</a:t>
            </a:r>
            <a:r>
              <a:rPr lang="zh-CN" altLang="zh-CN" sz="2000" dirty="0"/>
              <a:t>或</a:t>
            </a:r>
            <a:r>
              <a:rPr lang="en-US" altLang="zh-CN" sz="2000" dirty="0"/>
              <a:t>Intranet</a:t>
            </a:r>
            <a:r>
              <a:rPr lang="zh-CN" altLang="zh-CN" sz="2000" dirty="0"/>
              <a:t>连接到服务器，而服务器则通过以太网连接数据库和文件服务器以及其它外设。</a:t>
            </a:r>
            <a:endParaRPr lang="zh-CN" altLang="zh-CN" sz="2000" dirty="0"/>
          </a:p>
          <a:p>
            <a:endParaRPr lang="zh-CN" altLang="en-US" sz="2000" dirty="0"/>
          </a:p>
        </p:txBody>
      </p:sp>
      <p:sp>
        <p:nvSpPr>
          <p:cNvPr id="4" name="日期占位符 3"/>
          <p:cNvSpPr>
            <a:spLocks noGrp="1"/>
          </p:cNvSpPr>
          <p:nvPr>
            <p:ph type="dt" sz="half" idx="10"/>
          </p:nvPr>
        </p:nvSpPr>
        <p:spPr/>
        <p:txBody>
          <a:bodyPr/>
          <a:lstStyle/>
          <a:p>
            <a:fld id="{A27FFCF3-5DB9-49D0-BBEE-7C9A8855386B}"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graphicFrame>
        <p:nvGraphicFramePr>
          <p:cNvPr id="7" name="对象 6"/>
          <p:cNvGraphicFramePr>
            <a:graphicFrameLocks noChangeAspect="1"/>
          </p:cNvGraphicFramePr>
          <p:nvPr/>
        </p:nvGraphicFramePr>
        <p:xfrm>
          <a:off x="3931920" y="64133"/>
          <a:ext cx="5052060" cy="4728391"/>
        </p:xfrm>
        <a:graphic>
          <a:graphicData uri="http://schemas.openxmlformats.org/presentationml/2006/ole">
            <mc:AlternateContent xmlns:mc="http://schemas.openxmlformats.org/markup-compatibility/2006">
              <mc:Choice xmlns:v="urn:schemas-microsoft-com:vml" Requires="v">
                <p:oleObj spid="_x0000_s17433" name="" r:id="rId1" imgW="7061200" imgH="8483600" progId="Visio.Drawing.11">
                  <p:embed/>
                </p:oleObj>
              </mc:Choice>
              <mc:Fallback>
                <p:oleObj name="" r:id="rId1" imgW="7061200" imgH="8483600" progId="Visio.Drawing.11">
                  <p:embed/>
                  <p:pic>
                    <p:nvPicPr>
                      <p:cNvPr id="0" name="对象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1920" y="64133"/>
                        <a:ext cx="5052060" cy="4728391"/>
                      </a:xfrm>
                      <a:prstGeom prst="rect">
                        <a:avLst/>
                      </a:prstGeom>
                      <a:solidFill>
                        <a:schemeClr val="bg1"/>
                      </a:solidFill>
                      <a:ln>
                        <a:solidFill>
                          <a:schemeClr val="accent1"/>
                        </a:solidFill>
                      </a:ln>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软件设计的任务</a:t>
            </a:r>
            <a:endParaRPr lang="zh-CN" altLang="en-US" dirty="0"/>
          </a:p>
        </p:txBody>
      </p:sp>
      <p:sp>
        <p:nvSpPr>
          <p:cNvPr id="4" name="灯片编号占位符 3"/>
          <p:cNvSpPr>
            <a:spLocks noGrp="1"/>
          </p:cNvSpPr>
          <p:nvPr>
            <p:ph type="sldNum" sz="quarter" idx="4294967295"/>
          </p:nvPr>
        </p:nvSpPr>
        <p:spPr>
          <a:xfrm>
            <a:off x="8591550" y="4805363"/>
            <a:ext cx="552450" cy="274637"/>
          </a:xfrm>
        </p:spPr>
        <p:txBody>
          <a:bodyPr/>
          <a:lstStyle/>
          <a:p>
            <a:fld id="{0C913308-F349-4B6D-A68A-DD1791B4A57B}" type="slidenum">
              <a:rPr lang="zh-CN" altLang="en-US" smtClean="0"/>
            </a:fld>
            <a:endParaRPr lang="zh-CN" altLang="en-US" dirty="0"/>
          </a:p>
        </p:txBody>
      </p:sp>
      <p:grpSp>
        <p:nvGrpSpPr>
          <p:cNvPr id="5" name="Group 13"/>
          <p:cNvGrpSpPr>
            <a:grpSpLocks noChangeAspect="1"/>
          </p:cNvGrpSpPr>
          <p:nvPr/>
        </p:nvGrpSpPr>
        <p:grpSpPr bwMode="auto">
          <a:xfrm>
            <a:off x="928710" y="828913"/>
            <a:ext cx="7810401" cy="3766896"/>
            <a:chOff x="2154" y="6696"/>
            <a:chExt cx="12442" cy="4774"/>
          </a:xfrm>
          <a:noFill/>
        </p:grpSpPr>
        <p:sp>
          <p:nvSpPr>
            <p:cNvPr id="6" name="AutoShape 14"/>
            <p:cNvSpPr>
              <a:spLocks noChangeAspect="1" noChangeArrowheads="1"/>
            </p:cNvSpPr>
            <p:nvPr/>
          </p:nvSpPr>
          <p:spPr bwMode="auto">
            <a:xfrm>
              <a:off x="2154" y="6696"/>
              <a:ext cx="8260" cy="45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7" name="Text Box 15"/>
            <p:cNvSpPr txBox="1">
              <a:spLocks noChangeArrowheads="1"/>
            </p:cNvSpPr>
            <p:nvPr/>
          </p:nvSpPr>
          <p:spPr bwMode="auto">
            <a:xfrm>
              <a:off x="2508" y="7202"/>
              <a:ext cx="472" cy="17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a:latin typeface="+mj-ea"/>
                  <a:ea typeface="+mj-ea"/>
                </a:rPr>
                <a:t>结</a:t>
              </a:r>
              <a:endParaRPr lang="zh-CN" altLang="en-US">
                <a:latin typeface="+mj-ea"/>
                <a:ea typeface="+mj-ea"/>
              </a:endParaRPr>
            </a:p>
            <a:p>
              <a:pPr algn="just" eaLnBrk="1" hangingPunct="1"/>
              <a:r>
                <a:rPr lang="zh-CN" altLang="en-US">
                  <a:latin typeface="+mj-ea"/>
                  <a:ea typeface="+mj-ea"/>
                </a:rPr>
                <a:t>构</a:t>
              </a:r>
              <a:endParaRPr lang="zh-CN" altLang="en-US">
                <a:latin typeface="+mj-ea"/>
                <a:ea typeface="+mj-ea"/>
              </a:endParaRPr>
            </a:p>
            <a:p>
              <a:pPr algn="just" eaLnBrk="1" hangingPunct="1"/>
              <a:r>
                <a:rPr lang="zh-CN" altLang="en-US">
                  <a:latin typeface="+mj-ea"/>
                  <a:ea typeface="+mj-ea"/>
                </a:rPr>
                <a:t>设</a:t>
              </a:r>
              <a:endParaRPr lang="zh-CN" altLang="en-US">
                <a:latin typeface="+mj-ea"/>
                <a:ea typeface="+mj-ea"/>
              </a:endParaRPr>
            </a:p>
            <a:p>
              <a:pPr algn="just" eaLnBrk="1" hangingPunct="1"/>
              <a:r>
                <a:rPr lang="zh-CN" altLang="en-US">
                  <a:latin typeface="+mj-ea"/>
                  <a:ea typeface="+mj-ea"/>
                </a:rPr>
                <a:t>计</a:t>
              </a:r>
              <a:endParaRPr lang="zh-CN" altLang="en-US">
                <a:latin typeface="+mj-ea"/>
                <a:ea typeface="+mj-ea"/>
              </a:endParaRPr>
            </a:p>
          </p:txBody>
        </p:sp>
        <p:sp>
          <p:nvSpPr>
            <p:cNvPr id="8" name="Text Box 16"/>
            <p:cNvSpPr txBox="1">
              <a:spLocks noChangeArrowheads="1"/>
            </p:cNvSpPr>
            <p:nvPr/>
          </p:nvSpPr>
          <p:spPr bwMode="auto">
            <a:xfrm>
              <a:off x="2508" y="10000"/>
              <a:ext cx="472" cy="1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6000"/>
                </a:lnSpc>
              </a:pPr>
              <a:r>
                <a:rPr lang="zh-CN" altLang="en-US" dirty="0">
                  <a:latin typeface="+mj-ea"/>
                  <a:ea typeface="+mj-ea"/>
                </a:rPr>
                <a:t>详细</a:t>
              </a:r>
              <a:endParaRPr lang="zh-CN" altLang="en-US" dirty="0">
                <a:latin typeface="+mj-ea"/>
                <a:ea typeface="+mj-ea"/>
              </a:endParaRPr>
            </a:p>
            <a:p>
              <a:pPr algn="just" eaLnBrk="1" hangingPunct="1">
                <a:lnSpc>
                  <a:spcPct val="96000"/>
                </a:lnSpc>
              </a:pPr>
              <a:r>
                <a:rPr lang="zh-CN" altLang="en-US" dirty="0">
                  <a:latin typeface="+mj-ea"/>
                  <a:ea typeface="+mj-ea"/>
                </a:rPr>
                <a:t>设</a:t>
              </a:r>
              <a:endParaRPr lang="zh-CN" altLang="en-US" dirty="0">
                <a:latin typeface="+mj-ea"/>
                <a:ea typeface="+mj-ea"/>
              </a:endParaRPr>
            </a:p>
            <a:p>
              <a:pPr algn="just" eaLnBrk="1" hangingPunct="1">
                <a:lnSpc>
                  <a:spcPct val="96000"/>
                </a:lnSpc>
              </a:pPr>
              <a:r>
                <a:rPr lang="zh-CN" altLang="en-US" dirty="0">
                  <a:latin typeface="+mj-ea"/>
                  <a:ea typeface="+mj-ea"/>
                </a:rPr>
                <a:t>计</a:t>
              </a:r>
              <a:endParaRPr lang="zh-CN" altLang="en-US" dirty="0">
                <a:latin typeface="+mj-ea"/>
                <a:ea typeface="+mj-ea"/>
              </a:endParaRPr>
            </a:p>
          </p:txBody>
        </p:sp>
        <p:sp>
          <p:nvSpPr>
            <p:cNvPr id="9" name="AutoShape 17"/>
            <p:cNvSpPr/>
            <p:nvPr/>
          </p:nvSpPr>
          <p:spPr bwMode="auto">
            <a:xfrm>
              <a:off x="3098" y="6949"/>
              <a:ext cx="236" cy="2530"/>
            </a:xfrm>
            <a:prstGeom prst="leftBrace">
              <a:avLst>
                <a:gd name="adj1" fmla="val 89336"/>
                <a:gd name="adj2" fmla="val 50000"/>
              </a:avLst>
            </a:prstGeom>
            <a:grpFill/>
            <a:ln w="9525">
              <a:solidFill>
                <a:srgbClr val="000000"/>
              </a:solidFill>
              <a:round/>
            </a:ln>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10" name="Text Box 18"/>
            <p:cNvSpPr txBox="1">
              <a:spLocks noChangeArrowheads="1"/>
            </p:cNvSpPr>
            <p:nvPr/>
          </p:nvSpPr>
          <p:spPr bwMode="auto">
            <a:xfrm>
              <a:off x="3452" y="6696"/>
              <a:ext cx="8985" cy="4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dirty="0">
                  <a:latin typeface="+mj-ea"/>
                  <a:ea typeface="+mj-ea"/>
                </a:rPr>
                <a:t>体系结构设计：是软件运行的环境，也称高层设计；</a:t>
              </a:r>
              <a:endParaRPr lang="zh-CN" altLang="en-US" dirty="0">
                <a:latin typeface="+mj-ea"/>
                <a:ea typeface="+mj-ea"/>
              </a:endParaRPr>
            </a:p>
          </p:txBody>
        </p:sp>
        <p:sp>
          <p:nvSpPr>
            <p:cNvPr id="11" name="Text Box 19"/>
            <p:cNvSpPr txBox="1">
              <a:spLocks noChangeArrowheads="1"/>
            </p:cNvSpPr>
            <p:nvPr/>
          </p:nvSpPr>
          <p:spPr bwMode="auto">
            <a:xfrm>
              <a:off x="3452" y="7202"/>
              <a:ext cx="11144" cy="4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dirty="0">
                  <a:latin typeface="+mj-ea"/>
                  <a:ea typeface="+mj-ea"/>
                </a:rPr>
                <a:t>领域问题结构设计：对分析模型进行细化的结果，也称底层设计；</a:t>
              </a:r>
              <a:endParaRPr lang="zh-CN" altLang="en-US" dirty="0">
                <a:latin typeface="+mj-ea"/>
                <a:ea typeface="+mj-ea"/>
              </a:endParaRPr>
            </a:p>
          </p:txBody>
        </p:sp>
        <p:sp>
          <p:nvSpPr>
            <p:cNvPr id="12" name="AutoShape 20"/>
            <p:cNvSpPr/>
            <p:nvPr/>
          </p:nvSpPr>
          <p:spPr bwMode="auto">
            <a:xfrm>
              <a:off x="3681" y="7932"/>
              <a:ext cx="236" cy="1518"/>
            </a:xfrm>
            <a:prstGeom prst="leftBrace">
              <a:avLst>
                <a:gd name="adj1" fmla="val 53602"/>
                <a:gd name="adj2" fmla="val 50000"/>
              </a:avLst>
            </a:prstGeom>
            <a:grpFill/>
            <a:ln w="9525">
              <a:solidFill>
                <a:srgbClr val="000000"/>
              </a:solidFill>
              <a:round/>
            </a:ln>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13" name="Text Box 21"/>
            <p:cNvSpPr txBox="1">
              <a:spLocks noChangeArrowheads="1"/>
            </p:cNvSpPr>
            <p:nvPr/>
          </p:nvSpPr>
          <p:spPr bwMode="auto">
            <a:xfrm>
              <a:off x="3903" y="7837"/>
              <a:ext cx="2478" cy="5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dirty="0">
                  <a:latin typeface="+mj-ea"/>
                  <a:ea typeface="+mj-ea"/>
                </a:rPr>
                <a:t>业务逻辑设计；</a:t>
              </a:r>
              <a:endParaRPr lang="zh-CN" altLang="en-US" dirty="0">
                <a:latin typeface="+mj-ea"/>
                <a:ea typeface="+mj-ea"/>
              </a:endParaRPr>
            </a:p>
          </p:txBody>
        </p:sp>
        <p:sp>
          <p:nvSpPr>
            <p:cNvPr id="14" name="Text Box 22"/>
            <p:cNvSpPr txBox="1">
              <a:spLocks noChangeArrowheads="1"/>
            </p:cNvSpPr>
            <p:nvPr/>
          </p:nvSpPr>
          <p:spPr bwMode="auto">
            <a:xfrm>
              <a:off x="3903" y="8467"/>
              <a:ext cx="5279" cy="5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dirty="0">
                  <a:latin typeface="+mj-ea"/>
                  <a:ea typeface="+mj-ea"/>
                </a:rPr>
                <a:t>接口设计</a:t>
              </a:r>
              <a:r>
                <a:rPr lang="en-US" altLang="zh-CN" dirty="0">
                  <a:latin typeface="+mj-ea"/>
                  <a:ea typeface="+mj-ea"/>
                </a:rPr>
                <a:t>(</a:t>
              </a:r>
              <a:r>
                <a:rPr lang="zh-CN" altLang="en-US" dirty="0">
                  <a:latin typeface="+mj-ea"/>
                  <a:ea typeface="+mj-ea"/>
                </a:rPr>
                <a:t>人机、软件、网络</a:t>
              </a:r>
              <a:r>
                <a:rPr lang="en-US" altLang="zh-CN" dirty="0">
                  <a:latin typeface="+mj-ea"/>
                  <a:ea typeface="+mj-ea"/>
                </a:rPr>
                <a:t>)</a:t>
              </a:r>
              <a:r>
                <a:rPr lang="zh-CN" altLang="en-US" dirty="0">
                  <a:latin typeface="+mj-ea"/>
                  <a:ea typeface="+mj-ea"/>
                </a:rPr>
                <a:t>；</a:t>
              </a:r>
              <a:endParaRPr lang="zh-CN" altLang="en-US" dirty="0">
                <a:latin typeface="+mj-ea"/>
                <a:ea typeface="+mj-ea"/>
              </a:endParaRPr>
            </a:p>
          </p:txBody>
        </p:sp>
        <p:sp>
          <p:nvSpPr>
            <p:cNvPr id="15" name="Text Box 23"/>
            <p:cNvSpPr txBox="1">
              <a:spLocks noChangeArrowheads="1"/>
            </p:cNvSpPr>
            <p:nvPr/>
          </p:nvSpPr>
          <p:spPr bwMode="auto">
            <a:xfrm>
              <a:off x="3917" y="9067"/>
              <a:ext cx="5363" cy="4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dirty="0">
                  <a:latin typeface="+mj-ea"/>
                  <a:ea typeface="+mj-ea"/>
                </a:rPr>
                <a:t>数据设计</a:t>
              </a:r>
              <a:r>
                <a:rPr lang="en-US" altLang="zh-CN" dirty="0">
                  <a:latin typeface="+mj-ea"/>
                  <a:ea typeface="+mj-ea"/>
                </a:rPr>
                <a:t>(</a:t>
              </a:r>
              <a:r>
                <a:rPr lang="zh-CN" altLang="en-US" dirty="0">
                  <a:latin typeface="+mj-ea"/>
                  <a:ea typeface="+mj-ea"/>
                </a:rPr>
                <a:t>数据的逻辑设计</a:t>
              </a:r>
              <a:r>
                <a:rPr lang="en-US" altLang="zh-CN" dirty="0">
                  <a:latin typeface="+mj-ea"/>
                  <a:ea typeface="+mj-ea"/>
                </a:rPr>
                <a:t>)</a:t>
              </a:r>
              <a:r>
                <a:rPr lang="zh-CN" altLang="en-US" dirty="0">
                  <a:latin typeface="+mj-ea"/>
                  <a:ea typeface="+mj-ea"/>
                </a:rPr>
                <a:t>；</a:t>
              </a:r>
              <a:endParaRPr lang="zh-CN" altLang="en-US" dirty="0">
                <a:latin typeface="+mj-ea"/>
                <a:ea typeface="+mj-ea"/>
              </a:endParaRPr>
            </a:p>
          </p:txBody>
        </p:sp>
        <p:sp>
          <p:nvSpPr>
            <p:cNvPr id="16" name="AutoShape 24"/>
            <p:cNvSpPr/>
            <p:nvPr/>
          </p:nvSpPr>
          <p:spPr bwMode="auto">
            <a:xfrm>
              <a:off x="3143" y="9985"/>
              <a:ext cx="273" cy="1265"/>
            </a:xfrm>
            <a:prstGeom prst="leftBrace">
              <a:avLst>
                <a:gd name="adj1" fmla="val 29779"/>
                <a:gd name="adj2" fmla="val 50000"/>
              </a:avLst>
            </a:prstGeom>
            <a:grpFill/>
            <a:ln w="9525">
              <a:solidFill>
                <a:srgbClr val="000000"/>
              </a:solidFill>
              <a:round/>
            </a:ln>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17" name="Text Box 25"/>
            <p:cNvSpPr txBox="1">
              <a:spLocks noChangeArrowheads="1"/>
            </p:cNvSpPr>
            <p:nvPr/>
          </p:nvSpPr>
          <p:spPr bwMode="auto">
            <a:xfrm>
              <a:off x="3498" y="10968"/>
              <a:ext cx="5363" cy="5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dirty="0">
                  <a:latin typeface="+mj-ea"/>
                  <a:ea typeface="+mj-ea"/>
                </a:rPr>
                <a:t>数据库和表</a:t>
              </a:r>
              <a:r>
                <a:rPr lang="en-US" altLang="zh-CN" dirty="0">
                  <a:latin typeface="+mj-ea"/>
                  <a:ea typeface="+mj-ea"/>
                </a:rPr>
                <a:t>(</a:t>
              </a:r>
              <a:r>
                <a:rPr lang="zh-CN" altLang="en-US" dirty="0">
                  <a:latin typeface="+mj-ea"/>
                  <a:ea typeface="+mj-ea"/>
                </a:rPr>
                <a:t>数据的物理设计</a:t>
              </a:r>
              <a:r>
                <a:rPr lang="en-US" altLang="zh-CN" dirty="0">
                  <a:latin typeface="+mj-ea"/>
                  <a:ea typeface="+mj-ea"/>
                </a:rPr>
                <a:t>)</a:t>
              </a:r>
              <a:r>
                <a:rPr lang="zh-CN" altLang="en-US" dirty="0">
                  <a:latin typeface="+mj-ea"/>
                  <a:ea typeface="+mj-ea"/>
                </a:rPr>
                <a:t>；</a:t>
              </a:r>
              <a:endParaRPr lang="zh-CN" altLang="en-US" dirty="0">
                <a:latin typeface="+mj-ea"/>
                <a:ea typeface="+mj-ea"/>
              </a:endParaRPr>
            </a:p>
          </p:txBody>
        </p:sp>
        <p:sp>
          <p:nvSpPr>
            <p:cNvPr id="18" name="Text Box 26"/>
            <p:cNvSpPr txBox="1">
              <a:spLocks noChangeArrowheads="1"/>
            </p:cNvSpPr>
            <p:nvPr/>
          </p:nvSpPr>
          <p:spPr bwMode="auto">
            <a:xfrm>
              <a:off x="3520" y="9826"/>
              <a:ext cx="5677" cy="4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dirty="0">
                  <a:latin typeface="+mj-ea"/>
                  <a:ea typeface="+mj-ea"/>
                </a:rPr>
                <a:t>模块内部逻辑与数据结构设计；</a:t>
              </a:r>
              <a:endParaRPr lang="zh-CN" altLang="en-US" dirty="0">
                <a:latin typeface="+mj-ea"/>
                <a:ea typeface="+mj-ea"/>
              </a:endParaRPr>
            </a:p>
          </p:txBody>
        </p:sp>
        <p:sp>
          <p:nvSpPr>
            <p:cNvPr id="19" name="Text Box 27"/>
            <p:cNvSpPr txBox="1">
              <a:spLocks noChangeArrowheads="1"/>
            </p:cNvSpPr>
            <p:nvPr/>
          </p:nvSpPr>
          <p:spPr bwMode="auto">
            <a:xfrm>
              <a:off x="3506" y="10398"/>
              <a:ext cx="3422" cy="5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dirty="0">
                  <a:latin typeface="+mj-ea"/>
                  <a:ea typeface="+mj-ea"/>
                </a:rPr>
                <a:t>界面设计；</a:t>
              </a:r>
              <a:endParaRPr lang="zh-CN" altLang="en-US" dirty="0">
                <a:latin typeface="+mj-ea"/>
                <a:ea typeface="+mj-ea"/>
              </a:endParaRPr>
            </a:p>
          </p:txBody>
        </p:sp>
        <p:sp>
          <p:nvSpPr>
            <p:cNvPr id="20" name="Line 28"/>
            <p:cNvSpPr>
              <a:spLocks noChangeShapeType="1"/>
            </p:cNvSpPr>
            <p:nvPr/>
          </p:nvSpPr>
          <p:spPr bwMode="auto">
            <a:xfrm>
              <a:off x="2326" y="9715"/>
              <a:ext cx="12035" cy="0"/>
            </a:xfrm>
            <a:prstGeom prst="line">
              <a:avLst/>
            </a:prstGeom>
            <a:grpFill/>
            <a:ln w="9525">
              <a:solidFill>
                <a:srgbClr val="000000"/>
              </a:solidFill>
              <a:prstDash val="lgDash"/>
              <a:round/>
            </a:ln>
          </p:spPr>
          <p:txBody>
            <a:bodyPr vert="eaVert"/>
            <a:lstStyle/>
            <a:p>
              <a:endParaRPr lang="zh-CN" altLang="en-US">
                <a:latin typeface="+mj-ea"/>
                <a:ea typeface="+mj-ea"/>
              </a:endParaRPr>
            </a:p>
          </p:txBody>
        </p:sp>
        <p:sp>
          <p:nvSpPr>
            <p:cNvPr id="21" name="Rectangle 29"/>
            <p:cNvSpPr>
              <a:spLocks noChangeArrowheads="1"/>
            </p:cNvSpPr>
            <p:nvPr/>
          </p:nvSpPr>
          <p:spPr bwMode="auto">
            <a:xfrm>
              <a:off x="9234" y="8214"/>
              <a:ext cx="689" cy="254"/>
            </a:xfrm>
            <a:prstGeom prst="rect">
              <a:avLst/>
            </a:prstGeom>
            <a:grpFill/>
            <a:ln w="9525" algn="ctr">
              <a:solidFill>
                <a:srgbClr val="000000"/>
              </a:solidFill>
              <a:miter lim="800000"/>
            </a:ln>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22" name="Rectangle 30"/>
            <p:cNvSpPr>
              <a:spLocks noChangeArrowheads="1"/>
            </p:cNvSpPr>
            <p:nvPr/>
          </p:nvSpPr>
          <p:spPr bwMode="auto">
            <a:xfrm>
              <a:off x="8998" y="8973"/>
              <a:ext cx="236" cy="506"/>
            </a:xfrm>
            <a:prstGeom prst="rect">
              <a:avLst/>
            </a:prstGeom>
            <a:grpFill/>
            <a:ln w="9525" algn="ctr">
              <a:solidFill>
                <a:srgbClr val="000000"/>
              </a:solidFill>
              <a:miter lim="800000"/>
            </a:ln>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23" name="Rectangle 31"/>
            <p:cNvSpPr>
              <a:spLocks noChangeArrowheads="1"/>
            </p:cNvSpPr>
            <p:nvPr/>
          </p:nvSpPr>
          <p:spPr bwMode="auto">
            <a:xfrm>
              <a:off x="9470" y="8973"/>
              <a:ext cx="236" cy="506"/>
            </a:xfrm>
            <a:prstGeom prst="rect">
              <a:avLst/>
            </a:prstGeom>
            <a:grpFill/>
            <a:ln w="9525" algn="ctr">
              <a:solidFill>
                <a:srgbClr val="000000"/>
              </a:solidFill>
              <a:miter lim="800000"/>
            </a:ln>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24" name="Rectangle 32"/>
            <p:cNvSpPr>
              <a:spLocks noChangeArrowheads="1"/>
            </p:cNvSpPr>
            <p:nvPr/>
          </p:nvSpPr>
          <p:spPr bwMode="auto">
            <a:xfrm>
              <a:off x="9942" y="8973"/>
              <a:ext cx="236" cy="506"/>
            </a:xfrm>
            <a:prstGeom prst="rect">
              <a:avLst/>
            </a:prstGeom>
            <a:grpFill/>
            <a:ln w="9525" algn="ctr">
              <a:solidFill>
                <a:srgbClr val="000000"/>
              </a:solidFill>
              <a:miter lim="800000"/>
            </a:ln>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25" name="Line 33"/>
            <p:cNvSpPr>
              <a:spLocks noChangeShapeType="1"/>
            </p:cNvSpPr>
            <p:nvPr/>
          </p:nvSpPr>
          <p:spPr bwMode="auto">
            <a:xfrm>
              <a:off x="9588" y="8467"/>
              <a:ext cx="1" cy="506"/>
            </a:xfrm>
            <a:prstGeom prst="line">
              <a:avLst/>
            </a:prstGeom>
            <a:grpFill/>
            <a:ln w="9525">
              <a:solidFill>
                <a:srgbClr val="000000"/>
              </a:solidFill>
              <a:round/>
            </a:ln>
          </p:spPr>
          <p:txBody>
            <a:bodyPr vert="eaVert"/>
            <a:lstStyle/>
            <a:p>
              <a:endParaRPr lang="zh-CN" altLang="en-US">
                <a:latin typeface="+mj-ea"/>
                <a:ea typeface="+mj-ea"/>
              </a:endParaRPr>
            </a:p>
          </p:txBody>
        </p:sp>
        <p:sp>
          <p:nvSpPr>
            <p:cNvPr id="26" name="Line 34"/>
            <p:cNvSpPr>
              <a:spLocks noChangeShapeType="1"/>
            </p:cNvSpPr>
            <p:nvPr/>
          </p:nvSpPr>
          <p:spPr bwMode="auto">
            <a:xfrm>
              <a:off x="9116" y="8720"/>
              <a:ext cx="0" cy="253"/>
            </a:xfrm>
            <a:prstGeom prst="line">
              <a:avLst/>
            </a:prstGeom>
            <a:grpFill/>
            <a:ln w="9525">
              <a:solidFill>
                <a:srgbClr val="000000"/>
              </a:solidFill>
              <a:round/>
            </a:ln>
          </p:spPr>
          <p:txBody>
            <a:bodyPr vert="eaVert"/>
            <a:lstStyle/>
            <a:p>
              <a:endParaRPr lang="zh-CN" altLang="en-US">
                <a:latin typeface="+mj-ea"/>
                <a:ea typeface="+mj-ea"/>
              </a:endParaRPr>
            </a:p>
          </p:txBody>
        </p:sp>
        <p:sp>
          <p:nvSpPr>
            <p:cNvPr id="27" name="Line 35"/>
            <p:cNvSpPr>
              <a:spLocks noChangeShapeType="1"/>
            </p:cNvSpPr>
            <p:nvPr/>
          </p:nvSpPr>
          <p:spPr bwMode="auto">
            <a:xfrm>
              <a:off x="9116" y="8720"/>
              <a:ext cx="944" cy="0"/>
            </a:xfrm>
            <a:prstGeom prst="line">
              <a:avLst/>
            </a:prstGeom>
            <a:grpFill/>
            <a:ln w="9525">
              <a:solidFill>
                <a:srgbClr val="000000"/>
              </a:solidFill>
              <a:round/>
            </a:ln>
          </p:spPr>
          <p:txBody>
            <a:bodyPr vert="eaVert"/>
            <a:lstStyle/>
            <a:p>
              <a:endParaRPr lang="zh-CN" altLang="en-US">
                <a:latin typeface="+mj-ea"/>
                <a:ea typeface="+mj-ea"/>
              </a:endParaRPr>
            </a:p>
          </p:txBody>
        </p:sp>
        <p:sp>
          <p:nvSpPr>
            <p:cNvPr id="28" name="Line 36"/>
            <p:cNvSpPr>
              <a:spLocks noChangeShapeType="1"/>
            </p:cNvSpPr>
            <p:nvPr/>
          </p:nvSpPr>
          <p:spPr bwMode="auto">
            <a:xfrm>
              <a:off x="10060" y="8720"/>
              <a:ext cx="0" cy="253"/>
            </a:xfrm>
            <a:prstGeom prst="line">
              <a:avLst/>
            </a:prstGeom>
            <a:grpFill/>
            <a:ln w="9525">
              <a:solidFill>
                <a:srgbClr val="000000"/>
              </a:solidFill>
              <a:round/>
            </a:ln>
          </p:spPr>
          <p:txBody>
            <a:bodyPr vert="eaVert"/>
            <a:lstStyle/>
            <a:p>
              <a:endParaRPr lang="zh-CN" altLang="en-US">
                <a:latin typeface="+mj-ea"/>
                <a:ea typeface="+mj-ea"/>
              </a:endParaRPr>
            </a:p>
          </p:txBody>
        </p:sp>
        <p:sp>
          <p:nvSpPr>
            <p:cNvPr id="29" name="Rectangle 37"/>
            <p:cNvSpPr>
              <a:spLocks noChangeArrowheads="1"/>
            </p:cNvSpPr>
            <p:nvPr/>
          </p:nvSpPr>
          <p:spPr bwMode="auto">
            <a:xfrm>
              <a:off x="8998" y="10070"/>
              <a:ext cx="1770" cy="674"/>
            </a:xfrm>
            <a:prstGeom prst="rect">
              <a:avLst/>
            </a:prstGeom>
            <a:grpFill/>
            <a:ln w="9525" algn="ctr">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6000"/>
                </a:lnSpc>
              </a:pPr>
              <a:r>
                <a:rPr lang="zh-CN" altLang="en-US" dirty="0">
                  <a:latin typeface="+mj-ea"/>
                  <a:ea typeface="+mj-ea"/>
                </a:rPr>
                <a:t>算法</a:t>
              </a:r>
              <a:r>
                <a:rPr lang="en-US" altLang="zh-CN" dirty="0">
                  <a:latin typeface="+mj-ea"/>
                  <a:ea typeface="+mj-ea"/>
                </a:rPr>
                <a:t>+</a:t>
              </a:r>
              <a:endParaRPr lang="en-US" altLang="zh-CN" dirty="0">
                <a:latin typeface="+mj-ea"/>
                <a:ea typeface="+mj-ea"/>
              </a:endParaRPr>
            </a:p>
            <a:p>
              <a:pPr eaLnBrk="1" hangingPunct="1">
                <a:lnSpc>
                  <a:spcPct val="96000"/>
                </a:lnSpc>
              </a:pPr>
              <a:r>
                <a:rPr lang="zh-CN" altLang="en-US" dirty="0">
                  <a:latin typeface="+mj-ea"/>
                  <a:ea typeface="+mj-ea"/>
                </a:rPr>
                <a:t>数据结构</a:t>
              </a:r>
              <a:endParaRPr lang="zh-CN" altLang="en-US" dirty="0">
                <a:latin typeface="+mj-ea"/>
                <a:ea typeface="+mj-ea"/>
              </a:endParaRPr>
            </a:p>
          </p:txBody>
        </p:sp>
        <p:sp>
          <p:nvSpPr>
            <p:cNvPr id="30" name="Freeform 38"/>
            <p:cNvSpPr/>
            <p:nvPr/>
          </p:nvSpPr>
          <p:spPr bwMode="auto">
            <a:xfrm>
              <a:off x="9633" y="9291"/>
              <a:ext cx="480" cy="818"/>
            </a:xfrm>
            <a:custGeom>
              <a:avLst/>
              <a:gdLst>
                <a:gd name="T0" fmla="*/ 405 w 480"/>
                <a:gd name="T1" fmla="*/ 0 h 818"/>
                <a:gd name="T2" fmla="*/ 435 w 480"/>
                <a:gd name="T3" fmla="*/ 90 h 818"/>
                <a:gd name="T4" fmla="*/ 480 w 480"/>
                <a:gd name="T5" fmla="*/ 180 h 818"/>
                <a:gd name="T6" fmla="*/ 330 w 480"/>
                <a:gd name="T7" fmla="*/ 390 h 818"/>
                <a:gd name="T8" fmla="*/ 210 w 480"/>
                <a:gd name="T9" fmla="*/ 570 h 818"/>
                <a:gd name="T10" fmla="*/ 180 w 480"/>
                <a:gd name="T11" fmla="*/ 645 h 818"/>
                <a:gd name="T12" fmla="*/ 60 w 480"/>
                <a:gd name="T13" fmla="*/ 765 h 818"/>
                <a:gd name="T14" fmla="*/ 0 w 480"/>
                <a:gd name="T15" fmla="*/ 810 h 818"/>
                <a:gd name="T16" fmla="*/ 0 60000 65536"/>
                <a:gd name="T17" fmla="*/ 0 60000 65536"/>
                <a:gd name="T18" fmla="*/ 0 60000 65536"/>
                <a:gd name="T19" fmla="*/ 0 60000 65536"/>
                <a:gd name="T20" fmla="*/ 0 60000 65536"/>
                <a:gd name="T21" fmla="*/ 0 60000 65536"/>
                <a:gd name="T22" fmla="*/ 0 60000 65536"/>
                <a:gd name="T23" fmla="*/ 0 60000 65536"/>
                <a:gd name="T24" fmla="*/ 0 w 480"/>
                <a:gd name="T25" fmla="*/ 0 h 818"/>
                <a:gd name="T26" fmla="*/ 480 w 480"/>
                <a:gd name="T27" fmla="*/ 818 h 8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0" h="818">
                  <a:moveTo>
                    <a:pt x="405" y="0"/>
                  </a:moveTo>
                  <a:cubicBezTo>
                    <a:pt x="415" y="30"/>
                    <a:pt x="417" y="64"/>
                    <a:pt x="435" y="90"/>
                  </a:cubicBezTo>
                  <a:cubicBezTo>
                    <a:pt x="474" y="148"/>
                    <a:pt x="459" y="118"/>
                    <a:pt x="480" y="180"/>
                  </a:cubicBezTo>
                  <a:cubicBezTo>
                    <a:pt x="444" y="340"/>
                    <a:pt x="463" y="323"/>
                    <a:pt x="330" y="390"/>
                  </a:cubicBezTo>
                  <a:cubicBezTo>
                    <a:pt x="290" y="450"/>
                    <a:pt x="250" y="510"/>
                    <a:pt x="210" y="570"/>
                  </a:cubicBezTo>
                  <a:cubicBezTo>
                    <a:pt x="195" y="592"/>
                    <a:pt x="193" y="621"/>
                    <a:pt x="180" y="645"/>
                  </a:cubicBezTo>
                  <a:cubicBezTo>
                    <a:pt x="126" y="745"/>
                    <a:pt x="141" y="724"/>
                    <a:pt x="60" y="765"/>
                  </a:cubicBezTo>
                  <a:cubicBezTo>
                    <a:pt x="24" y="818"/>
                    <a:pt x="48" y="810"/>
                    <a:pt x="0" y="810"/>
                  </a:cubicBezTo>
                </a:path>
              </a:pathLst>
            </a:custGeom>
            <a:grpFill/>
            <a:ln w="9525">
              <a:solidFill>
                <a:srgbClr val="000000"/>
              </a:solidFill>
              <a:round/>
              <a:tailEnd type="triangle" w="med" len="med"/>
            </a:ln>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grpSp>
      <p:sp>
        <p:nvSpPr>
          <p:cNvPr id="31" name="日期占位符 30"/>
          <p:cNvSpPr>
            <a:spLocks noGrp="1"/>
          </p:cNvSpPr>
          <p:nvPr>
            <p:ph type="dt" sz="half" idx="10"/>
          </p:nvPr>
        </p:nvSpPr>
        <p:spPr/>
        <p:txBody>
          <a:bodyPr/>
          <a:lstStyle/>
          <a:p>
            <a:fld id="{B6863F01-5A96-4F1F-A4C4-592E64F4847F}" type="datetime1">
              <a:rPr lang="zh-CN" altLang="en-US" smtClean="0"/>
            </a:fld>
            <a:endParaRPr lang="zh-CN" altLang="en-US"/>
          </a:p>
        </p:txBody>
      </p:sp>
      <p:sp>
        <p:nvSpPr>
          <p:cNvPr id="32" name="页脚占位符 31"/>
          <p:cNvSpPr>
            <a:spLocks noGrp="1"/>
          </p:cNvSpPr>
          <p:nvPr>
            <p:ph type="ftr" sz="quarter" idx="11"/>
          </p:nvPr>
        </p:nvSpPr>
        <p:spPr/>
        <p:txBody>
          <a:bodyPr/>
          <a:lstStyle/>
          <a:p>
            <a:r>
              <a:rPr lang="zh-CN" altLang="en-US" smtClean="0"/>
              <a:t>软件工程</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t>B/S</a:t>
            </a:r>
            <a:r>
              <a:rPr lang="zh-CN" altLang="en-US" dirty="0"/>
              <a:t>结构</a:t>
            </a:r>
            <a:endParaRPr lang="zh-CN" altLang="en-US" dirty="0"/>
          </a:p>
        </p:txBody>
      </p:sp>
      <p:sp>
        <p:nvSpPr>
          <p:cNvPr id="3" name="文本占位符 2"/>
          <p:cNvSpPr>
            <a:spLocks noGrp="1"/>
          </p:cNvSpPr>
          <p:nvPr>
            <p:ph idx="1"/>
          </p:nvPr>
        </p:nvSpPr>
        <p:spPr/>
        <p:txBody>
          <a:bodyPr>
            <a:normAutofit lnSpcReduction="10000"/>
          </a:bodyPr>
          <a:lstStyle/>
          <a:p>
            <a:pPr>
              <a:lnSpc>
                <a:spcPct val="120000"/>
              </a:lnSpc>
            </a:pPr>
            <a:r>
              <a:rPr lang="zh-CN" altLang="en-US" sz="2000" dirty="0"/>
              <a:t>客户端浏览器</a:t>
            </a:r>
            <a:r>
              <a:rPr lang="en-US" altLang="zh-CN" sz="2000" dirty="0"/>
              <a:t>+</a:t>
            </a:r>
            <a:r>
              <a:rPr lang="zh-CN" altLang="en-US" sz="2000" dirty="0"/>
              <a:t>服务器及其运行系统</a:t>
            </a:r>
            <a:endParaRPr lang="en-US" altLang="zh-CN" sz="2000" dirty="0"/>
          </a:p>
          <a:p>
            <a:pPr>
              <a:lnSpc>
                <a:spcPct val="120000"/>
              </a:lnSpc>
            </a:pPr>
            <a:r>
              <a:rPr lang="zh-CN" altLang="en-US" sz="2000" dirty="0"/>
              <a:t>本质也是</a:t>
            </a:r>
            <a:r>
              <a:rPr lang="en-US" altLang="zh-CN" sz="2000" dirty="0"/>
              <a:t>C/S</a:t>
            </a:r>
            <a:r>
              <a:rPr lang="zh-CN" altLang="en-US" sz="2000" dirty="0"/>
              <a:t>结构的一</a:t>
            </a:r>
            <a:r>
              <a:rPr lang="zh-CN" altLang="en-US" sz="2000" dirty="0" smtClean="0"/>
              <a:t>种</a:t>
            </a:r>
            <a:r>
              <a:rPr lang="zh-CN" altLang="en-US" sz="2000" dirty="0"/>
              <a:t>（瘦客户机）</a:t>
            </a:r>
            <a:r>
              <a:rPr lang="zh-CN" altLang="en-US" sz="2000" dirty="0" smtClean="0"/>
              <a:t>，</a:t>
            </a:r>
            <a:r>
              <a:rPr lang="zh-CN" altLang="en-US" sz="2000" dirty="0"/>
              <a:t>一部分事务逻辑在客户端（前端）实现，主要事务逻辑在服务器端实现。浏览器发出请求，其余的数据请求、加工、结果返回以及动态网页生成等工作全部由服务器完成</a:t>
            </a:r>
            <a:r>
              <a:rPr lang="zh-CN" altLang="en-US" sz="2000" dirty="0" smtClean="0"/>
              <a:t>。</a:t>
            </a:r>
            <a:endParaRPr lang="en-US" altLang="zh-CN" sz="2000" dirty="0"/>
          </a:p>
          <a:p>
            <a:pPr>
              <a:lnSpc>
                <a:spcPct val="120000"/>
              </a:lnSpc>
            </a:pPr>
            <a:r>
              <a:rPr lang="zh-CN" altLang="en-US" sz="2000" dirty="0"/>
              <a:t>客户端升级和维护容易，可以跨平台操作，具有良好的开放性和可扩展性，可采用防火墙技术来保证系统的安全性。</a:t>
            </a:r>
            <a:r>
              <a:rPr lang="en-US" altLang="zh-CN" sz="2000" dirty="0"/>
              <a:t>Ajax</a:t>
            </a:r>
            <a:r>
              <a:rPr lang="zh-CN" altLang="en-US" sz="2000" dirty="0"/>
              <a:t>等技术使</a:t>
            </a:r>
            <a:r>
              <a:rPr lang="en-US" altLang="zh-CN" sz="2000" dirty="0"/>
              <a:t>Web</a:t>
            </a:r>
            <a:r>
              <a:rPr lang="zh-CN" altLang="en-US" sz="2000" dirty="0"/>
              <a:t>应用程序向富客户端发展。</a:t>
            </a:r>
            <a:endParaRPr lang="en-US" altLang="zh-CN" sz="2000" dirty="0"/>
          </a:p>
          <a:p>
            <a:pPr>
              <a:lnSpc>
                <a:spcPct val="120000"/>
              </a:lnSpc>
            </a:pPr>
            <a:r>
              <a:rPr lang="zh-CN" altLang="en-US" sz="2000" dirty="0"/>
              <a:t>存在问题：浏览器有兼容性问题。</a:t>
            </a:r>
            <a:endParaRPr lang="zh-CN" altLang="en-US" sz="20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7" name="日期占位符 6"/>
          <p:cNvSpPr>
            <a:spLocks noGrp="1"/>
          </p:cNvSpPr>
          <p:nvPr>
            <p:ph type="dt" sz="half" idx="10"/>
          </p:nvPr>
        </p:nvSpPr>
        <p:spPr/>
        <p:txBody>
          <a:bodyPr/>
          <a:lstStyle/>
          <a:p>
            <a:fld id="{F1EF5A45-3ED9-47D5-AA31-6F73A2DA4432}" type="datetime1">
              <a:rPr lang="zh-CN" altLang="en-US" smtClean="0"/>
            </a:fld>
            <a:endParaRPr lang="zh-CN" altLang="en-US" dirty="0"/>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多层体系结构</a:t>
            </a:r>
            <a:endParaRPr lang="zh-CN" altLang="en-US" dirty="0"/>
          </a:p>
        </p:txBody>
      </p:sp>
      <p:sp>
        <p:nvSpPr>
          <p:cNvPr id="2" name="内容占位符 1"/>
          <p:cNvSpPr>
            <a:spLocks noGrp="1"/>
          </p:cNvSpPr>
          <p:nvPr>
            <p:ph idx="1"/>
          </p:nvPr>
        </p:nvSpPr>
        <p:spPr/>
        <p:txBody>
          <a:bodyPr>
            <a:noAutofit/>
          </a:bodyPr>
          <a:lstStyle/>
          <a:p>
            <a:pPr>
              <a:lnSpc>
                <a:spcPct val="100000"/>
              </a:lnSpc>
              <a:spcBef>
                <a:spcPts val="600"/>
              </a:spcBef>
            </a:pPr>
            <a:r>
              <a:rPr lang="zh-CN" altLang="en-US" sz="2400" dirty="0"/>
              <a:t>整个系统被分为若干层，每一层为上层提供服务，并作为下一层的客户。</a:t>
            </a:r>
            <a:endParaRPr lang="en-US" altLang="zh-CN" sz="2400" dirty="0"/>
          </a:p>
          <a:p>
            <a:pPr>
              <a:lnSpc>
                <a:spcPct val="100000"/>
              </a:lnSpc>
              <a:spcBef>
                <a:spcPts val="600"/>
              </a:spcBef>
            </a:pPr>
            <a:r>
              <a:rPr lang="zh-CN" altLang="en-US" sz="2400" dirty="0"/>
              <a:t>从外层到内层，每层的操作逐渐接近机器的指令集，在最外层，构件完成界面层的操作，在最内层，构件完成与操作系统的连接，执行操作系统的指令，中间层提供很多服务和应用。</a:t>
            </a:r>
            <a:endParaRPr lang="en-US" altLang="zh-CN" sz="2400" dirty="0"/>
          </a:p>
          <a:p>
            <a:pPr>
              <a:lnSpc>
                <a:spcPct val="100000"/>
              </a:lnSpc>
              <a:spcBef>
                <a:spcPts val="600"/>
              </a:spcBef>
            </a:pPr>
            <a:r>
              <a:rPr lang="zh-CN" altLang="en-US" sz="2400" dirty="0"/>
              <a:t>每层至多和相邻的上下层交互，因此，功能改变最多影响相邻的内外层。只要提供的服务接口定义不变，同层的不同实现可以交互使用。</a:t>
            </a:r>
            <a:endParaRPr lang="zh-CN" altLang="en-US" sz="24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5" name="日期占位符 4"/>
          <p:cNvSpPr>
            <a:spLocks noGrp="1"/>
          </p:cNvSpPr>
          <p:nvPr>
            <p:ph type="dt" sz="half" idx="10"/>
          </p:nvPr>
        </p:nvSpPr>
        <p:spPr/>
        <p:txBody>
          <a:bodyPr/>
          <a:lstStyle/>
          <a:p>
            <a:fld id="{EC5CD2A0-5EF7-483D-B9C7-FA48AF4BE7C7}"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多层体系结构</a:t>
            </a:r>
            <a:endParaRPr lang="zh-CN" altLang="en-US" dirty="0"/>
          </a:p>
        </p:txBody>
      </p:sp>
      <p:sp>
        <p:nvSpPr>
          <p:cNvPr id="2" name="内容占位符 1"/>
          <p:cNvSpPr>
            <a:spLocks noGrp="1"/>
          </p:cNvSpPr>
          <p:nvPr>
            <p:ph idx="1"/>
          </p:nvPr>
        </p:nvSpPr>
        <p:spPr/>
        <p:txBody>
          <a:bodyPr>
            <a:normAutofit/>
          </a:bodyPr>
          <a:lstStyle/>
          <a:p>
            <a:pPr algn="just">
              <a:lnSpc>
                <a:spcPct val="120000"/>
              </a:lnSpc>
              <a:buFontTx/>
              <a:buAutoNum type="arabicPeriod"/>
            </a:pPr>
            <a:r>
              <a:rPr lang="zh-CN" altLang="en-US" sz="2000" dirty="0"/>
              <a:t>客户层：也可称表示层、视图层、人机界面层等，提供给软件的操作者。</a:t>
            </a:r>
            <a:endParaRPr lang="zh-CN" altLang="en-US" sz="2000" dirty="0"/>
          </a:p>
          <a:p>
            <a:pPr algn="just">
              <a:lnSpc>
                <a:spcPct val="120000"/>
              </a:lnSpc>
              <a:buFontTx/>
              <a:buAutoNum type="arabicPeriod"/>
            </a:pPr>
            <a:r>
              <a:rPr lang="zh-CN" altLang="en-US" sz="2000" dirty="0"/>
              <a:t>业务层：是对客户层操作的响应，执行动态代码完成运算，在企业级软件中也就是完成与业务相关的数据访问，也称业务逻辑。 </a:t>
            </a:r>
            <a:endParaRPr lang="zh-CN" altLang="en-US" sz="2000" dirty="0"/>
          </a:p>
          <a:p>
            <a:pPr algn="just">
              <a:lnSpc>
                <a:spcPct val="120000"/>
              </a:lnSpc>
              <a:buFontTx/>
              <a:buAutoNum type="arabicPeriod"/>
            </a:pPr>
            <a:r>
              <a:rPr lang="zh-CN" altLang="en-US" sz="2000" dirty="0"/>
              <a:t>数据层：简单理解就是存放数据的地方，它是为业务层的数据访问提供数据资源和操作 。</a:t>
            </a:r>
            <a:endParaRPr lang="zh-CN" altLang="en-US" sz="20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grpSp>
        <p:nvGrpSpPr>
          <p:cNvPr id="74" name="Group 53"/>
          <p:cNvGrpSpPr>
            <a:grpSpLocks noChangeAspect="1"/>
          </p:cNvGrpSpPr>
          <p:nvPr/>
        </p:nvGrpSpPr>
        <p:grpSpPr bwMode="auto">
          <a:xfrm>
            <a:off x="1106390" y="3518679"/>
            <a:ext cx="7156246" cy="1309596"/>
            <a:chOff x="1069" y="1216"/>
            <a:chExt cx="7700" cy="753"/>
          </a:xfrm>
        </p:grpSpPr>
        <p:sp>
          <p:nvSpPr>
            <p:cNvPr id="75" name="AutoShape 63"/>
            <p:cNvSpPr>
              <a:spLocks noChangeAspect="1" noChangeArrowheads="1" noTextEdit="1"/>
            </p:cNvSpPr>
            <p:nvPr/>
          </p:nvSpPr>
          <p:spPr bwMode="auto">
            <a:xfrm>
              <a:off x="1238" y="1227"/>
              <a:ext cx="7442" cy="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defTabSz="685800" fontAlgn="base">
                <a:spcBef>
                  <a:spcPct val="0"/>
                </a:spcBef>
                <a:spcAft>
                  <a:spcPct val="0"/>
                </a:spcAft>
                <a:defRPr/>
              </a:pPr>
              <a:endParaRPr lang="zh-CN" altLang="en-US" sz="1600" kern="0">
                <a:solidFill>
                  <a:srgbClr val="000000"/>
                </a:solidFill>
                <a:latin typeface="Arial" panose="020B0604020202020204" pitchFamily="34" charset="0"/>
                <a:ea typeface="宋体" panose="02010600030101010101" pitchFamily="2" charset="-122"/>
              </a:endParaRPr>
            </a:p>
          </p:txBody>
        </p:sp>
        <p:sp>
          <p:nvSpPr>
            <p:cNvPr id="76" name="Rectangle 62"/>
            <p:cNvSpPr>
              <a:spLocks noChangeArrowheads="1"/>
            </p:cNvSpPr>
            <p:nvPr/>
          </p:nvSpPr>
          <p:spPr bwMode="auto">
            <a:xfrm>
              <a:off x="4198" y="1232"/>
              <a:ext cx="1591" cy="611"/>
            </a:xfrm>
            <a:prstGeom prst="rect">
              <a:avLst/>
            </a:prstGeom>
          </p:spPr>
          <p:style>
            <a:lnRef idx="1">
              <a:schemeClr val="accent1"/>
            </a:lnRef>
            <a:fillRef idx="2">
              <a:schemeClr val="accent1"/>
            </a:fillRef>
            <a:effectRef idx="1">
              <a:schemeClr val="accent1"/>
            </a:effectRef>
            <a:fontRef idx="minor">
              <a:schemeClr val="dk1"/>
            </a:fontRef>
          </p:style>
          <p:txBody>
            <a:bodyPr lIns="54179" tIns="27089" rIns="54179" bIns="27089" anchor="ctr"/>
            <a:lstStyle/>
            <a:p>
              <a:pPr algn="ctr" defTabSz="685800" eaLnBrk="0" fontAlgn="base" hangingPunct="0">
                <a:spcBef>
                  <a:spcPct val="0"/>
                </a:spcBef>
                <a:spcAft>
                  <a:spcPct val="0"/>
                </a:spcAft>
                <a:defRPr/>
              </a:pPr>
              <a:r>
                <a:rPr lang="zh-CN" altLang="en-US" sz="1200" b="1" kern="0" dirty="0">
                  <a:solidFill>
                    <a:srgbClr val="000000"/>
                  </a:solidFill>
                  <a:latin typeface="Arial" panose="020B0604020202020204" pitchFamily="34" charset="0"/>
                  <a:ea typeface="宋体" panose="02010600030101010101" pitchFamily="2" charset="-122"/>
                  <a:cs typeface="宋体" panose="02010600030101010101" pitchFamily="2" charset="-122"/>
                </a:rPr>
                <a:t>业务层</a:t>
              </a:r>
              <a:endParaRPr lang="zh-CN" altLang="en-US" sz="1200" b="1" kern="0" dirty="0">
                <a:solidFill>
                  <a:srgbClr val="000000"/>
                </a:solidFill>
                <a:latin typeface="Arial" panose="020B0604020202020204" pitchFamily="34" charset="0"/>
                <a:ea typeface="宋体" panose="02010600030101010101" pitchFamily="2" charset="-122"/>
              </a:endParaRPr>
            </a:p>
            <a:p>
              <a:pPr algn="ctr" defTabSz="685800" eaLnBrk="0" fontAlgn="base" hangingPunct="0">
                <a:spcBef>
                  <a:spcPct val="0"/>
                </a:spcBef>
                <a:spcAft>
                  <a:spcPct val="0"/>
                </a:spcAft>
                <a:defRPr/>
              </a:pPr>
              <a:r>
                <a:rPr lang="zh-CN" altLang="zh-CN" sz="1200" b="1"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a:t>
              </a:r>
              <a:r>
                <a:rPr lang="zh-CN" altLang="en-US" sz="1200" b="1" kern="0" dirty="0">
                  <a:solidFill>
                    <a:srgbClr val="000000"/>
                  </a:solidFill>
                  <a:latin typeface="Arial" panose="020B0604020202020204" pitchFamily="34" charset="0"/>
                  <a:ea typeface="宋体" panose="02010600030101010101" pitchFamily="2" charset="-122"/>
                  <a:cs typeface="宋体" panose="02010600030101010101" pitchFamily="2" charset="-122"/>
                </a:rPr>
                <a:t>执行业务流程</a:t>
              </a:r>
              <a:r>
                <a:rPr lang="zh-CN" altLang="zh-CN" sz="1200" b="1"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a:t>
              </a:r>
              <a:endParaRPr lang="zh-CN" altLang="zh-CN" sz="1200" b="1" kern="0" dirty="0">
                <a:solidFill>
                  <a:srgbClr val="000000"/>
                </a:solidFill>
                <a:latin typeface="Arial" panose="020B0604020202020204" pitchFamily="34" charset="0"/>
                <a:ea typeface="宋体" panose="02010600030101010101" pitchFamily="2" charset="-122"/>
              </a:endParaRPr>
            </a:p>
          </p:txBody>
        </p:sp>
        <p:sp>
          <p:nvSpPr>
            <p:cNvPr id="77" name="Line 61"/>
            <p:cNvSpPr>
              <a:spLocks noChangeShapeType="1"/>
            </p:cNvSpPr>
            <p:nvPr/>
          </p:nvSpPr>
          <p:spPr bwMode="auto">
            <a:xfrm flipV="1">
              <a:off x="2487" y="1433"/>
              <a:ext cx="1652"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algn="ctr" defTabSz="685800" fontAlgn="base">
                <a:spcBef>
                  <a:spcPct val="0"/>
                </a:spcBef>
                <a:spcAft>
                  <a:spcPct val="0"/>
                </a:spcAft>
                <a:defRPr/>
              </a:pPr>
              <a:endParaRPr lang="zh-CN" altLang="en-US" sz="1600" kern="0">
                <a:solidFill>
                  <a:srgbClr val="000000"/>
                </a:solidFill>
                <a:latin typeface="Arial" panose="020B0604020202020204" pitchFamily="34" charset="0"/>
                <a:ea typeface="宋体" panose="02010600030101010101" pitchFamily="2" charset="-122"/>
              </a:endParaRPr>
            </a:p>
          </p:txBody>
        </p:sp>
        <p:sp>
          <p:nvSpPr>
            <p:cNvPr id="78" name="Line 60"/>
            <p:cNvSpPr>
              <a:spLocks noChangeShapeType="1"/>
            </p:cNvSpPr>
            <p:nvPr/>
          </p:nvSpPr>
          <p:spPr bwMode="auto">
            <a:xfrm>
              <a:off x="5789" y="1636"/>
              <a:ext cx="1418"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defTabSz="685800" fontAlgn="base">
                <a:spcBef>
                  <a:spcPct val="0"/>
                </a:spcBef>
                <a:spcAft>
                  <a:spcPct val="0"/>
                </a:spcAft>
                <a:defRPr/>
              </a:pPr>
              <a:endParaRPr lang="zh-CN" altLang="en-US" sz="1600" kern="0">
                <a:solidFill>
                  <a:srgbClr val="000000"/>
                </a:solidFill>
                <a:latin typeface="Arial" panose="020B0604020202020204" pitchFamily="34" charset="0"/>
                <a:ea typeface="宋体" panose="02010600030101010101" pitchFamily="2" charset="-122"/>
              </a:endParaRPr>
            </a:p>
          </p:txBody>
        </p:sp>
        <p:sp>
          <p:nvSpPr>
            <p:cNvPr id="79" name="Line 59"/>
            <p:cNvSpPr>
              <a:spLocks noChangeShapeType="1"/>
            </p:cNvSpPr>
            <p:nvPr/>
          </p:nvSpPr>
          <p:spPr bwMode="auto">
            <a:xfrm flipH="1">
              <a:off x="2469" y="1639"/>
              <a:ext cx="1652"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algn="ctr" defTabSz="685800" fontAlgn="base">
                <a:spcBef>
                  <a:spcPct val="0"/>
                </a:spcBef>
                <a:spcAft>
                  <a:spcPct val="0"/>
                </a:spcAft>
                <a:defRPr/>
              </a:pPr>
              <a:endParaRPr lang="zh-CN" altLang="en-US" sz="1600" kern="0">
                <a:solidFill>
                  <a:srgbClr val="000000"/>
                </a:solidFill>
                <a:latin typeface="Arial" panose="020B0604020202020204" pitchFamily="34" charset="0"/>
                <a:ea typeface="宋体" panose="02010600030101010101" pitchFamily="2" charset="-122"/>
              </a:endParaRPr>
            </a:p>
          </p:txBody>
        </p:sp>
        <p:sp>
          <p:nvSpPr>
            <p:cNvPr id="80" name="Text Box 58"/>
            <p:cNvSpPr txBox="1">
              <a:spLocks noChangeArrowheads="1"/>
            </p:cNvSpPr>
            <p:nvPr/>
          </p:nvSpPr>
          <p:spPr bwMode="auto">
            <a:xfrm>
              <a:off x="2700" y="1275"/>
              <a:ext cx="1032"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179" tIns="0" rIns="54179" bIns="27089"/>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fontAlgn="base">
                <a:spcBef>
                  <a:spcPct val="0"/>
                </a:spcBef>
                <a:spcAft>
                  <a:spcPct val="0"/>
                </a:spcAft>
                <a:defRPr/>
              </a:pPr>
              <a:r>
                <a:rPr lang="zh-CN" altLang="en-US" sz="1200" b="1" kern="0">
                  <a:solidFill>
                    <a:srgbClr val="000000"/>
                  </a:solidFill>
                </a:rPr>
                <a:t>访问请求</a:t>
              </a:r>
              <a:endParaRPr lang="zh-CN" altLang="en-US" sz="1200" b="1" kern="0">
                <a:solidFill>
                  <a:srgbClr val="000000"/>
                </a:solidFill>
              </a:endParaRPr>
            </a:p>
          </p:txBody>
        </p:sp>
        <p:sp>
          <p:nvSpPr>
            <p:cNvPr id="81" name="Text Box 57"/>
            <p:cNvSpPr txBox="1">
              <a:spLocks noChangeArrowheads="1"/>
            </p:cNvSpPr>
            <p:nvPr/>
          </p:nvSpPr>
          <p:spPr bwMode="auto">
            <a:xfrm>
              <a:off x="2752" y="1674"/>
              <a:ext cx="1032"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179" tIns="0" rIns="54179" bIns="27089"/>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fontAlgn="base">
                <a:spcBef>
                  <a:spcPct val="0"/>
                </a:spcBef>
                <a:spcAft>
                  <a:spcPct val="0"/>
                </a:spcAft>
                <a:defRPr/>
              </a:pPr>
              <a:r>
                <a:rPr lang="zh-CN" altLang="en-US" sz="1200" b="1" kern="0" dirty="0">
                  <a:solidFill>
                    <a:srgbClr val="000000"/>
                  </a:solidFill>
                </a:rPr>
                <a:t>返回数据</a:t>
              </a:r>
              <a:endParaRPr lang="zh-CN" altLang="en-US" sz="1200" b="1" kern="0" dirty="0">
                <a:solidFill>
                  <a:srgbClr val="000000"/>
                </a:solidFill>
              </a:endParaRPr>
            </a:p>
          </p:txBody>
        </p:sp>
        <p:sp>
          <p:nvSpPr>
            <p:cNvPr id="82" name="Text Box 56"/>
            <p:cNvSpPr txBox="1">
              <a:spLocks noChangeArrowheads="1"/>
            </p:cNvSpPr>
            <p:nvPr/>
          </p:nvSpPr>
          <p:spPr bwMode="auto">
            <a:xfrm>
              <a:off x="5996" y="1428"/>
              <a:ext cx="1032"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179" tIns="27089" rIns="54179" bIns="27089"/>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fontAlgn="base">
                <a:spcBef>
                  <a:spcPct val="0"/>
                </a:spcBef>
                <a:spcAft>
                  <a:spcPct val="0"/>
                </a:spcAft>
                <a:defRPr/>
              </a:pPr>
              <a:r>
                <a:rPr lang="zh-CN" altLang="en-US" sz="1200" b="1" kern="0" dirty="0">
                  <a:solidFill>
                    <a:srgbClr val="000000"/>
                  </a:solidFill>
                </a:rPr>
                <a:t>数据访问</a:t>
              </a:r>
              <a:endParaRPr lang="zh-CN" altLang="en-US" sz="1200" b="1" kern="0" dirty="0">
                <a:solidFill>
                  <a:srgbClr val="000000"/>
                </a:solidFill>
              </a:endParaRPr>
            </a:p>
          </p:txBody>
        </p:sp>
        <p:sp>
          <p:nvSpPr>
            <p:cNvPr id="83" name="Rectangle 55"/>
            <p:cNvSpPr>
              <a:spLocks noChangeArrowheads="1"/>
            </p:cNvSpPr>
            <p:nvPr/>
          </p:nvSpPr>
          <p:spPr bwMode="auto">
            <a:xfrm>
              <a:off x="7235" y="1216"/>
              <a:ext cx="1534" cy="611"/>
            </a:xfrm>
            <a:prstGeom prst="rect">
              <a:avLst/>
            </a:prstGeom>
          </p:spPr>
          <p:style>
            <a:lnRef idx="1">
              <a:schemeClr val="accent1"/>
            </a:lnRef>
            <a:fillRef idx="2">
              <a:schemeClr val="accent1"/>
            </a:fillRef>
            <a:effectRef idx="1">
              <a:schemeClr val="accent1"/>
            </a:effectRef>
            <a:fontRef idx="minor">
              <a:schemeClr val="dk1"/>
            </a:fontRef>
          </p:style>
          <p:txBody>
            <a:bodyPr lIns="54179" tIns="27089" rIns="54179" bIns="27089" anchor="ctr"/>
            <a:lstStyle/>
            <a:p>
              <a:pPr algn="ctr" defTabSz="685800" eaLnBrk="0" fontAlgn="base" hangingPunct="0">
                <a:spcBef>
                  <a:spcPct val="0"/>
                </a:spcBef>
                <a:spcAft>
                  <a:spcPct val="0"/>
                </a:spcAft>
                <a:defRPr/>
              </a:pPr>
              <a:r>
                <a:rPr lang="zh-CN" altLang="en-US" sz="1200" b="1" kern="0">
                  <a:solidFill>
                    <a:srgbClr val="000000"/>
                  </a:solidFill>
                  <a:latin typeface="Arial" panose="020B0604020202020204" pitchFamily="34" charset="0"/>
                  <a:ea typeface="宋体" panose="02010600030101010101" pitchFamily="2" charset="-122"/>
                  <a:cs typeface="宋体" panose="02010600030101010101" pitchFamily="2" charset="-122"/>
                </a:rPr>
                <a:t>数据层</a:t>
              </a:r>
              <a:endParaRPr lang="zh-CN" altLang="en-US" sz="1200" b="1" kern="0">
                <a:solidFill>
                  <a:srgbClr val="000000"/>
                </a:solidFill>
                <a:latin typeface="Arial" panose="020B0604020202020204" pitchFamily="34" charset="0"/>
                <a:ea typeface="宋体" panose="02010600030101010101" pitchFamily="2" charset="-122"/>
              </a:endParaRPr>
            </a:p>
            <a:p>
              <a:pPr algn="ctr" defTabSz="685800" eaLnBrk="0" fontAlgn="base" hangingPunct="0">
                <a:spcBef>
                  <a:spcPct val="0"/>
                </a:spcBef>
                <a:spcAft>
                  <a:spcPct val="0"/>
                </a:spcAft>
                <a:defRPr/>
              </a:pPr>
              <a:r>
                <a:rPr lang="zh-CN" altLang="zh-CN" sz="1200" b="1" kern="0">
                  <a:solidFill>
                    <a:srgbClr val="000000"/>
                  </a:solidFill>
                  <a:latin typeface="Times New Roman" panose="02020603050405020304" pitchFamily="18" charset="0"/>
                  <a:ea typeface="宋体" panose="02010600030101010101" pitchFamily="2" charset="-122"/>
                  <a:cs typeface="宋体" panose="02010600030101010101" pitchFamily="2" charset="-122"/>
                </a:rPr>
                <a:t>(</a:t>
              </a:r>
              <a:r>
                <a:rPr lang="zh-CN" altLang="en-US" sz="1200" b="1" kern="0">
                  <a:solidFill>
                    <a:srgbClr val="000000"/>
                  </a:solidFill>
                  <a:latin typeface="Arial" panose="020B0604020202020204" pitchFamily="34" charset="0"/>
                  <a:ea typeface="宋体" panose="02010600030101010101" pitchFamily="2" charset="-122"/>
                  <a:cs typeface="宋体" panose="02010600030101010101" pitchFamily="2" charset="-122"/>
                </a:rPr>
                <a:t>保存数据</a:t>
              </a:r>
              <a:r>
                <a:rPr lang="zh-CN" altLang="zh-CN" sz="1200" b="1" kern="0">
                  <a:solidFill>
                    <a:srgbClr val="000000"/>
                  </a:solidFill>
                  <a:latin typeface="Times New Roman" panose="02020603050405020304" pitchFamily="18" charset="0"/>
                  <a:ea typeface="宋体" panose="02010600030101010101" pitchFamily="2" charset="-122"/>
                  <a:cs typeface="宋体" panose="02010600030101010101" pitchFamily="2" charset="-122"/>
                </a:rPr>
                <a:t>)</a:t>
              </a:r>
              <a:endParaRPr lang="zh-CN" altLang="zh-CN" sz="1200" b="1" kern="0">
                <a:solidFill>
                  <a:srgbClr val="000000"/>
                </a:solidFill>
                <a:latin typeface="Arial" panose="020B0604020202020204" pitchFamily="34" charset="0"/>
                <a:ea typeface="宋体" panose="02010600030101010101" pitchFamily="2" charset="-122"/>
              </a:endParaRPr>
            </a:p>
          </p:txBody>
        </p:sp>
        <p:sp>
          <p:nvSpPr>
            <p:cNvPr id="84" name="Rectangle 54"/>
            <p:cNvSpPr>
              <a:spLocks noChangeArrowheads="1"/>
            </p:cNvSpPr>
            <p:nvPr/>
          </p:nvSpPr>
          <p:spPr bwMode="auto">
            <a:xfrm>
              <a:off x="1069" y="1232"/>
              <a:ext cx="1358" cy="611"/>
            </a:xfrm>
            <a:prstGeom prst="rect">
              <a:avLst/>
            </a:prstGeom>
          </p:spPr>
          <p:style>
            <a:lnRef idx="1">
              <a:schemeClr val="accent1"/>
            </a:lnRef>
            <a:fillRef idx="2">
              <a:schemeClr val="accent1"/>
            </a:fillRef>
            <a:effectRef idx="1">
              <a:schemeClr val="accent1"/>
            </a:effectRef>
            <a:fontRef idx="minor">
              <a:schemeClr val="dk1"/>
            </a:fontRef>
          </p:style>
          <p:txBody>
            <a:bodyPr lIns="54179" tIns="27089" rIns="54179" bIns="27089" anchor="ctr"/>
            <a:lstStyle/>
            <a:p>
              <a:pPr algn="ctr" defTabSz="685800" eaLnBrk="0" fontAlgn="base" hangingPunct="0">
                <a:spcBef>
                  <a:spcPct val="0"/>
                </a:spcBef>
                <a:spcAft>
                  <a:spcPct val="0"/>
                </a:spcAft>
                <a:defRPr/>
              </a:pPr>
              <a:r>
                <a:rPr lang="zh-CN" altLang="en-US" sz="1200" b="1" kern="0" dirty="0">
                  <a:solidFill>
                    <a:srgbClr val="000000"/>
                  </a:solidFill>
                  <a:latin typeface="Arial" panose="020B0604020202020204" pitchFamily="34" charset="0"/>
                  <a:ea typeface="宋体" panose="02010600030101010101" pitchFamily="2" charset="-122"/>
                  <a:cs typeface="宋体" panose="02010600030101010101" pitchFamily="2" charset="-122"/>
                </a:rPr>
                <a:t>客户层</a:t>
              </a:r>
              <a:endParaRPr lang="zh-CN" altLang="en-US" sz="1200" b="1" kern="0" dirty="0">
                <a:solidFill>
                  <a:srgbClr val="000000"/>
                </a:solidFill>
                <a:latin typeface="Arial" panose="020B0604020202020204" pitchFamily="34" charset="0"/>
                <a:ea typeface="宋体" panose="02010600030101010101" pitchFamily="2" charset="-122"/>
              </a:endParaRPr>
            </a:p>
            <a:p>
              <a:pPr algn="ctr" defTabSz="685800" eaLnBrk="0" fontAlgn="base" hangingPunct="0">
                <a:spcBef>
                  <a:spcPct val="0"/>
                </a:spcBef>
                <a:spcAft>
                  <a:spcPct val="0"/>
                </a:spcAft>
                <a:defRPr/>
              </a:pPr>
              <a:r>
                <a:rPr lang="zh-CN" altLang="zh-CN" sz="1200" b="1"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a:t>
              </a:r>
              <a:r>
                <a:rPr lang="zh-CN" altLang="en-US" sz="1200" b="1" kern="0" dirty="0">
                  <a:solidFill>
                    <a:srgbClr val="000000"/>
                  </a:solidFill>
                  <a:latin typeface="Arial" panose="020B0604020202020204" pitchFamily="34" charset="0"/>
                  <a:ea typeface="宋体" panose="02010600030101010101" pitchFamily="2" charset="-122"/>
                  <a:cs typeface="宋体" panose="02010600030101010101" pitchFamily="2" charset="-122"/>
                </a:rPr>
                <a:t>人机交互</a:t>
              </a:r>
              <a:r>
                <a:rPr lang="zh-CN" altLang="zh-CN" sz="1200" b="1"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a:t>
              </a:r>
              <a:endParaRPr lang="zh-CN" altLang="zh-CN" sz="1200" b="1" kern="0" dirty="0">
                <a:solidFill>
                  <a:srgbClr val="000000"/>
                </a:solidFill>
                <a:latin typeface="Arial" panose="020B0604020202020204" pitchFamily="34" charset="0"/>
                <a:ea typeface="宋体" panose="02010600030101010101" pitchFamily="2" charset="-122"/>
              </a:endParaRPr>
            </a:p>
          </p:txBody>
        </p:sp>
      </p:grpSp>
      <p:sp>
        <p:nvSpPr>
          <p:cNvPr id="5" name="日期占位符 4"/>
          <p:cNvSpPr>
            <a:spLocks noGrp="1"/>
          </p:cNvSpPr>
          <p:nvPr>
            <p:ph type="dt" sz="half" idx="10"/>
          </p:nvPr>
        </p:nvSpPr>
        <p:spPr/>
        <p:txBody>
          <a:bodyPr/>
          <a:lstStyle/>
          <a:p>
            <a:fld id="{5E36BF9C-5CA4-49DE-8DDE-3BEFCDDA202B}"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软件的分层架构</a:t>
            </a:r>
            <a:endParaRPr lang="zh-CN" altLang="en-US" dirty="0"/>
          </a:p>
        </p:txBody>
      </p:sp>
      <p:sp>
        <p:nvSpPr>
          <p:cNvPr id="2" name="内容占位符 1"/>
          <p:cNvSpPr>
            <a:spLocks noGrp="1"/>
          </p:cNvSpPr>
          <p:nvPr>
            <p:ph idx="1"/>
          </p:nvPr>
        </p:nvSpPr>
        <p:spPr/>
        <p:txBody>
          <a:bodyPr>
            <a:normAutofit/>
          </a:bodyPr>
          <a:lstStyle/>
          <a:p>
            <a:r>
              <a:rPr lang="zh-CN" altLang="en-US" sz="2400" dirty="0">
                <a:latin typeface="+mn-ea"/>
              </a:rPr>
              <a:t>分</a:t>
            </a:r>
            <a:r>
              <a:rPr lang="zh-CN" altLang="zh-CN" sz="2400" dirty="0">
                <a:latin typeface="+mn-ea"/>
              </a:rPr>
              <a:t>层有助于解决</a:t>
            </a:r>
            <a:r>
              <a:rPr lang="zh-CN" altLang="en-US" sz="2400" dirty="0">
                <a:latin typeface="+mn-ea"/>
              </a:rPr>
              <a:t>以下问题：</a:t>
            </a:r>
            <a:endParaRPr lang="zh-CN" altLang="zh-CN" sz="2400" dirty="0">
              <a:latin typeface="+mn-ea"/>
            </a:endParaRPr>
          </a:p>
          <a:p>
            <a:pPr lvl="1"/>
            <a:r>
              <a:rPr lang="zh-CN" altLang="zh-CN" sz="2000" dirty="0">
                <a:latin typeface="+mn-ea"/>
              </a:rPr>
              <a:t>源码的变更波及整个系统；</a:t>
            </a:r>
            <a:endParaRPr lang="zh-CN" altLang="zh-CN" sz="2000" dirty="0">
              <a:latin typeface="+mn-ea"/>
            </a:endParaRPr>
          </a:p>
          <a:p>
            <a:pPr lvl="1"/>
            <a:r>
              <a:rPr lang="zh-CN" altLang="zh-CN" sz="2000" dirty="0">
                <a:latin typeface="+mn-ea"/>
              </a:rPr>
              <a:t>应用逻辑与用户界面交织在一起，无法复用于其他不同界面或分布到其他处理结点之上；</a:t>
            </a:r>
            <a:endParaRPr lang="zh-CN" altLang="zh-CN" sz="2000" dirty="0">
              <a:latin typeface="+mn-ea"/>
            </a:endParaRPr>
          </a:p>
          <a:p>
            <a:pPr lvl="1"/>
            <a:r>
              <a:rPr lang="zh-CN" altLang="zh-CN" sz="2000" dirty="0">
                <a:latin typeface="+mn-ea"/>
              </a:rPr>
              <a:t>潜在的一般性技术服务或业务逻辑与更特定于应用的逻辑交织在一起，无法被复用、分布到其他结点或方便地使用不同实现进行替换；</a:t>
            </a:r>
            <a:endParaRPr lang="zh-CN" altLang="zh-CN" sz="2000" dirty="0">
              <a:latin typeface="+mn-ea"/>
            </a:endParaRPr>
          </a:p>
          <a:p>
            <a:pPr lvl="1"/>
            <a:r>
              <a:rPr lang="zh-CN" altLang="zh-CN" sz="2000" dirty="0">
                <a:latin typeface="+mn-ea"/>
              </a:rPr>
              <a:t>不同关注领域之间高度耦合，难以为不同开发者清晰地界定和分配任务。</a:t>
            </a:r>
            <a:endParaRPr lang="zh-CN" altLang="zh-CN" sz="2000" dirty="0">
              <a:latin typeface="+mn-ea"/>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5" name="日期占位符 4"/>
          <p:cNvSpPr>
            <a:spLocks noGrp="1"/>
          </p:cNvSpPr>
          <p:nvPr>
            <p:ph type="dt" sz="half" idx="10"/>
          </p:nvPr>
        </p:nvSpPr>
        <p:spPr/>
        <p:txBody>
          <a:bodyPr/>
          <a:lstStyle/>
          <a:p>
            <a:fld id="{D942E503-920E-45C4-9B01-FB44E6ABA272}"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up)">
                                      <p:cBhvr>
                                        <p:cTn id="10" dur="500"/>
                                        <p:tgtEl>
                                          <p:spTgt spid="2">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up)">
                                      <p:cBhvr>
                                        <p:cTn id="13" dur="500"/>
                                        <p:tgtEl>
                                          <p:spTgt spid="2">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up)">
                                      <p:cBhvr>
                                        <p:cTn id="16" dur="500"/>
                                        <p:tgtEl>
                                          <p:spTgt spid="2">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wipe(up)">
                                      <p:cBhvr>
                                        <p:cTn id="19"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3" name="AutoShape 5"/>
          <p:cNvSpPr>
            <a:spLocks noChangeArrowheads="1"/>
          </p:cNvSpPr>
          <p:nvPr/>
        </p:nvSpPr>
        <p:spPr bwMode="auto">
          <a:xfrm>
            <a:off x="3144340" y="1738313"/>
            <a:ext cx="571500" cy="364331"/>
          </a:xfrm>
          <a:prstGeom prst="rightArrow">
            <a:avLst>
              <a:gd name="adj1" fmla="val 50000"/>
              <a:gd name="adj2" fmla="val 39216"/>
            </a:avLst>
          </a:prstGeom>
          <a:solidFill>
            <a:schemeClr val="tx1"/>
          </a:solidFill>
          <a:ln w="9525" algn="ctr">
            <a:solidFill>
              <a:schemeClr val="bg2"/>
            </a:solidFill>
            <a:miter lim="800000"/>
          </a:ln>
          <a:effectLst/>
        </p:spPr>
        <p:txBody>
          <a:bodyPr wrap="none" lIns="80963" tIns="40481" rIns="80963" bIns="40481" anchor="ctr"/>
          <a:lstStyle/>
          <a:p>
            <a:endParaRPr lang="zh-CN" altLang="en-US">
              <a:latin typeface="+mj-ea"/>
              <a:ea typeface="+mj-ea"/>
            </a:endParaRPr>
          </a:p>
        </p:txBody>
      </p:sp>
      <p:sp>
        <p:nvSpPr>
          <p:cNvPr id="247810" name="Rectangle 2"/>
          <p:cNvSpPr>
            <a:spLocks noGrp="1" noChangeArrowheads="1"/>
          </p:cNvSpPr>
          <p:nvPr>
            <p:ph type="title"/>
          </p:nvPr>
        </p:nvSpPr>
        <p:spPr/>
        <p:txBody>
          <a:bodyPr/>
          <a:lstStyle/>
          <a:p>
            <a:r>
              <a:rPr lang="zh-CN" altLang="en-US" dirty="0"/>
              <a:t>理论在实际中的运用</a:t>
            </a:r>
            <a:r>
              <a:rPr lang="en-US" altLang="zh-CN" dirty="0"/>
              <a:t>——</a:t>
            </a:r>
            <a:r>
              <a:rPr lang="zh-CN" altLang="en-US" dirty="0"/>
              <a:t>设计模式</a:t>
            </a:r>
            <a:endParaRPr lang="zh-CN" altLang="en-US" dirty="0"/>
          </a:p>
        </p:txBody>
      </p:sp>
      <p:sp>
        <p:nvSpPr>
          <p:cNvPr id="247811" name="Rectangle 3"/>
          <p:cNvSpPr>
            <a:spLocks noGrp="1" noChangeArrowheads="1"/>
          </p:cNvSpPr>
          <p:nvPr>
            <p:ph idx="1"/>
          </p:nvPr>
        </p:nvSpPr>
        <p:spPr>
          <a:xfrm>
            <a:off x="916687" y="3565820"/>
            <a:ext cx="7832833" cy="1120693"/>
          </a:xfrm>
        </p:spPr>
        <p:txBody>
          <a:bodyPr>
            <a:normAutofit/>
          </a:bodyPr>
          <a:lstStyle/>
          <a:p>
            <a:r>
              <a:rPr lang="zh-CN" altLang="en-US" sz="2400" dirty="0"/>
              <a:t>设计模式就是实现了这些原则，从而达到了代码复用、增加可维护性的目的。 </a:t>
            </a:r>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247812" name="Text Box 4"/>
          <p:cNvSpPr txBox="1">
            <a:spLocks noChangeArrowheads="1"/>
          </p:cNvSpPr>
          <p:nvPr/>
        </p:nvSpPr>
        <p:spPr bwMode="auto">
          <a:xfrm>
            <a:off x="1112944" y="1331164"/>
            <a:ext cx="1548502" cy="635750"/>
          </a:xfrm>
          <a:prstGeom prst="rect">
            <a:avLst/>
          </a:prstGeom>
          <a:noFill/>
          <a:ln w="9525" algn="ctr">
            <a:noFill/>
            <a:miter lim="800000"/>
          </a:ln>
          <a:effectLst/>
        </p:spPr>
        <p:txBody>
          <a:bodyPr wrap="none" lIns="80963" tIns="40481" rIns="80963" bIns="40481">
            <a:spAutoFit/>
          </a:bodyPr>
          <a:lstStyle/>
          <a:p>
            <a:r>
              <a:rPr lang="zh-CN" altLang="en-US" dirty="0">
                <a:latin typeface="+mj-ea"/>
                <a:ea typeface="+mj-ea"/>
              </a:rPr>
              <a:t>提高代码复用</a:t>
            </a:r>
            <a:endParaRPr lang="zh-CN" altLang="en-US" dirty="0">
              <a:latin typeface="+mj-ea"/>
              <a:ea typeface="+mj-ea"/>
            </a:endParaRPr>
          </a:p>
          <a:p>
            <a:r>
              <a:rPr lang="zh-CN" altLang="en-US" dirty="0">
                <a:latin typeface="+mj-ea"/>
                <a:ea typeface="+mj-ea"/>
              </a:rPr>
              <a:t>提高可维护性</a:t>
            </a:r>
            <a:endParaRPr lang="zh-CN" altLang="en-US" dirty="0">
              <a:latin typeface="+mj-ea"/>
              <a:ea typeface="+mj-ea"/>
            </a:endParaRPr>
          </a:p>
        </p:txBody>
      </p:sp>
      <p:sp>
        <p:nvSpPr>
          <p:cNvPr id="247814" name="Text Box 6"/>
          <p:cNvSpPr txBox="1">
            <a:spLocks noChangeArrowheads="1"/>
          </p:cNvSpPr>
          <p:nvPr/>
        </p:nvSpPr>
        <p:spPr bwMode="auto">
          <a:xfrm>
            <a:off x="3505570" y="2185660"/>
            <a:ext cx="1829991" cy="635750"/>
          </a:xfrm>
          <a:prstGeom prst="rect">
            <a:avLst/>
          </a:prstGeom>
          <a:noFill/>
          <a:ln w="9525" algn="ctr">
            <a:noFill/>
            <a:miter lim="800000"/>
          </a:ln>
          <a:effectLst/>
        </p:spPr>
        <p:txBody>
          <a:bodyPr lIns="80963" tIns="40481" rIns="80963" bIns="40481">
            <a:spAutoFit/>
          </a:bodyPr>
          <a:lstStyle/>
          <a:p>
            <a:r>
              <a:rPr lang="zh-CN" altLang="en-US" dirty="0">
                <a:latin typeface="+mj-ea"/>
                <a:ea typeface="+mj-ea"/>
              </a:rPr>
              <a:t>按照良好的设计原则进行设计</a:t>
            </a:r>
            <a:endParaRPr lang="zh-CN" altLang="en-US" dirty="0">
              <a:latin typeface="+mj-ea"/>
              <a:ea typeface="+mj-ea"/>
            </a:endParaRPr>
          </a:p>
        </p:txBody>
      </p:sp>
      <p:sp>
        <p:nvSpPr>
          <p:cNvPr id="247815" name="Text Box 7"/>
          <p:cNvSpPr txBox="1">
            <a:spLocks noChangeArrowheads="1"/>
          </p:cNvSpPr>
          <p:nvPr/>
        </p:nvSpPr>
        <p:spPr bwMode="auto">
          <a:xfrm>
            <a:off x="2661446" y="1063229"/>
            <a:ext cx="285750" cy="1189748"/>
          </a:xfrm>
          <a:prstGeom prst="rect">
            <a:avLst/>
          </a:prstGeom>
          <a:noFill/>
          <a:ln w="9525" algn="ctr">
            <a:noFill/>
            <a:miter lim="800000"/>
          </a:ln>
          <a:effectLst/>
        </p:spPr>
        <p:txBody>
          <a:bodyPr lIns="80963" tIns="40481" rIns="80963" bIns="40481">
            <a:spAutoFit/>
          </a:bodyPr>
          <a:lstStyle/>
          <a:p>
            <a:r>
              <a:rPr lang="zh-CN" altLang="en-US" sz="7200" dirty="0">
                <a:solidFill>
                  <a:srgbClr val="FF0000"/>
                </a:solidFill>
                <a:latin typeface="+mj-ea"/>
                <a:ea typeface="+mj-ea"/>
              </a:rPr>
              <a:t>？</a:t>
            </a:r>
            <a:endParaRPr lang="zh-CN" altLang="en-US" sz="7200" dirty="0">
              <a:solidFill>
                <a:srgbClr val="FF0000"/>
              </a:solidFill>
              <a:latin typeface="+mj-ea"/>
              <a:ea typeface="+mj-ea"/>
            </a:endParaRPr>
          </a:p>
        </p:txBody>
      </p:sp>
      <p:sp>
        <p:nvSpPr>
          <p:cNvPr id="247816" name="Text Box 8"/>
          <p:cNvSpPr txBox="1">
            <a:spLocks noChangeArrowheads="1"/>
          </p:cNvSpPr>
          <p:nvPr/>
        </p:nvSpPr>
        <p:spPr bwMode="auto">
          <a:xfrm>
            <a:off x="5182440" y="1966914"/>
            <a:ext cx="285750" cy="1189748"/>
          </a:xfrm>
          <a:prstGeom prst="rect">
            <a:avLst/>
          </a:prstGeom>
          <a:noFill/>
          <a:ln w="9525" algn="ctr">
            <a:noFill/>
            <a:miter lim="800000"/>
          </a:ln>
          <a:effectLst/>
        </p:spPr>
        <p:txBody>
          <a:bodyPr lIns="80963" tIns="40481" rIns="80963" bIns="40481">
            <a:spAutoFit/>
          </a:bodyPr>
          <a:lstStyle/>
          <a:p>
            <a:r>
              <a:rPr lang="zh-CN" altLang="en-US" sz="7200" dirty="0">
                <a:solidFill>
                  <a:srgbClr val="FF0000"/>
                </a:solidFill>
                <a:latin typeface="+mj-ea"/>
                <a:ea typeface="+mj-ea"/>
              </a:rPr>
              <a:t>？</a:t>
            </a:r>
            <a:endParaRPr lang="zh-CN" altLang="en-US" sz="7200" dirty="0">
              <a:solidFill>
                <a:srgbClr val="FF0000"/>
              </a:solidFill>
              <a:latin typeface="+mj-ea"/>
              <a:ea typeface="+mj-ea"/>
            </a:endParaRPr>
          </a:p>
        </p:txBody>
      </p:sp>
      <p:sp>
        <p:nvSpPr>
          <p:cNvPr id="247817" name="AutoShape 9"/>
          <p:cNvSpPr>
            <a:spLocks noChangeArrowheads="1"/>
          </p:cNvSpPr>
          <p:nvPr/>
        </p:nvSpPr>
        <p:spPr bwMode="auto">
          <a:xfrm>
            <a:off x="5755620" y="2418756"/>
            <a:ext cx="571500" cy="364331"/>
          </a:xfrm>
          <a:prstGeom prst="rightArrow">
            <a:avLst>
              <a:gd name="adj1" fmla="val 50000"/>
              <a:gd name="adj2" fmla="val 39216"/>
            </a:avLst>
          </a:prstGeom>
          <a:solidFill>
            <a:schemeClr val="tx1"/>
          </a:solidFill>
          <a:ln w="9525" algn="ctr">
            <a:solidFill>
              <a:schemeClr val="bg2"/>
            </a:solidFill>
            <a:miter lim="800000"/>
          </a:ln>
          <a:effectLst/>
        </p:spPr>
        <p:txBody>
          <a:bodyPr wrap="none" lIns="80963" tIns="40481" rIns="80963" bIns="40481" anchor="ctr"/>
          <a:lstStyle/>
          <a:p>
            <a:endParaRPr lang="zh-CN" altLang="en-US">
              <a:latin typeface="+mj-ea"/>
              <a:ea typeface="+mj-ea"/>
            </a:endParaRPr>
          </a:p>
        </p:txBody>
      </p:sp>
      <p:sp>
        <p:nvSpPr>
          <p:cNvPr id="247818" name="Text Box 10"/>
          <p:cNvSpPr txBox="1">
            <a:spLocks noChangeArrowheads="1"/>
          </p:cNvSpPr>
          <p:nvPr/>
        </p:nvSpPr>
        <p:spPr bwMode="auto">
          <a:xfrm>
            <a:off x="6210445" y="2847054"/>
            <a:ext cx="1573385" cy="358752"/>
          </a:xfrm>
          <a:prstGeom prst="rect">
            <a:avLst/>
          </a:prstGeom>
          <a:noFill/>
          <a:ln w="9525" algn="ctr">
            <a:noFill/>
            <a:miter lim="800000"/>
          </a:ln>
          <a:effectLst/>
        </p:spPr>
        <p:txBody>
          <a:bodyPr wrap="square" lIns="80963" tIns="40481" rIns="80963" bIns="40481">
            <a:spAutoFit/>
          </a:bodyPr>
          <a:lstStyle/>
          <a:p>
            <a:r>
              <a:rPr lang="zh-CN" altLang="en-US" dirty="0">
                <a:latin typeface="+mj-ea"/>
                <a:ea typeface="+mj-ea"/>
              </a:rPr>
              <a:t>使用设计模式</a:t>
            </a:r>
            <a:endParaRPr lang="zh-CN" altLang="en-US" dirty="0">
              <a:latin typeface="+mj-ea"/>
              <a:ea typeface="+mj-ea"/>
            </a:endParaRPr>
          </a:p>
        </p:txBody>
      </p:sp>
      <p:sp>
        <p:nvSpPr>
          <p:cNvPr id="2" name="日期占位符 1"/>
          <p:cNvSpPr>
            <a:spLocks noGrp="1"/>
          </p:cNvSpPr>
          <p:nvPr>
            <p:ph type="dt" sz="half" idx="10"/>
          </p:nvPr>
        </p:nvSpPr>
        <p:spPr/>
        <p:txBody>
          <a:bodyPr/>
          <a:lstStyle/>
          <a:p>
            <a:fld id="{6970EB9A-1540-45B1-AA72-B08F1575B116}"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78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78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78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78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78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78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78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78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3" grpId="0" animBg="1"/>
      <p:bldP spid="247811" grpId="0" build="p"/>
      <p:bldP spid="247812" grpId="0"/>
      <p:bldP spid="247814" grpId="0"/>
      <p:bldP spid="247815" grpId="0"/>
      <p:bldP spid="247816" grpId="0"/>
      <p:bldP spid="247817" grpId="0" animBg="1"/>
      <p:bldP spid="2478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7" name="Rectangle 3"/>
          <p:cNvSpPr>
            <a:spLocks noGrp="1" noChangeArrowheads="1"/>
          </p:cNvSpPr>
          <p:nvPr>
            <p:ph idx="1"/>
          </p:nvPr>
        </p:nvSpPr>
        <p:spPr/>
        <p:txBody>
          <a:bodyPr>
            <a:normAutofit/>
          </a:bodyPr>
          <a:lstStyle/>
          <a:p>
            <a:r>
              <a:rPr lang="zh-CN" altLang="en-US" sz="2400" dirty="0"/>
              <a:t>先看一下系统的登录状态图</a:t>
            </a:r>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257028" name="Text Box 4"/>
          <p:cNvSpPr txBox="1">
            <a:spLocks noChangeArrowheads="1"/>
          </p:cNvSpPr>
          <p:nvPr/>
        </p:nvSpPr>
        <p:spPr bwMode="auto">
          <a:xfrm>
            <a:off x="3987595" y="3833886"/>
            <a:ext cx="1558120" cy="358752"/>
          </a:xfrm>
          <a:prstGeom prst="rect">
            <a:avLst/>
          </a:prstGeom>
          <a:noFill/>
          <a:ln w="9525" algn="ctr">
            <a:noFill/>
            <a:miter lim="800000"/>
          </a:ln>
          <a:effectLst/>
        </p:spPr>
        <p:txBody>
          <a:bodyPr wrap="none" lIns="80963" tIns="40481" rIns="80963" bIns="40481">
            <a:spAutoFit/>
          </a:bodyPr>
          <a:lstStyle/>
          <a:p>
            <a:r>
              <a:rPr lang="zh-CN" altLang="en-US" b="1" dirty="0"/>
              <a:t>登录的状态图</a:t>
            </a:r>
            <a:endParaRPr lang="zh-CN" altLang="en-US" b="1" dirty="0"/>
          </a:p>
        </p:txBody>
      </p:sp>
      <p:pic>
        <p:nvPicPr>
          <p:cNvPr id="11" name="Picture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74787" y="1695793"/>
            <a:ext cx="6202995" cy="1828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应用举例</a:t>
            </a:r>
            <a:endParaRPr lang="zh-CN" altLang="en-US" dirty="0"/>
          </a:p>
        </p:txBody>
      </p:sp>
      <p:sp>
        <p:nvSpPr>
          <p:cNvPr id="3" name="日期占位符 2"/>
          <p:cNvSpPr>
            <a:spLocks noGrp="1"/>
          </p:cNvSpPr>
          <p:nvPr>
            <p:ph type="dt" sz="half" idx="10"/>
          </p:nvPr>
        </p:nvSpPr>
        <p:spPr/>
        <p:txBody>
          <a:bodyPr/>
          <a:lstStyle/>
          <a:p>
            <a:fld id="{BF2E8A75-C545-4FB5-A463-9D584CCB8418}"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lstStyle/>
          <a:p>
            <a:r>
              <a:rPr lang="zh-CN" altLang="en-US" dirty="0"/>
              <a:t>一种</a:t>
            </a:r>
            <a:r>
              <a:rPr lang="zh-CN" altLang="en-US" dirty="0" smtClean="0"/>
              <a:t>设计</a:t>
            </a:r>
            <a:endParaRPr lang="zh-CN" altLang="en-US" dirty="0"/>
          </a:p>
        </p:txBody>
      </p:sp>
      <p:sp>
        <p:nvSpPr>
          <p:cNvPr id="279555" name="Rectangle 3"/>
          <p:cNvSpPr>
            <a:spLocks noGrp="1" noChangeArrowheads="1"/>
          </p:cNvSpPr>
          <p:nvPr>
            <p:ph idx="1"/>
          </p:nvPr>
        </p:nvSpPr>
        <p:spPr/>
        <p:txBody>
          <a:bodyPr/>
          <a:lstStyle/>
          <a:p>
            <a:r>
              <a:rPr lang="zh-CN" altLang="en-US" dirty="0"/>
              <a:t>将用户名和密码的验证，放在登录界面的“进入系统”按钮中进行。</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pic>
        <p:nvPicPr>
          <p:cNvPr id="279556" name="Picture 4"/>
          <p:cNvPicPr>
            <a:picLocks noChangeAspect="1" noChangeArrowheads="1"/>
          </p:cNvPicPr>
          <p:nvPr/>
        </p:nvPicPr>
        <p:blipFill>
          <a:blip r:embed="rId1">
            <a:clrChange>
              <a:clrFrom>
                <a:srgbClr val="FFFFFF"/>
              </a:clrFrom>
              <a:clrTo>
                <a:srgbClr val="FFFFFF">
                  <a:alpha val="0"/>
                </a:srgbClr>
              </a:clrTo>
            </a:clrChange>
          </a:blip>
          <a:srcRect/>
          <a:stretch>
            <a:fillRect/>
          </a:stretch>
        </p:blipFill>
        <p:spPr bwMode="auto">
          <a:xfrm>
            <a:off x="655037" y="1917657"/>
            <a:ext cx="8203213" cy="2654343"/>
          </a:xfrm>
          <a:prstGeom prst="rect">
            <a:avLst/>
          </a:prstGeom>
          <a:noFill/>
          <a:ln w="9525" algn="ctr">
            <a:noFill/>
            <a:miter lim="800000"/>
            <a:headEnd/>
            <a:tailEnd/>
          </a:ln>
          <a:effectLst/>
        </p:spPr>
      </p:pic>
      <p:sp>
        <p:nvSpPr>
          <p:cNvPr id="2" name="日期占位符 1"/>
          <p:cNvSpPr>
            <a:spLocks noGrp="1"/>
          </p:cNvSpPr>
          <p:nvPr>
            <p:ph type="dt" sz="half" idx="10"/>
          </p:nvPr>
        </p:nvSpPr>
        <p:spPr/>
        <p:txBody>
          <a:bodyPr/>
          <a:lstStyle/>
          <a:p>
            <a:fld id="{9EB77E7A-A28A-4AD1-A9F1-9F148E0ECBDA}"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9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zh-CN" altLang="en-US" dirty="0"/>
              <a:t>第一种设计存在的问题</a:t>
            </a:r>
            <a:endParaRPr lang="zh-CN" altLang="en-US" dirty="0"/>
          </a:p>
        </p:txBody>
      </p:sp>
      <p:sp>
        <p:nvSpPr>
          <p:cNvPr id="282627" name="Rectangle 3"/>
          <p:cNvSpPr>
            <a:spLocks noGrp="1" noChangeArrowheads="1"/>
          </p:cNvSpPr>
          <p:nvPr>
            <p:ph idx="1"/>
          </p:nvPr>
        </p:nvSpPr>
        <p:spPr>
          <a:xfrm>
            <a:off x="768097" y="994409"/>
            <a:ext cx="7832833" cy="3737611"/>
          </a:xfrm>
        </p:spPr>
        <p:txBody>
          <a:bodyPr>
            <a:normAutofit/>
          </a:bodyPr>
          <a:lstStyle/>
          <a:p>
            <a:pPr>
              <a:lnSpc>
                <a:spcPct val="120000"/>
              </a:lnSpc>
            </a:pPr>
            <a:r>
              <a:rPr lang="zh-CN" altLang="en-US" sz="2000" b="1" dirty="0">
                <a:solidFill>
                  <a:srgbClr val="FF0000"/>
                </a:solidFill>
              </a:rPr>
              <a:t>问题</a:t>
            </a:r>
            <a:r>
              <a:rPr lang="en-US" altLang="zh-CN" sz="2000" b="1" dirty="0">
                <a:solidFill>
                  <a:srgbClr val="FF0000"/>
                </a:solidFill>
              </a:rPr>
              <a:t>1</a:t>
            </a:r>
            <a:r>
              <a:rPr lang="zh-CN" altLang="en-US" sz="2000" b="1" dirty="0">
                <a:solidFill>
                  <a:srgbClr val="FF0000"/>
                </a:solidFill>
              </a:rPr>
              <a:t>：</a:t>
            </a:r>
            <a:r>
              <a:rPr lang="zh-CN" altLang="en-US" sz="2000" dirty="0"/>
              <a:t>扩展性差。目前这个系统只有一个用户使用，因此用户名和密码都是</a:t>
            </a:r>
            <a:r>
              <a:rPr lang="en-US" altLang="zh-CN" sz="2000" dirty="0"/>
              <a:t>admin</a:t>
            </a:r>
            <a:r>
              <a:rPr lang="zh-CN" altLang="en-US" sz="2000" dirty="0"/>
              <a:t>，这样验证可行，但是如果以后维护期间，需要增加人员或者增加角色，系统的扩展性就受到了限制。</a:t>
            </a:r>
            <a:endParaRPr lang="zh-CN" altLang="en-US" sz="2000" dirty="0"/>
          </a:p>
          <a:p>
            <a:pPr>
              <a:lnSpc>
                <a:spcPct val="120000"/>
              </a:lnSpc>
            </a:pPr>
            <a:r>
              <a:rPr lang="zh-CN" altLang="en-US" sz="2000" b="1" dirty="0">
                <a:solidFill>
                  <a:srgbClr val="FF0000"/>
                </a:solidFill>
              </a:rPr>
              <a:t>问题</a:t>
            </a:r>
            <a:r>
              <a:rPr lang="en-US" altLang="zh-CN" sz="2000" b="1" dirty="0">
                <a:solidFill>
                  <a:srgbClr val="FF0000"/>
                </a:solidFill>
              </a:rPr>
              <a:t>2</a:t>
            </a:r>
            <a:r>
              <a:rPr lang="zh-CN" altLang="en-US" sz="2000" b="1" dirty="0">
                <a:solidFill>
                  <a:srgbClr val="FF0000"/>
                </a:solidFill>
              </a:rPr>
              <a:t>：</a:t>
            </a:r>
            <a:r>
              <a:rPr lang="zh-CN" altLang="en-US" sz="2000" dirty="0"/>
              <a:t>重用性不好。并且不同的角色需要写入不同的验证过程，不能重用。</a:t>
            </a:r>
            <a:endParaRPr lang="zh-CN" altLang="en-US" sz="2000" dirty="0"/>
          </a:p>
          <a:p>
            <a:pPr>
              <a:lnSpc>
                <a:spcPct val="120000"/>
              </a:lnSpc>
            </a:pPr>
            <a:r>
              <a:rPr lang="zh-CN" altLang="en-US" sz="2000" b="1" dirty="0">
                <a:solidFill>
                  <a:srgbClr val="FF0000"/>
                </a:solidFill>
              </a:rPr>
              <a:t>问题</a:t>
            </a:r>
            <a:r>
              <a:rPr lang="en-US" altLang="zh-CN" sz="2000" b="1" dirty="0">
                <a:solidFill>
                  <a:srgbClr val="FF0000"/>
                </a:solidFill>
              </a:rPr>
              <a:t>3</a:t>
            </a:r>
            <a:r>
              <a:rPr lang="zh-CN" altLang="en-US" sz="2000" b="1" dirty="0">
                <a:solidFill>
                  <a:srgbClr val="FF0000"/>
                </a:solidFill>
              </a:rPr>
              <a:t>：</a:t>
            </a:r>
            <a:r>
              <a:rPr lang="zh-CN" altLang="en-US" sz="2000" dirty="0"/>
              <a:t>界面人员还要考虑算法和逻辑。使界面变得不单一。</a:t>
            </a:r>
            <a:endParaRPr lang="zh-CN" altLang="en-US" sz="2000" dirty="0"/>
          </a:p>
          <a:p>
            <a:pPr>
              <a:lnSpc>
                <a:spcPct val="120000"/>
              </a:lnSpc>
            </a:pPr>
            <a:r>
              <a:rPr lang="zh-CN" altLang="en-US" sz="2400" b="1" dirty="0">
                <a:solidFill>
                  <a:srgbClr val="FF0000"/>
                </a:solidFill>
              </a:rPr>
              <a:t>如何解决？</a:t>
            </a:r>
            <a:endParaRPr lang="zh-CN" altLang="en-US" sz="2400" b="1" dirty="0">
              <a:solidFill>
                <a:srgbClr val="FF0000"/>
              </a:solidFill>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3" name="日期占位符 2"/>
          <p:cNvSpPr>
            <a:spLocks noGrp="1"/>
          </p:cNvSpPr>
          <p:nvPr>
            <p:ph type="dt" sz="half" idx="10"/>
          </p:nvPr>
        </p:nvSpPr>
        <p:spPr/>
        <p:txBody>
          <a:bodyPr/>
          <a:lstStyle/>
          <a:p>
            <a:fld id="{1416FA57-1CF4-4564-9C31-0BB540C473A4}" type="datetime1">
              <a:rPr lang="zh-CN" altLang="en-US" smtClean="0"/>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2627">
                                            <p:txEl>
                                              <p:pRg st="0" end="0"/>
                                            </p:txEl>
                                          </p:spTgt>
                                        </p:tgtEl>
                                        <p:attrNameLst>
                                          <p:attrName>style.visibility</p:attrName>
                                        </p:attrNameLst>
                                      </p:cBhvr>
                                      <p:to>
                                        <p:strVal val="visible"/>
                                      </p:to>
                                    </p:set>
                                    <p:animEffect transition="in" filter="wipe(up)">
                                      <p:cBhvr>
                                        <p:cTn id="7" dur="500"/>
                                        <p:tgtEl>
                                          <p:spTgt spid="282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82627">
                                            <p:txEl>
                                              <p:pRg st="1" end="1"/>
                                            </p:txEl>
                                          </p:spTgt>
                                        </p:tgtEl>
                                        <p:attrNameLst>
                                          <p:attrName>style.visibility</p:attrName>
                                        </p:attrNameLst>
                                      </p:cBhvr>
                                      <p:to>
                                        <p:strVal val="visible"/>
                                      </p:to>
                                    </p:set>
                                    <p:animEffect transition="in" filter="wipe(up)">
                                      <p:cBhvr>
                                        <p:cTn id="12" dur="500"/>
                                        <p:tgtEl>
                                          <p:spTgt spid="2826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82627">
                                            <p:txEl>
                                              <p:pRg st="2" end="2"/>
                                            </p:txEl>
                                          </p:spTgt>
                                        </p:tgtEl>
                                        <p:attrNameLst>
                                          <p:attrName>style.visibility</p:attrName>
                                        </p:attrNameLst>
                                      </p:cBhvr>
                                      <p:to>
                                        <p:strVal val="visible"/>
                                      </p:to>
                                    </p:set>
                                    <p:animEffect transition="in" filter="wipe(up)">
                                      <p:cBhvr>
                                        <p:cTn id="17" dur="500"/>
                                        <p:tgtEl>
                                          <p:spTgt spid="2826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82627">
                                            <p:txEl>
                                              <p:pRg st="3" end="3"/>
                                            </p:txEl>
                                          </p:spTgt>
                                        </p:tgtEl>
                                        <p:attrNameLst>
                                          <p:attrName>style.visibility</p:attrName>
                                        </p:attrNameLst>
                                      </p:cBhvr>
                                      <p:to>
                                        <p:strVal val="visible"/>
                                      </p:to>
                                    </p:set>
                                    <p:animEffect transition="in" filter="wipe(up)">
                                      <p:cBhvr>
                                        <p:cTn id="22" dur="500"/>
                                        <p:tgtEl>
                                          <p:spTgt spid="2826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r>
              <a:rPr lang="zh-CN" altLang="en-US" dirty="0"/>
              <a:t>另一种</a:t>
            </a:r>
            <a:r>
              <a:rPr lang="zh-CN" altLang="en-US" dirty="0" smtClean="0"/>
              <a:t>设计</a:t>
            </a:r>
            <a:endParaRPr lang="zh-CN" altLang="en-US" dirty="0"/>
          </a:p>
        </p:txBody>
      </p:sp>
      <p:sp>
        <p:nvSpPr>
          <p:cNvPr id="277507" name="Rectangle 3"/>
          <p:cNvSpPr>
            <a:spLocks noGrp="1" noChangeArrowheads="1"/>
          </p:cNvSpPr>
          <p:nvPr>
            <p:ph idx="1"/>
          </p:nvPr>
        </p:nvSpPr>
        <p:spPr/>
        <p:txBody>
          <a:bodyPr>
            <a:normAutofit/>
          </a:bodyPr>
          <a:lstStyle/>
          <a:p>
            <a:pPr>
              <a:lnSpc>
                <a:spcPct val="110000"/>
              </a:lnSpc>
            </a:pPr>
            <a:r>
              <a:rPr lang="zh-CN" altLang="en-US" sz="2000" dirty="0"/>
              <a:t>新增加一个类</a:t>
            </a:r>
            <a:r>
              <a:rPr lang="en-US" altLang="zh-CN" sz="2000" dirty="0" err="1"/>
              <a:t>UserLoginProcess</a:t>
            </a:r>
            <a:r>
              <a:rPr lang="zh-CN" altLang="en-US" sz="2000" dirty="0"/>
              <a:t>，该类中有一个</a:t>
            </a:r>
            <a:r>
              <a:rPr lang="zh-CN" altLang="en-US" sz="2000" dirty="0" smtClean="0"/>
              <a:t>方法：</a:t>
            </a:r>
            <a:endParaRPr lang="en-US" altLang="zh-CN" sz="2000" dirty="0" smtClean="0"/>
          </a:p>
          <a:p>
            <a:pPr marL="0" indent="0">
              <a:lnSpc>
                <a:spcPct val="110000"/>
              </a:lnSpc>
              <a:buNone/>
            </a:pPr>
            <a:r>
              <a:rPr lang="en-US" altLang="zh-CN" sz="2000" dirty="0" smtClean="0"/>
              <a:t>public </a:t>
            </a:r>
            <a:r>
              <a:rPr lang="en-US" altLang="zh-CN" sz="2000" dirty="0" err="1"/>
              <a:t>boolean</a:t>
            </a:r>
            <a:r>
              <a:rPr lang="en-US" altLang="zh-CN" sz="2000" dirty="0"/>
              <a:t> </a:t>
            </a:r>
            <a:r>
              <a:rPr lang="en-US" altLang="zh-CN" sz="2000" dirty="0" err="1"/>
              <a:t>login_check</a:t>
            </a:r>
            <a:r>
              <a:rPr lang="en-US" altLang="zh-CN" sz="2000" dirty="0"/>
              <a:t>(String </a:t>
            </a:r>
            <a:r>
              <a:rPr lang="en-US" altLang="zh-CN" sz="2000" dirty="0" err="1"/>
              <a:t>uname,String</a:t>
            </a:r>
            <a:r>
              <a:rPr lang="en-US" altLang="zh-CN" sz="2000" dirty="0"/>
              <a:t> </a:t>
            </a:r>
            <a:r>
              <a:rPr lang="en-US" altLang="zh-CN" sz="2000" dirty="0" err="1"/>
              <a:t>upsw</a:t>
            </a:r>
            <a:r>
              <a:rPr lang="en-US" altLang="zh-CN" sz="2000" dirty="0" smtClean="0"/>
              <a:t>)</a:t>
            </a:r>
            <a:endParaRPr lang="en-US" altLang="zh-CN" sz="2000" dirty="0" smtClean="0"/>
          </a:p>
          <a:p>
            <a:pPr marL="0" indent="0">
              <a:lnSpc>
                <a:spcPct val="110000"/>
              </a:lnSpc>
              <a:buNone/>
            </a:pPr>
            <a:r>
              <a:rPr lang="zh-CN" altLang="en-US" sz="2000" dirty="0" smtClean="0"/>
              <a:t>此</a:t>
            </a:r>
            <a:r>
              <a:rPr lang="zh-CN" altLang="en-US" sz="2000" dirty="0"/>
              <a:t>方法用来进行验证，如果验证通过则返回</a:t>
            </a:r>
            <a:r>
              <a:rPr lang="en-US" altLang="zh-CN" sz="2000" dirty="0"/>
              <a:t>true</a:t>
            </a:r>
            <a:r>
              <a:rPr lang="zh-CN" altLang="en-US" sz="2000" dirty="0"/>
              <a:t>给登录界面，否则返回</a:t>
            </a:r>
            <a:r>
              <a:rPr lang="en-US" altLang="zh-CN" sz="2000" dirty="0"/>
              <a:t>false</a:t>
            </a:r>
            <a:r>
              <a:rPr lang="zh-CN" altLang="en-US" sz="2000" dirty="0"/>
              <a:t>。</a:t>
            </a:r>
            <a:endParaRPr lang="zh-CN" altLang="en-US" sz="2000" dirty="0"/>
          </a:p>
          <a:p>
            <a:pPr>
              <a:lnSpc>
                <a:spcPct val="110000"/>
              </a:lnSpc>
            </a:pPr>
            <a:endParaRPr lang="en-US" altLang="zh-CN" sz="200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pic>
        <p:nvPicPr>
          <p:cNvPr id="277508" name="Picture 4"/>
          <p:cNvPicPr>
            <a:picLocks noChangeAspect="1" noChangeArrowheads="1"/>
          </p:cNvPicPr>
          <p:nvPr/>
        </p:nvPicPr>
        <p:blipFill>
          <a:blip r:embed="rId1"/>
          <a:srcRect/>
          <a:stretch>
            <a:fillRect/>
          </a:stretch>
        </p:blipFill>
        <p:spPr bwMode="auto">
          <a:xfrm>
            <a:off x="1386481" y="2828594"/>
            <a:ext cx="6596063" cy="1657350"/>
          </a:xfrm>
          <a:prstGeom prst="rect">
            <a:avLst/>
          </a:prstGeom>
          <a:noFill/>
          <a:ln w="9525" algn="ctr">
            <a:noFill/>
            <a:miter lim="800000"/>
            <a:headEnd/>
            <a:tailEnd/>
          </a:ln>
          <a:effectLst/>
        </p:spPr>
      </p:pic>
      <p:sp>
        <p:nvSpPr>
          <p:cNvPr id="3" name="日期占位符 2"/>
          <p:cNvSpPr>
            <a:spLocks noGrp="1"/>
          </p:cNvSpPr>
          <p:nvPr>
            <p:ph type="dt" sz="half" idx="10"/>
          </p:nvPr>
        </p:nvSpPr>
        <p:spPr/>
        <p:txBody>
          <a:bodyPr/>
          <a:lstStyle/>
          <a:p>
            <a:fld id="{641BA717-387B-4121-9271-5524D895A0CE}" type="datetime1">
              <a:rPr lang="zh-CN" altLang="en-US" smtClean="0"/>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4" name="AutoShape 6"/>
          <p:cNvSpPr>
            <a:spLocks noChangeArrowheads="1"/>
          </p:cNvSpPr>
          <p:nvPr/>
        </p:nvSpPr>
        <p:spPr bwMode="auto">
          <a:xfrm>
            <a:off x="4594860" y="3609587"/>
            <a:ext cx="446485" cy="364331"/>
          </a:xfrm>
          <a:prstGeom prst="rightArrow">
            <a:avLst>
              <a:gd name="adj1" fmla="val 50000"/>
              <a:gd name="adj2" fmla="val 30637"/>
            </a:avLst>
          </a:prstGeom>
          <a:solidFill>
            <a:schemeClr val="tx1"/>
          </a:solidFill>
          <a:ln w="9525" algn="ctr">
            <a:solidFill>
              <a:schemeClr val="bg2"/>
            </a:solidFill>
            <a:miter lim="800000"/>
          </a:ln>
          <a:effectLst/>
        </p:spPr>
        <p:txBody>
          <a:bodyPr wrap="none" lIns="80963" tIns="40481" rIns="80963" bIns="40481" anchor="ctr"/>
          <a:lstStyle/>
          <a:p>
            <a:endParaRPr lang="zh-CN" altLang="en-US" sz="1350"/>
          </a:p>
        </p:txBody>
      </p:sp>
      <p:sp>
        <p:nvSpPr>
          <p:cNvPr id="283655" name="Text Box 7"/>
          <p:cNvSpPr txBox="1">
            <a:spLocks noChangeArrowheads="1"/>
          </p:cNvSpPr>
          <p:nvPr/>
        </p:nvSpPr>
        <p:spPr bwMode="auto">
          <a:xfrm>
            <a:off x="2407676" y="3641748"/>
            <a:ext cx="2318694" cy="358752"/>
          </a:xfrm>
          <a:prstGeom prst="rect">
            <a:avLst/>
          </a:prstGeom>
          <a:noFill/>
          <a:ln w="9525" algn="ctr">
            <a:noFill/>
            <a:miter lim="800000"/>
          </a:ln>
          <a:effectLst/>
        </p:spPr>
        <p:txBody>
          <a:bodyPr wrap="square" lIns="80963" tIns="40481" rIns="80963" bIns="40481">
            <a:spAutoFit/>
          </a:bodyPr>
          <a:lstStyle/>
          <a:p>
            <a:pPr algn="ctr"/>
            <a:r>
              <a:rPr lang="zh-CN" altLang="en-US" dirty="0">
                <a:solidFill>
                  <a:srgbClr val="FF0000"/>
                </a:solidFill>
                <a:latin typeface="+mj-ea"/>
                <a:ea typeface="+mj-ea"/>
              </a:rPr>
              <a:t>用户验证处理类</a:t>
            </a:r>
            <a:endParaRPr lang="zh-CN" altLang="en-US" dirty="0">
              <a:solidFill>
                <a:srgbClr val="FF0000"/>
              </a:solidFill>
              <a:latin typeface="+mj-ea"/>
              <a:ea typeface="+mj-ea"/>
            </a:endParaRPr>
          </a:p>
        </p:txBody>
      </p:sp>
      <p:sp>
        <p:nvSpPr>
          <p:cNvPr id="283656" name="Text Box 8"/>
          <p:cNvSpPr txBox="1">
            <a:spLocks noChangeArrowheads="1"/>
          </p:cNvSpPr>
          <p:nvPr/>
        </p:nvSpPr>
        <p:spPr bwMode="auto">
          <a:xfrm>
            <a:off x="1405360" y="2536032"/>
            <a:ext cx="2418332" cy="635750"/>
          </a:xfrm>
          <a:prstGeom prst="rect">
            <a:avLst/>
          </a:prstGeom>
          <a:noFill/>
          <a:ln w="9525" algn="ctr">
            <a:noFill/>
            <a:miter lim="800000"/>
          </a:ln>
          <a:effectLst/>
        </p:spPr>
        <p:txBody>
          <a:bodyPr wrap="square" lIns="80963" tIns="40481" rIns="80963" bIns="40481">
            <a:spAutoFit/>
          </a:bodyPr>
          <a:lstStyle/>
          <a:p>
            <a:pPr algn="ctr"/>
            <a:r>
              <a:rPr lang="zh-CN" altLang="en-US" dirty="0">
                <a:solidFill>
                  <a:srgbClr val="FF0000"/>
                </a:solidFill>
                <a:latin typeface="+mj-ea"/>
                <a:ea typeface="+mj-ea"/>
              </a:rPr>
              <a:t>登录界面中，对用户验证处理类的使用</a:t>
            </a:r>
            <a:endParaRPr lang="zh-CN" altLang="en-US" dirty="0">
              <a:solidFill>
                <a:srgbClr val="FF0000"/>
              </a:solidFill>
              <a:latin typeface="+mj-ea"/>
              <a:ea typeface="+mj-ea"/>
            </a:endParaRPr>
          </a:p>
        </p:txBody>
      </p:sp>
      <p:grpSp>
        <p:nvGrpSpPr>
          <p:cNvPr id="4" name="组合 3"/>
          <p:cNvGrpSpPr/>
          <p:nvPr/>
        </p:nvGrpSpPr>
        <p:grpSpPr>
          <a:xfrm>
            <a:off x="5355020" y="1407319"/>
            <a:ext cx="3729038" cy="3736181"/>
            <a:chOff x="4171950" y="1876425"/>
            <a:chExt cx="4972050" cy="4981575"/>
          </a:xfrm>
        </p:grpSpPr>
        <p:pic>
          <p:nvPicPr>
            <p:cNvPr id="283653" name="Picture 5"/>
            <p:cNvPicPr>
              <a:picLocks noChangeAspect="1" noChangeArrowheads="1"/>
            </p:cNvPicPr>
            <p:nvPr/>
          </p:nvPicPr>
          <p:blipFill>
            <a:blip r:embed="rId1"/>
            <a:srcRect/>
            <a:stretch>
              <a:fillRect/>
            </a:stretch>
          </p:blipFill>
          <p:spPr bwMode="auto">
            <a:xfrm>
              <a:off x="4171950" y="1876425"/>
              <a:ext cx="4972050" cy="4981575"/>
            </a:xfrm>
            <a:prstGeom prst="rect">
              <a:avLst/>
            </a:prstGeom>
            <a:noFill/>
            <a:ln w="9525" algn="ctr">
              <a:noFill/>
              <a:miter lim="800000"/>
              <a:headEnd/>
              <a:tailEnd/>
            </a:ln>
            <a:effectLst/>
          </p:spPr>
        </p:pic>
        <p:sp>
          <p:nvSpPr>
            <p:cNvPr id="283659" name="Rectangle 11"/>
            <p:cNvSpPr>
              <a:spLocks noChangeArrowheads="1"/>
            </p:cNvSpPr>
            <p:nvPr/>
          </p:nvSpPr>
          <p:spPr bwMode="auto">
            <a:xfrm>
              <a:off x="5562600" y="5029200"/>
              <a:ext cx="2743200" cy="304800"/>
            </a:xfrm>
            <a:prstGeom prst="rect">
              <a:avLst/>
            </a:prstGeom>
            <a:noFill/>
            <a:ln w="57150" algn="ctr">
              <a:solidFill>
                <a:srgbClr val="FF3300"/>
              </a:solidFill>
              <a:miter lim="800000"/>
            </a:ln>
            <a:effectLst/>
          </p:spPr>
          <p:txBody>
            <a:bodyPr wrap="none" lIns="80963" tIns="40481" rIns="80963" bIns="40481" anchor="ctr"/>
            <a:lstStyle/>
            <a:p>
              <a:endParaRPr lang="zh-CN" altLang="en-US" sz="1350"/>
            </a:p>
          </p:txBody>
        </p:sp>
      </p:grpSp>
      <p:grpSp>
        <p:nvGrpSpPr>
          <p:cNvPr id="3" name="组合 2"/>
          <p:cNvGrpSpPr/>
          <p:nvPr/>
        </p:nvGrpSpPr>
        <p:grpSpPr>
          <a:xfrm>
            <a:off x="1005841" y="-60902"/>
            <a:ext cx="5166359" cy="2198312"/>
            <a:chOff x="10459" y="-38099"/>
            <a:chExt cx="5314950" cy="1981200"/>
          </a:xfrm>
        </p:grpSpPr>
        <p:pic>
          <p:nvPicPr>
            <p:cNvPr id="283652" name="Picture 4"/>
            <p:cNvPicPr>
              <a:picLocks noChangeAspect="1" noChangeArrowheads="1"/>
            </p:cNvPicPr>
            <p:nvPr/>
          </p:nvPicPr>
          <p:blipFill>
            <a:blip r:embed="rId2"/>
            <a:srcRect/>
            <a:stretch>
              <a:fillRect/>
            </a:stretch>
          </p:blipFill>
          <p:spPr bwMode="auto">
            <a:xfrm>
              <a:off x="10459" y="-38099"/>
              <a:ext cx="5314950" cy="1981200"/>
            </a:xfrm>
            <a:prstGeom prst="rect">
              <a:avLst/>
            </a:prstGeom>
            <a:noFill/>
            <a:ln w="9525" algn="ctr">
              <a:noFill/>
              <a:miter lim="800000"/>
              <a:headEnd/>
              <a:tailEnd/>
            </a:ln>
            <a:effectLst/>
          </p:spPr>
        </p:pic>
        <p:sp>
          <p:nvSpPr>
            <p:cNvPr id="283658" name="Line 10"/>
            <p:cNvSpPr>
              <a:spLocks noChangeShapeType="1"/>
            </p:cNvSpPr>
            <p:nvPr/>
          </p:nvSpPr>
          <p:spPr bwMode="auto">
            <a:xfrm>
              <a:off x="304800" y="457200"/>
              <a:ext cx="4114800" cy="0"/>
            </a:xfrm>
            <a:prstGeom prst="line">
              <a:avLst/>
            </a:prstGeom>
            <a:noFill/>
            <a:ln w="57150">
              <a:solidFill>
                <a:srgbClr val="FF3300"/>
              </a:solidFill>
              <a:round/>
            </a:ln>
            <a:effectLst/>
          </p:spPr>
          <p:txBody>
            <a:bodyPr wrap="none" lIns="80963" tIns="40481" rIns="80963" bIns="40481" anchor="ctr"/>
            <a:lstStyle/>
            <a:p>
              <a:endParaRPr lang="zh-CN" altLang="en-US" sz="1350"/>
            </a:p>
          </p:txBody>
        </p:sp>
      </p:grpSp>
      <p:sp>
        <p:nvSpPr>
          <p:cNvPr id="283657" name="AutoShape 9"/>
          <p:cNvSpPr>
            <a:spLocks noChangeArrowheads="1"/>
          </p:cNvSpPr>
          <p:nvPr/>
        </p:nvSpPr>
        <p:spPr bwMode="auto">
          <a:xfrm>
            <a:off x="2628901" y="1967922"/>
            <a:ext cx="364331" cy="514350"/>
          </a:xfrm>
          <a:prstGeom prst="upArrow">
            <a:avLst>
              <a:gd name="adj1" fmla="val 50000"/>
              <a:gd name="adj2" fmla="val 35294"/>
            </a:avLst>
          </a:prstGeom>
          <a:solidFill>
            <a:schemeClr val="tx1"/>
          </a:solidFill>
          <a:ln w="9525" algn="ctr">
            <a:solidFill>
              <a:schemeClr val="bg2"/>
            </a:solidFill>
            <a:miter lim="800000"/>
          </a:ln>
          <a:effectLst/>
        </p:spPr>
        <p:txBody>
          <a:bodyPr wrap="none" lIns="80963" tIns="40481" rIns="80963" bIns="40481" anchor="ctr"/>
          <a:lstStyle/>
          <a:p>
            <a:endParaRPr lang="zh-CN" altLang="en-US" sz="135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日期占位符 4"/>
          <p:cNvSpPr>
            <a:spLocks noGrp="1"/>
          </p:cNvSpPr>
          <p:nvPr>
            <p:ph type="dt" sz="half" idx="10"/>
          </p:nvPr>
        </p:nvSpPr>
        <p:spPr/>
        <p:txBody>
          <a:bodyPr/>
          <a:lstStyle/>
          <a:p>
            <a:fld id="{A1DA43BD-FC36-40FF-B330-B6740040D9C8}"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8365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8365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83657"/>
                                        </p:tgtEl>
                                        <p:attrNameLst>
                                          <p:attrName>style.visibility</p:attrName>
                                        </p:attrNameLst>
                                      </p:cBhvr>
                                      <p:to>
                                        <p:strVal val="visible"/>
                                      </p:to>
                                    </p:set>
                                    <p:animEffect transition="in" filter="wipe(up)">
                                      <p:cBhvr>
                                        <p:cTn id="25" dur="500"/>
                                        <p:tgtEl>
                                          <p:spTgt spid="28365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83656"/>
                                        </p:tgtEl>
                                        <p:attrNameLst>
                                          <p:attrName>style.visibility</p:attrName>
                                        </p:attrNameLst>
                                      </p:cBhvr>
                                      <p:to>
                                        <p:strVal val="visible"/>
                                      </p:to>
                                    </p:set>
                                    <p:animEffect transition="in" filter="wipe(up)">
                                      <p:cBhvr>
                                        <p:cTn id="30" dur="500"/>
                                        <p:tgtEl>
                                          <p:spTgt spid="283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4" grpId="0" animBg="1"/>
      <p:bldP spid="283655" grpId="0"/>
      <p:bldP spid="283656" grpId="0"/>
      <p:bldP spid="28365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详细设计</a:t>
            </a:r>
            <a:endParaRPr lang="zh-CN" altLang="en-US" dirty="0"/>
          </a:p>
        </p:txBody>
      </p:sp>
      <p:sp>
        <p:nvSpPr>
          <p:cNvPr id="4" name="文本占位符 3"/>
          <p:cNvSpPr>
            <a:spLocks noGrp="1"/>
          </p:cNvSpPr>
          <p:nvPr>
            <p:ph idx="1"/>
          </p:nvPr>
        </p:nvSpPr>
        <p:spPr/>
        <p:txBody>
          <a:bodyPr>
            <a:noAutofit/>
          </a:bodyPr>
          <a:lstStyle/>
          <a:p>
            <a:pPr marL="342900" indent="-342900">
              <a:spcBef>
                <a:spcPts val="600"/>
              </a:spcBef>
            </a:pPr>
            <a:r>
              <a:rPr lang="zh-CN" altLang="en-US" sz="2000" dirty="0">
                <a:solidFill>
                  <a:srgbClr val="FF0000"/>
                </a:solidFill>
              </a:rPr>
              <a:t>详细设计（具体设计）：</a:t>
            </a:r>
            <a:r>
              <a:rPr lang="zh-CN" altLang="en-US" sz="2000" dirty="0"/>
              <a:t>根据概要设计进行的模块划分，实现各模块的算法设计，实现用户界面设计，表单，需要的数据，数据结构设计的细化等。</a:t>
            </a:r>
            <a:endParaRPr lang="en-US" altLang="zh-CN" sz="2000" dirty="0"/>
          </a:p>
          <a:p>
            <a:pPr marL="342900" indent="-342900">
              <a:spcBef>
                <a:spcPts val="600"/>
              </a:spcBef>
            </a:pPr>
            <a:r>
              <a:rPr lang="zh-CN" altLang="en-US" sz="2000" dirty="0"/>
              <a:t>设计者的工作对象是一个模块，根据概要设计赋予的局部任务和对外接口，设计并表达模块的算法、流程、状态转换等内容。理想的详细设计完成后，应该让新手可以轻松的完成代码。</a:t>
            </a:r>
            <a:endParaRPr lang="en-US" altLang="zh-CN" sz="2000" dirty="0"/>
          </a:p>
          <a:p>
            <a:pPr marL="342900" indent="-342900">
              <a:spcBef>
                <a:spcPts val="600"/>
              </a:spcBef>
            </a:pPr>
            <a:r>
              <a:rPr lang="zh-CN" altLang="en-US" sz="2000" dirty="0"/>
              <a:t>详细设计文档中最重要的部分是模块的流程图、状态图、局部变量及相应的文字说明等。</a:t>
            </a:r>
            <a:endParaRPr lang="en-US" altLang="zh-CN" sz="2000" dirty="0"/>
          </a:p>
          <a:p>
            <a:pPr marL="342900" indent="-342900">
              <a:spcBef>
                <a:spcPts val="600"/>
              </a:spcBef>
            </a:pPr>
            <a:r>
              <a:rPr lang="zh-CN" altLang="en-US" sz="2000" dirty="0"/>
              <a:t>如果发现有结构调整（如分解出子模块）的必要，必须返回到概要设计阶段，将调整反映到概要设计文档中。</a:t>
            </a:r>
            <a:endParaRPr lang="en-US" altLang="zh-CN" sz="2000"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6" name="日期占位符 5"/>
          <p:cNvSpPr>
            <a:spLocks noGrp="1"/>
          </p:cNvSpPr>
          <p:nvPr>
            <p:ph type="dt" sz="half" idx="10"/>
          </p:nvPr>
        </p:nvSpPr>
        <p:spPr/>
        <p:txBody>
          <a:bodyPr/>
          <a:lstStyle/>
          <a:p>
            <a:fld id="{F90B4665-EBC4-4B88-A31C-0D130BF9B013}"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up)">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up)">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lstStyle/>
          <a:p>
            <a:r>
              <a:rPr lang="zh-CN" altLang="en-US"/>
              <a:t>第</a:t>
            </a:r>
            <a:r>
              <a:rPr lang="en-US" altLang="zh-CN"/>
              <a:t>2</a:t>
            </a:r>
            <a:r>
              <a:rPr lang="zh-CN" altLang="en-US"/>
              <a:t>种设计给我们带来什么好处？</a:t>
            </a:r>
            <a:endParaRPr lang="zh-CN" altLang="en-US"/>
          </a:p>
        </p:txBody>
      </p:sp>
      <p:sp>
        <p:nvSpPr>
          <p:cNvPr id="284675" name="Rectangle 3"/>
          <p:cNvSpPr>
            <a:spLocks noGrp="1" noChangeArrowheads="1"/>
          </p:cNvSpPr>
          <p:nvPr>
            <p:ph idx="1"/>
          </p:nvPr>
        </p:nvSpPr>
        <p:spPr>
          <a:xfrm>
            <a:off x="660292" y="896280"/>
            <a:ext cx="8197958" cy="3806854"/>
          </a:xfrm>
        </p:spPr>
        <p:txBody>
          <a:bodyPr>
            <a:normAutofit/>
          </a:bodyPr>
          <a:lstStyle/>
          <a:p>
            <a:pPr marL="342900" indent="-342900">
              <a:lnSpc>
                <a:spcPct val="120000"/>
              </a:lnSpc>
              <a:buFont typeface="+mj-lt"/>
              <a:buAutoNum type="arabicPeriod"/>
            </a:pPr>
            <a:r>
              <a:rPr lang="zh-CN" altLang="en-US" sz="2000" dirty="0"/>
              <a:t>良好的封装，</a:t>
            </a:r>
            <a:r>
              <a:rPr lang="zh-CN" altLang="en-US" sz="2000" b="1" dirty="0">
                <a:solidFill>
                  <a:srgbClr val="FF0000"/>
                </a:solidFill>
              </a:rPr>
              <a:t>将界面和验证逻辑分开，系统结构更清晰</a:t>
            </a:r>
            <a:r>
              <a:rPr lang="zh-CN" altLang="en-US" sz="2000" dirty="0"/>
              <a:t>。界面人员不用管验证的细节，只需要判断返回值是</a:t>
            </a:r>
            <a:r>
              <a:rPr lang="en-US" altLang="zh-CN" sz="2000" dirty="0"/>
              <a:t>true</a:t>
            </a:r>
            <a:r>
              <a:rPr lang="zh-CN" altLang="en-US" sz="2000" dirty="0"/>
              <a:t>还是</a:t>
            </a:r>
            <a:r>
              <a:rPr lang="en-US" altLang="zh-CN" sz="2000" dirty="0"/>
              <a:t>false</a:t>
            </a:r>
            <a:r>
              <a:rPr lang="zh-CN" altLang="en-US" sz="2000" dirty="0"/>
              <a:t>即可作出相应的显示操作。</a:t>
            </a:r>
            <a:endParaRPr lang="zh-CN" altLang="en-US" sz="2000" dirty="0"/>
          </a:p>
          <a:p>
            <a:pPr marL="342900" indent="-342900">
              <a:lnSpc>
                <a:spcPct val="120000"/>
              </a:lnSpc>
              <a:buFont typeface="+mj-lt"/>
              <a:buAutoNum type="arabicPeriod"/>
            </a:pPr>
            <a:r>
              <a:rPr lang="en-US" altLang="zh-CN" sz="2000" dirty="0" err="1"/>
              <a:t>UserLoginProcess</a:t>
            </a:r>
            <a:r>
              <a:rPr lang="zh-CN" altLang="en-US" sz="2000" dirty="0"/>
              <a:t>类还可以提供其他验证操作，包括链接数据库的操作，为系统</a:t>
            </a:r>
            <a:r>
              <a:rPr lang="zh-CN" altLang="en-US" sz="2000" b="1" dirty="0">
                <a:solidFill>
                  <a:srgbClr val="FF0000"/>
                </a:solidFill>
              </a:rPr>
              <a:t>扩展性</a:t>
            </a:r>
            <a:r>
              <a:rPr lang="zh-CN" altLang="en-US" sz="2000" dirty="0"/>
              <a:t>提供了接口。</a:t>
            </a:r>
            <a:endParaRPr lang="zh-CN" altLang="en-US" sz="2000" dirty="0"/>
          </a:p>
          <a:p>
            <a:pPr marL="342900" indent="-342900">
              <a:lnSpc>
                <a:spcPct val="120000"/>
              </a:lnSpc>
              <a:buFont typeface="+mj-lt"/>
              <a:buAutoNum type="arabicPeriod"/>
            </a:pPr>
            <a:r>
              <a:rPr lang="en-US" altLang="zh-CN" sz="2000" dirty="0" err="1"/>
              <a:t>UserLoginProcess</a:t>
            </a:r>
            <a:r>
              <a:rPr lang="zh-CN" altLang="en-US" sz="2000" dirty="0"/>
              <a:t>类中的验证过程可以被重用，即使你再增加若干个不同角色的登录界面，一样可以使用这个类的方法来进行验证，</a:t>
            </a:r>
            <a:r>
              <a:rPr lang="zh-CN" altLang="en-US" sz="2000" b="1" dirty="0">
                <a:solidFill>
                  <a:srgbClr val="FF0000"/>
                </a:solidFill>
              </a:rPr>
              <a:t>重用性</a:t>
            </a:r>
            <a:r>
              <a:rPr lang="zh-CN" altLang="en-US" sz="2000" dirty="0"/>
              <a:t>提高。</a:t>
            </a:r>
            <a:endParaRPr lang="zh-CN" altLang="en-US" sz="2000" dirty="0"/>
          </a:p>
        </p:txBody>
      </p:sp>
      <p:sp>
        <p:nvSpPr>
          <p:cNvPr id="3" name="日期占位符 2"/>
          <p:cNvSpPr>
            <a:spLocks noGrp="1"/>
          </p:cNvSpPr>
          <p:nvPr>
            <p:ph type="dt" sz="half" idx="10"/>
          </p:nvPr>
        </p:nvSpPr>
        <p:spPr/>
        <p:txBody>
          <a:bodyPr/>
          <a:lstStyle/>
          <a:p>
            <a:fld id="{5DDCE8FF-E710-4A44-B797-BA81AC80333E}" type="datetime1">
              <a:rPr lang="zh-CN" altLang="en-US" smtClean="0"/>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284676" name="WordArt 4"/>
          <p:cNvSpPr>
            <a:spLocks noChangeArrowheads="1" noChangeShapeType="1" noTextEdit="1"/>
          </p:cNvSpPr>
          <p:nvPr/>
        </p:nvSpPr>
        <p:spPr bwMode="auto">
          <a:xfrm>
            <a:off x="2221476" y="4210339"/>
            <a:ext cx="4701049" cy="342900"/>
          </a:xfrm>
          <a:prstGeom prst="rect">
            <a:avLst/>
          </a:prstGeom>
        </p:spPr>
        <p:txBody>
          <a:bodyPr wrap="none" fromWordArt="1">
            <a:prstTxWarp prst="textPlain">
              <a:avLst>
                <a:gd name="adj" fmla="val 50000"/>
              </a:avLst>
            </a:prstTxWarp>
          </a:bodyPr>
          <a:lstStyle/>
          <a:p>
            <a:r>
              <a:rPr lang="zh-CN" altLang="en-US" sz="2700" b="1" kern="10" dirty="0">
                <a:ln w="0"/>
                <a:solidFill>
                  <a:srgbClr val="FF0000"/>
                </a:solidFill>
                <a:latin typeface="+mj-ea"/>
                <a:ea typeface="+mj-ea"/>
              </a:rPr>
              <a:t>第</a:t>
            </a:r>
            <a:r>
              <a:rPr lang="en-US" altLang="zh-CN" sz="2700" b="1" kern="10" dirty="0">
                <a:ln w="0"/>
                <a:solidFill>
                  <a:srgbClr val="FF0000"/>
                </a:solidFill>
                <a:latin typeface="+mj-ea"/>
                <a:ea typeface="+mj-ea"/>
              </a:rPr>
              <a:t>2</a:t>
            </a:r>
            <a:r>
              <a:rPr lang="zh-CN" altLang="en-US" sz="2700" b="1" kern="10" dirty="0">
                <a:ln w="0"/>
                <a:solidFill>
                  <a:srgbClr val="FF0000"/>
                </a:solidFill>
                <a:latin typeface="+mj-ea"/>
                <a:ea typeface="+mj-ea"/>
              </a:rPr>
              <a:t>种设计使用了多层体系结构</a:t>
            </a:r>
            <a:endParaRPr lang="zh-CN" altLang="en-US" sz="2700" b="1" kern="10" dirty="0">
              <a:ln w="0"/>
              <a:solidFill>
                <a:srgbClr val="FF0000"/>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4675">
                                            <p:txEl>
                                              <p:pRg st="0" end="0"/>
                                            </p:txEl>
                                          </p:spTgt>
                                        </p:tgtEl>
                                        <p:attrNameLst>
                                          <p:attrName>style.visibility</p:attrName>
                                        </p:attrNameLst>
                                      </p:cBhvr>
                                      <p:to>
                                        <p:strVal val="visible"/>
                                      </p:to>
                                    </p:set>
                                    <p:animEffect transition="in" filter="wipe(up)">
                                      <p:cBhvr>
                                        <p:cTn id="7" dur="500"/>
                                        <p:tgtEl>
                                          <p:spTgt spid="2846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84675">
                                            <p:txEl>
                                              <p:pRg st="1" end="1"/>
                                            </p:txEl>
                                          </p:spTgt>
                                        </p:tgtEl>
                                        <p:attrNameLst>
                                          <p:attrName>style.visibility</p:attrName>
                                        </p:attrNameLst>
                                      </p:cBhvr>
                                      <p:to>
                                        <p:strVal val="visible"/>
                                      </p:to>
                                    </p:set>
                                    <p:animEffect transition="in" filter="wipe(up)">
                                      <p:cBhvr>
                                        <p:cTn id="12" dur="500"/>
                                        <p:tgtEl>
                                          <p:spTgt spid="2846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84675">
                                            <p:txEl>
                                              <p:pRg st="2" end="2"/>
                                            </p:txEl>
                                          </p:spTgt>
                                        </p:tgtEl>
                                        <p:attrNameLst>
                                          <p:attrName>style.visibility</p:attrName>
                                        </p:attrNameLst>
                                      </p:cBhvr>
                                      <p:to>
                                        <p:strVal val="visible"/>
                                      </p:to>
                                    </p:set>
                                    <p:animEffect transition="in" filter="wipe(up)">
                                      <p:cBhvr>
                                        <p:cTn id="17" dur="500"/>
                                        <p:tgtEl>
                                          <p:spTgt spid="2846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284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5" grpId="0" build="p"/>
      <p:bldP spid="28467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a:stretch>
            <a:fillRect/>
          </a:stretch>
        </p:blipFill>
        <p:spPr bwMode="auto">
          <a:xfrm>
            <a:off x="0" y="321453"/>
            <a:ext cx="9144000" cy="4339859"/>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a:stretch>
            <a:fillRect/>
          </a:stretch>
        </p:blipFill>
        <p:spPr bwMode="auto">
          <a:xfrm>
            <a:off x="540154" y="532015"/>
            <a:ext cx="8362950" cy="3871913"/>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srcRect/>
          <a:stretch>
            <a:fillRect/>
          </a:stretch>
        </p:blipFill>
        <p:spPr bwMode="auto">
          <a:xfrm>
            <a:off x="285721" y="1125131"/>
            <a:ext cx="8239125" cy="24860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srcRect/>
          <a:stretch>
            <a:fillRect/>
          </a:stretch>
        </p:blipFill>
        <p:spPr bwMode="auto">
          <a:xfrm>
            <a:off x="495300" y="196454"/>
            <a:ext cx="8153400" cy="47505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571472" y="589346"/>
            <a:ext cx="7772400" cy="1372321"/>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z="4100" b="1" dirty="0" smtClean="0">
                <a:solidFill>
                  <a:schemeClr val="tx2"/>
                </a:solidFill>
                <a:effectLst>
                  <a:outerShdw blurRad="31750" dist="25400" dir="5400000" algn="tl" rotWithShape="0">
                    <a:srgbClr val="000000">
                      <a:alpha val="25000"/>
                    </a:srgbClr>
                  </a:outerShdw>
                </a:effectLst>
                <a:latin typeface="+mj-lt"/>
                <a:ea typeface="+mj-ea"/>
                <a:cs typeface="+mj-cs"/>
              </a:rPr>
              <a:t>说明了什么？</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3" name="标题 1"/>
          <p:cNvSpPr txBox="1"/>
          <p:nvPr/>
        </p:nvSpPr>
        <p:spPr>
          <a:xfrm>
            <a:off x="642910" y="1714495"/>
            <a:ext cx="7772400" cy="428627"/>
          </a:xfrm>
          <a:prstGeom prst="rect">
            <a:avLst/>
          </a:prstGeom>
        </p:spPr>
        <p:txBody>
          <a:bodyPr vert="horz" rtlCol="0" anchor="ctr">
            <a:normAutofit fontScale="62500" lnSpcReduction="2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代码规范</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4" name="标题 1"/>
          <p:cNvSpPr txBox="1"/>
          <p:nvPr/>
        </p:nvSpPr>
        <p:spPr>
          <a:xfrm>
            <a:off x="571472" y="2786065"/>
            <a:ext cx="7772400" cy="428627"/>
          </a:xfrm>
          <a:prstGeom prst="rect">
            <a:avLst/>
          </a:prstGeom>
        </p:spPr>
        <p:txBody>
          <a:bodyPr vert="horz" rtlCol="0" anchor="ctr">
            <a:normAutofit fontScale="62500" lnSpcReduction="2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再思考：是否运用了面向对象的思想？</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589922" y="854450"/>
            <a:ext cx="7772400" cy="428627"/>
          </a:xfrm>
          <a:prstGeom prst="rect">
            <a:avLst/>
          </a:prstGeom>
        </p:spPr>
        <p:txBody>
          <a:bodyPr vert="horz" rtlCol="0" anchor="ctr">
            <a:normAutofit fontScale="62500" lnSpcReduction="2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面向对象的经典案例：活字印刷术</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3" name="标题 1"/>
          <p:cNvSpPr txBox="1"/>
          <p:nvPr/>
        </p:nvSpPr>
        <p:spPr>
          <a:xfrm>
            <a:off x="500034" y="1446602"/>
            <a:ext cx="7772400" cy="1607355"/>
          </a:xfrm>
          <a:prstGeom prst="rect">
            <a:avLst/>
          </a:prstGeom>
        </p:spPr>
        <p:txBody>
          <a:bodyPr vert="horz" rtlCol="0" anchor="ctr">
            <a:normAutofit fontScale="92500" lnSpcReduction="2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通过运用封装、继承、多态从而把程序耦合度降低，传统印刷术的缺点就在于耦合度太高。</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4" name="标题 1"/>
          <p:cNvSpPr txBox="1"/>
          <p:nvPr/>
        </p:nvSpPr>
        <p:spPr>
          <a:xfrm>
            <a:off x="500034" y="3589742"/>
            <a:ext cx="7772400" cy="428627"/>
          </a:xfrm>
          <a:prstGeom prst="rect">
            <a:avLst/>
          </a:prstGeom>
        </p:spPr>
        <p:txBody>
          <a:bodyPr vert="horz" rtlCol="0" anchor="ctr">
            <a:normAutofit fontScale="62500" lnSpcReduction="2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写出易于维护、容易扩展、又容易复用的代码。</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1"/>
          <a:srcRect/>
          <a:stretch>
            <a:fillRect/>
          </a:stretch>
        </p:blipFill>
        <p:spPr bwMode="auto">
          <a:xfrm>
            <a:off x="0" y="267875"/>
            <a:ext cx="8896350" cy="2457450"/>
          </a:xfrm>
          <a:prstGeom prst="rect">
            <a:avLst/>
          </a:prstGeom>
          <a:noFill/>
          <a:ln w="9525">
            <a:noFill/>
            <a:miter lim="800000"/>
            <a:headEnd/>
            <a:tailEnd/>
          </a:ln>
          <a:effectLst/>
        </p:spPr>
      </p:pic>
      <p:pic>
        <p:nvPicPr>
          <p:cNvPr id="5123" name="Picture 3"/>
          <p:cNvPicPr>
            <a:picLocks noChangeAspect="1" noChangeArrowheads="1"/>
          </p:cNvPicPr>
          <p:nvPr/>
        </p:nvPicPr>
        <p:blipFill>
          <a:blip r:embed="rId2"/>
          <a:srcRect/>
          <a:stretch>
            <a:fillRect/>
          </a:stretch>
        </p:blipFill>
        <p:spPr bwMode="auto">
          <a:xfrm>
            <a:off x="1" y="2671780"/>
            <a:ext cx="6200775" cy="2471738"/>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a:srcRect/>
          <a:stretch>
            <a:fillRect/>
          </a:stretch>
        </p:blipFill>
        <p:spPr bwMode="auto">
          <a:xfrm>
            <a:off x="0" y="642924"/>
            <a:ext cx="9239250" cy="4321969"/>
          </a:xfrm>
          <a:prstGeom prst="rect">
            <a:avLst/>
          </a:prstGeom>
          <a:noFill/>
          <a:ln w="9525">
            <a:noFill/>
            <a:miter lim="800000"/>
            <a:headEnd/>
            <a:tailEnd/>
          </a:ln>
          <a:effectLst/>
        </p:spPr>
      </p:pic>
      <p:sp>
        <p:nvSpPr>
          <p:cNvPr id="3" name="标题 1"/>
          <p:cNvSpPr txBox="1"/>
          <p:nvPr/>
        </p:nvSpPr>
        <p:spPr>
          <a:xfrm>
            <a:off x="975677" y="81293"/>
            <a:ext cx="7772400" cy="428627"/>
          </a:xfrm>
          <a:prstGeom prst="rect">
            <a:avLst/>
          </a:prstGeom>
        </p:spPr>
        <p:txBody>
          <a:bodyPr vert="horz" rtlCol="0" anchor="ctr">
            <a:normAutofit fontScale="62500" lnSpcReduction="2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dirty="0" smtClean="0">
                <a:ln>
                  <a:noFill/>
                </a:ln>
                <a:solidFill>
                  <a:schemeClr val="bg1"/>
                </a:solidFill>
                <a:effectLst>
                  <a:outerShdw blurRad="31750" dist="25400" dir="5400000" algn="tl" rotWithShape="0">
                    <a:srgbClr val="000000">
                      <a:alpha val="25000"/>
                    </a:srgbClr>
                  </a:outerShdw>
                </a:effectLst>
                <a:uLnTx/>
                <a:uFillTx/>
                <a:latin typeface="+mj-lt"/>
                <a:ea typeface="+mj-ea"/>
                <a:cs typeface="+mj-cs"/>
              </a:rPr>
              <a:t>客户端代码</a:t>
            </a:r>
            <a:endParaRPr kumimoji="0" lang="zh-CN" altLang="en-US" sz="4100" b="1" i="0" u="none" strike="noStrike" kern="1200" cap="none" spc="0" normalizeH="0" baseline="0" noProof="0" dirty="0">
              <a:ln>
                <a:noFill/>
              </a:ln>
              <a:solidFill>
                <a:schemeClr val="bg1"/>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564983" y="933879"/>
            <a:ext cx="7772400" cy="857256"/>
          </a:xfrm>
          <a:prstGeom prst="rect">
            <a:avLst/>
          </a:prstGeom>
        </p:spPr>
        <p:txBody>
          <a:bodyPr vert="horz" rtlCol="0" anchor="ctr">
            <a:normAutofit fontScale="70000" lnSpcReduction="2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将业务逻辑和界面逻辑分开，耦合度降低，容易维护和扩展。</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3" name="标题 1"/>
          <p:cNvSpPr txBox="1"/>
          <p:nvPr/>
        </p:nvSpPr>
        <p:spPr>
          <a:xfrm>
            <a:off x="357158" y="2143122"/>
            <a:ext cx="7772400" cy="964413"/>
          </a:xfrm>
          <a:prstGeom prst="rect">
            <a:avLst/>
          </a:prstGeom>
        </p:spPr>
        <p:txBody>
          <a:bodyPr vert="horz" rtlCol="0" anchor="ctr">
            <a:normAutofit fontScale="85000" lnSpcReduction="2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上边用到了封装，那继承和多态能运用到么？</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面向对象设计</a:t>
            </a:r>
            <a:endParaRPr lang="zh-CN" altLang="en-US" dirty="0"/>
          </a:p>
        </p:txBody>
      </p:sp>
      <p:sp>
        <p:nvSpPr>
          <p:cNvPr id="6" name="内容占位符 5"/>
          <p:cNvSpPr>
            <a:spLocks noGrp="1"/>
          </p:cNvSpPr>
          <p:nvPr>
            <p:ph idx="1"/>
          </p:nvPr>
        </p:nvSpPr>
        <p:spPr/>
        <p:txBody>
          <a:bodyPr>
            <a:normAutofit/>
          </a:bodyPr>
          <a:lstStyle/>
          <a:p>
            <a:pPr marL="342900" indent="-342900">
              <a:lnSpc>
                <a:spcPct val="120000"/>
              </a:lnSpc>
            </a:pPr>
            <a:r>
              <a:rPr kumimoji="1" lang="zh-CN" altLang="en-US" sz="2100" dirty="0"/>
              <a:t>面向对象设计（</a:t>
            </a:r>
            <a:r>
              <a:rPr kumimoji="1" lang="en-US" altLang="zh-CN" sz="2100" dirty="0"/>
              <a:t>OOD</a:t>
            </a:r>
            <a:r>
              <a:rPr kumimoji="1" lang="zh-CN" altLang="en-US" sz="2100" dirty="0"/>
              <a:t>，</a:t>
            </a:r>
            <a:r>
              <a:rPr kumimoji="1" lang="en-US" altLang="zh-CN" sz="2100" dirty="0"/>
              <a:t>Object-Oriented Design</a:t>
            </a:r>
            <a:r>
              <a:rPr kumimoji="1" lang="zh-CN" altLang="en-US" sz="2100" dirty="0"/>
              <a:t>）是面向对象分析到实现的一个桥梁。</a:t>
            </a:r>
            <a:endParaRPr kumimoji="1" lang="en-US" altLang="zh-CN" sz="2100" dirty="0"/>
          </a:p>
          <a:p>
            <a:pPr marL="342900" indent="-342900">
              <a:lnSpc>
                <a:spcPct val="120000"/>
              </a:lnSpc>
            </a:pPr>
            <a:r>
              <a:rPr kumimoji="1" lang="zh-CN" altLang="en-US" sz="2100" dirty="0"/>
              <a:t>面向对象分析是将用户需求经过分析后，建立问题域精确模型的过程；而面向对象设计则根据面向对象分析得到的需求模型，建立求解域模型的过程。即</a:t>
            </a:r>
            <a:r>
              <a:rPr kumimoji="1" lang="zh-CN" altLang="en-US" sz="2100" dirty="0">
                <a:solidFill>
                  <a:srgbClr val="FF0000"/>
                </a:solidFill>
              </a:rPr>
              <a:t>分析必须搞清楚系统“做什么”，而设计必须搞清楚系统“怎么做”</a:t>
            </a:r>
            <a:r>
              <a:rPr kumimoji="1" lang="zh-CN" altLang="en-US" sz="2100" dirty="0"/>
              <a:t>。</a:t>
            </a:r>
            <a:endParaRPr kumimoji="1" lang="en-US" altLang="zh-CN" sz="2100" dirty="0"/>
          </a:p>
          <a:p>
            <a:pPr marL="342900" indent="-342900">
              <a:lnSpc>
                <a:spcPct val="120000"/>
              </a:lnSpc>
            </a:pPr>
            <a:r>
              <a:rPr kumimoji="1" lang="zh-CN" altLang="en-US" sz="2100" dirty="0"/>
              <a:t>从分析到设计不是传统方法的转换，而是平滑（无缝）过渡，而求解域模型是系统实现的依据。 </a:t>
            </a:r>
            <a:endParaRPr kumimoji="1" lang="zh-CN" altLang="en-US" sz="210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 name="日期占位符 2"/>
          <p:cNvSpPr>
            <a:spLocks noGrp="1"/>
          </p:cNvSpPr>
          <p:nvPr>
            <p:ph type="dt" sz="half" idx="10"/>
          </p:nvPr>
        </p:nvSpPr>
        <p:spPr/>
        <p:txBody>
          <a:bodyPr/>
          <a:lstStyle/>
          <a:p>
            <a:fld id="{E00C0008-18C1-4A05-B26A-3CFEF8041C49}" type="datetime1">
              <a:rPr lang="zh-CN" altLang="en-US" smtClean="0"/>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up)">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up)">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598227" y="1096491"/>
            <a:ext cx="7772400" cy="857256"/>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如果要加入一个平方运算？</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5" name="标题 1"/>
          <p:cNvSpPr txBox="1"/>
          <p:nvPr/>
        </p:nvSpPr>
        <p:spPr>
          <a:xfrm>
            <a:off x="428596" y="2518172"/>
            <a:ext cx="7772400" cy="857256"/>
          </a:xfrm>
          <a:prstGeom prst="rect">
            <a:avLst/>
          </a:prstGeom>
        </p:spPr>
        <p:txBody>
          <a:bodyPr vert="horz" rtlCol="0" anchor="ctr">
            <a:normAutofit fontScale="70000" lnSpcReduction="2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若加在</a:t>
            </a:r>
            <a:r>
              <a:rPr kumimoji="0" lang="en-US" altLang="zh-CN" sz="41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operate</a:t>
            </a:r>
            <a:r>
              <a:rPr kumimoji="0" lang="zh-CN" altLang="en-US" sz="41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中？加入了一个功能，但却使原有的功能发生了比较大的变化。</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1"/>
          <a:srcRect/>
          <a:stretch>
            <a:fillRect/>
          </a:stretch>
        </p:blipFill>
        <p:spPr bwMode="auto">
          <a:xfrm>
            <a:off x="357159" y="0"/>
            <a:ext cx="5267325" cy="42291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1"/>
          <a:srcRect/>
          <a:stretch>
            <a:fillRect/>
          </a:stretch>
        </p:blipFill>
        <p:spPr bwMode="auto">
          <a:xfrm>
            <a:off x="1381125" y="571500"/>
            <a:ext cx="6381750" cy="4000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1"/>
          <a:srcRect/>
          <a:stretch>
            <a:fillRect/>
          </a:stretch>
        </p:blipFill>
        <p:spPr bwMode="auto">
          <a:xfrm>
            <a:off x="1471614" y="342900"/>
            <a:ext cx="6200775" cy="4457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571472" y="2946800"/>
            <a:ext cx="7772400" cy="857256"/>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接下来我们来看下简单工厂模式。</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3" name="标题 1"/>
          <p:cNvSpPr txBox="1"/>
          <p:nvPr/>
        </p:nvSpPr>
        <p:spPr>
          <a:xfrm>
            <a:off x="642910" y="910817"/>
            <a:ext cx="7772400" cy="857256"/>
          </a:xfrm>
          <a:prstGeom prst="rect">
            <a:avLst/>
          </a:prstGeom>
        </p:spPr>
        <p:txBody>
          <a:bodyPr vert="horz" rtlCol="0" anchor="ctr">
            <a:normAutofit fontScale="70000" lnSpcReduction="2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如何让计算器知道我希望用哪种运算方法呢？</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1"/>
          <a:srcRect/>
          <a:stretch>
            <a:fillRect/>
          </a:stretch>
        </p:blipFill>
        <p:spPr bwMode="auto">
          <a:xfrm>
            <a:off x="500034" y="214296"/>
            <a:ext cx="6877050" cy="1321594"/>
          </a:xfrm>
          <a:prstGeom prst="rect">
            <a:avLst/>
          </a:prstGeom>
          <a:noFill/>
          <a:ln w="9525">
            <a:noFill/>
            <a:miter lim="800000"/>
            <a:headEnd/>
            <a:tailEnd/>
          </a:ln>
          <a:effectLst/>
        </p:spPr>
      </p:pic>
      <p:pic>
        <p:nvPicPr>
          <p:cNvPr id="10243" name="Picture 3"/>
          <p:cNvPicPr>
            <a:picLocks noChangeAspect="1" noChangeArrowheads="1"/>
          </p:cNvPicPr>
          <p:nvPr/>
        </p:nvPicPr>
        <p:blipFill>
          <a:blip r:embed="rId2"/>
          <a:srcRect/>
          <a:stretch>
            <a:fillRect/>
          </a:stretch>
        </p:blipFill>
        <p:spPr bwMode="auto">
          <a:xfrm>
            <a:off x="571472" y="1393032"/>
            <a:ext cx="4667250" cy="37504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1"/>
          <a:srcRect/>
          <a:stretch>
            <a:fillRect/>
          </a:stretch>
        </p:blipFill>
        <p:spPr bwMode="auto">
          <a:xfrm>
            <a:off x="357159" y="321453"/>
            <a:ext cx="5210175" cy="1607344"/>
          </a:xfrm>
          <a:prstGeom prst="rect">
            <a:avLst/>
          </a:prstGeom>
          <a:noFill/>
          <a:ln w="9525">
            <a:noFill/>
            <a:miter lim="800000"/>
            <a:headEnd/>
            <a:tailEnd/>
          </a:ln>
          <a:effectLst/>
        </p:spPr>
      </p:pic>
      <p:sp>
        <p:nvSpPr>
          <p:cNvPr id="3" name="标题 1"/>
          <p:cNvSpPr txBox="1"/>
          <p:nvPr/>
        </p:nvSpPr>
        <p:spPr>
          <a:xfrm>
            <a:off x="179512" y="2139702"/>
            <a:ext cx="7772400" cy="857256"/>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如果要加入一个平方运算？</a:t>
            </a:r>
            <a:endParaRPr kumimoji="0" lang="zh-CN" altLang="en-US" sz="32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4" name="标题 1"/>
          <p:cNvSpPr txBox="1"/>
          <p:nvPr/>
        </p:nvSpPr>
        <p:spPr>
          <a:xfrm>
            <a:off x="329503" y="3111810"/>
            <a:ext cx="7772400" cy="857256"/>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28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5" name="标题 1"/>
          <p:cNvSpPr txBox="1"/>
          <p:nvPr/>
        </p:nvSpPr>
        <p:spPr>
          <a:xfrm>
            <a:off x="331912" y="3111810"/>
            <a:ext cx="7772400" cy="857256"/>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lang="en-US" altLang="zh-CN" sz="2400" b="1" dirty="0" smtClean="0">
                <a:solidFill>
                  <a:schemeClr val="tx2"/>
                </a:solidFill>
                <a:effectLst>
                  <a:outerShdw blurRad="31750" dist="25400" dir="5400000" algn="tl" rotWithShape="0">
                    <a:srgbClr val="000000">
                      <a:alpha val="25000"/>
                    </a:srgbClr>
                  </a:outerShdw>
                </a:effectLst>
                <a:latin typeface="+mj-lt"/>
                <a:ea typeface="+mj-ea"/>
                <a:cs typeface="+mj-cs"/>
              </a:rPr>
              <a:t>1. </a:t>
            </a:r>
            <a:r>
              <a:rPr lang="zh-CN" altLang="en-US" sz="2400" b="1" dirty="0" smtClean="0">
                <a:solidFill>
                  <a:schemeClr val="tx2"/>
                </a:solidFill>
                <a:effectLst>
                  <a:outerShdw blurRad="31750" dist="25400" dir="5400000" algn="tl" rotWithShape="0">
                    <a:srgbClr val="000000">
                      <a:alpha val="25000"/>
                    </a:srgbClr>
                  </a:outerShdw>
                </a:effectLst>
                <a:latin typeface="+mj-lt"/>
                <a:ea typeface="+mj-ea"/>
                <a:cs typeface="+mj-cs"/>
              </a:rPr>
              <a:t>在</a:t>
            </a:r>
            <a:r>
              <a:rPr lang="en-US" altLang="zh-CN" sz="2400" b="1" dirty="0" err="1" smtClean="0">
                <a:solidFill>
                  <a:schemeClr val="tx2"/>
                </a:solidFill>
                <a:effectLst>
                  <a:outerShdw blurRad="31750" dist="25400" dir="5400000" algn="tl" rotWithShape="0">
                    <a:srgbClr val="000000">
                      <a:alpha val="25000"/>
                    </a:srgbClr>
                  </a:outerShdw>
                </a:effectLst>
                <a:latin typeface="+mj-lt"/>
                <a:ea typeface="+mj-ea"/>
                <a:cs typeface="+mj-cs"/>
              </a:rPr>
              <a:t>OperationFactory</a:t>
            </a:r>
            <a:r>
              <a:rPr lang="zh-CN" altLang="en-US" sz="2400" b="1" dirty="0" smtClean="0">
                <a:solidFill>
                  <a:schemeClr val="tx2"/>
                </a:solidFill>
                <a:effectLst>
                  <a:outerShdw blurRad="31750" dist="25400" dir="5400000" algn="tl" rotWithShape="0">
                    <a:srgbClr val="000000">
                      <a:alpha val="25000"/>
                    </a:srgbClr>
                  </a:outerShdw>
                </a:effectLst>
                <a:latin typeface="+mj-lt"/>
                <a:ea typeface="+mj-ea"/>
                <a:cs typeface="+mj-cs"/>
              </a:rPr>
              <a:t>里添加一个</a:t>
            </a:r>
            <a:r>
              <a:rPr lang="en-US" altLang="zh-CN" sz="2400" b="1" dirty="0" smtClean="0">
                <a:solidFill>
                  <a:schemeClr val="tx2"/>
                </a:solidFill>
                <a:effectLst>
                  <a:outerShdw blurRad="31750" dist="25400" dir="5400000" algn="tl" rotWithShape="0">
                    <a:srgbClr val="000000">
                      <a:alpha val="25000"/>
                    </a:srgbClr>
                  </a:outerShdw>
                </a:effectLst>
                <a:latin typeface="+mj-lt"/>
                <a:ea typeface="+mj-ea"/>
                <a:cs typeface="+mj-cs"/>
              </a:rPr>
              <a:t>case</a:t>
            </a:r>
            <a:r>
              <a:rPr lang="zh-CN" altLang="en-US" sz="2400" b="1" dirty="0" smtClean="0">
                <a:solidFill>
                  <a:schemeClr val="tx2"/>
                </a:solidFill>
                <a:effectLst>
                  <a:outerShdw blurRad="31750" dist="25400" dir="5400000" algn="tl" rotWithShape="0">
                    <a:srgbClr val="000000">
                      <a:alpha val="25000"/>
                    </a:srgbClr>
                  </a:outerShdw>
                </a:effectLst>
                <a:latin typeface="+mj-lt"/>
                <a:ea typeface="+mj-ea"/>
                <a:cs typeface="+mj-cs"/>
              </a:rPr>
              <a:t>分支。</a:t>
            </a:r>
            <a:endParaRPr lang="en-US" altLang="zh-CN" sz="2400" b="1" dirty="0" smtClean="0">
              <a:solidFill>
                <a:schemeClr val="tx2"/>
              </a:solidFill>
              <a:effectLst>
                <a:outerShdw blurRad="31750" dist="25400" dir="5400000" algn="tl" rotWithShape="0">
                  <a:srgbClr val="000000">
                    <a:alpha val="25000"/>
                  </a:srgbClr>
                </a:outerShdw>
              </a:effectLst>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4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2. </a:t>
            </a:r>
            <a:r>
              <a:rPr kumimoji="0" lang="zh-CN" altLang="en-US" sz="24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增加一个运算器平方运算的子类。</a:t>
            </a:r>
            <a:endParaRPr kumimoji="0" lang="zh-CN" altLang="en-US" sz="24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576" y="1491630"/>
            <a:ext cx="7124700" cy="2550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043608" y="789553"/>
            <a:ext cx="3480440" cy="584775"/>
          </a:xfrm>
          <a:prstGeom prst="rect">
            <a:avLst/>
          </a:prstGeom>
        </p:spPr>
        <p:txBody>
          <a:bodyPr wrap="none">
            <a:spAutoFit/>
          </a:bodyPr>
          <a:lstStyle/>
          <a:p>
            <a:r>
              <a:rPr lang="zh-CN" altLang="en-US" sz="3200" b="1" dirty="0">
                <a:solidFill>
                  <a:schemeClr val="tx2"/>
                </a:solidFill>
                <a:effectLst>
                  <a:outerShdw blurRad="31750" dist="25400" dir="5400000" algn="tl" rotWithShape="0">
                    <a:srgbClr val="000000">
                      <a:alpha val="25000"/>
                    </a:srgbClr>
                  </a:outerShdw>
                </a:effectLst>
              </a:rPr>
              <a:t>简单工厂</a:t>
            </a:r>
            <a:r>
              <a:rPr lang="zh-CN" altLang="en-US" sz="3200" b="1" dirty="0" smtClean="0">
                <a:solidFill>
                  <a:schemeClr val="tx2"/>
                </a:solidFill>
                <a:effectLst>
                  <a:outerShdw blurRad="31750" dist="25400" dir="5400000" algn="tl" rotWithShape="0">
                    <a:srgbClr val="000000">
                      <a:alpha val="25000"/>
                    </a:srgbClr>
                  </a:outerShdw>
                </a:effectLst>
              </a:rPr>
              <a:t>模式</a:t>
            </a:r>
            <a:r>
              <a:rPr lang="zh-CN" altLang="en-US" sz="3200" b="1" dirty="0">
                <a:solidFill>
                  <a:schemeClr val="tx2"/>
                </a:solidFill>
                <a:effectLst>
                  <a:outerShdw blurRad="31750" dist="25400" dir="5400000" algn="tl" rotWithShape="0">
                    <a:srgbClr val="000000">
                      <a:alpha val="25000"/>
                    </a:srgbClr>
                  </a:outerShdw>
                </a:effectLst>
              </a:rPr>
              <a:t>类图</a:t>
            </a:r>
            <a:endParaRPr lang="zh-CN" altLang="en-US" sz="32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583635" y="1707654"/>
            <a:ext cx="7772400" cy="857256"/>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41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接下来我们来看下工厂模式。</a:t>
            </a:r>
            <a:endParaRPr kumimoji="0" lang="zh-CN" alt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9564" y="1050131"/>
            <a:ext cx="8524875" cy="304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863641" y="168091"/>
            <a:ext cx="2656496" cy="584775"/>
          </a:xfrm>
          <a:prstGeom prst="rect">
            <a:avLst/>
          </a:prstGeom>
        </p:spPr>
        <p:txBody>
          <a:bodyPr wrap="none">
            <a:spAutoFit/>
          </a:bodyPr>
          <a:lstStyle/>
          <a:p>
            <a:r>
              <a:rPr lang="zh-CN" altLang="en-US" sz="3200" b="1" dirty="0" smtClean="0">
                <a:solidFill>
                  <a:schemeClr val="bg1"/>
                </a:solidFill>
                <a:effectLst>
                  <a:outerShdw blurRad="31750" dist="25400" dir="5400000" algn="tl" rotWithShape="0">
                    <a:srgbClr val="000000">
                      <a:alpha val="25000"/>
                    </a:srgbClr>
                  </a:outerShdw>
                </a:effectLst>
              </a:rPr>
              <a:t>工厂模式</a:t>
            </a:r>
            <a:r>
              <a:rPr lang="zh-CN" altLang="en-US" sz="3200" b="1" dirty="0">
                <a:solidFill>
                  <a:schemeClr val="bg1"/>
                </a:solidFill>
                <a:effectLst>
                  <a:outerShdw blurRad="31750" dist="25400" dir="5400000" algn="tl" rotWithShape="0">
                    <a:srgbClr val="000000">
                      <a:alpha val="25000"/>
                    </a:srgbClr>
                  </a:outerShdw>
                </a:effectLst>
              </a:rPr>
              <a:t>类图</a:t>
            </a:r>
            <a:endParaRPr lang="zh-CN" altLang="en-US" sz="3200"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OOD</a:t>
            </a:r>
            <a:r>
              <a:rPr lang="zh-CN" altLang="en-US" dirty="0" smtClean="0"/>
              <a:t>与</a:t>
            </a:r>
            <a:r>
              <a:rPr lang="en-US" altLang="zh-CN" dirty="0" smtClean="0"/>
              <a:t>OOA</a:t>
            </a:r>
            <a:r>
              <a:rPr lang="zh-CN" altLang="en-US" dirty="0" smtClean="0"/>
              <a:t>的关系</a:t>
            </a:r>
            <a:endParaRPr lang="zh-CN" altLang="en-US" dirty="0"/>
          </a:p>
        </p:txBody>
      </p:sp>
      <p:sp>
        <p:nvSpPr>
          <p:cNvPr id="3" name="内容占位符 2"/>
          <p:cNvSpPr>
            <a:spLocks noGrp="1"/>
          </p:cNvSpPr>
          <p:nvPr>
            <p:ph idx="1"/>
          </p:nvPr>
        </p:nvSpPr>
        <p:spPr>
          <a:xfrm>
            <a:off x="768097" y="1134319"/>
            <a:ext cx="7832833" cy="3597702"/>
          </a:xfrm>
        </p:spPr>
        <p:txBody>
          <a:bodyPr>
            <a:normAutofit/>
          </a:bodyPr>
          <a:lstStyle/>
          <a:p>
            <a:r>
              <a:rPr lang="en-US" altLang="zh-CN" sz="2400" dirty="0"/>
              <a:t>OOD</a:t>
            </a:r>
            <a:r>
              <a:rPr lang="zh-CN" altLang="en-US" sz="2400" dirty="0"/>
              <a:t>是对</a:t>
            </a:r>
            <a:r>
              <a:rPr lang="en-US" altLang="zh-CN" sz="2400" dirty="0"/>
              <a:t>OOA</a:t>
            </a:r>
            <a:r>
              <a:rPr lang="zh-CN" altLang="en-US" sz="2400" dirty="0"/>
              <a:t>的细化，两者之间不存在空间映射，过渡具有平滑性；</a:t>
            </a:r>
            <a:endParaRPr lang="en-US" altLang="zh-CN" sz="2400" dirty="0"/>
          </a:p>
          <a:p>
            <a:r>
              <a:rPr lang="en-US" altLang="zh-CN" sz="2400" dirty="0" smtClean="0"/>
              <a:t>OOD </a:t>
            </a:r>
            <a:r>
              <a:rPr lang="zh-CN" altLang="en-US" sz="2400" dirty="0"/>
              <a:t>主要解决与实现有关的问题，它是针对具体的软、硬件构成环境对</a:t>
            </a:r>
            <a:r>
              <a:rPr lang="en-US" altLang="zh-CN" sz="2400" dirty="0"/>
              <a:t>OOA</a:t>
            </a:r>
            <a:r>
              <a:rPr lang="zh-CN" altLang="en-US" sz="2400" dirty="0"/>
              <a:t>模型细化，</a:t>
            </a:r>
            <a:r>
              <a:rPr lang="en-US" altLang="zh-CN" sz="2400" dirty="0"/>
              <a:t>OOD</a:t>
            </a:r>
            <a:r>
              <a:rPr lang="zh-CN" altLang="en-US" sz="2400" dirty="0"/>
              <a:t>模型是与实现有关；</a:t>
            </a:r>
            <a:endParaRPr lang="en-US" altLang="zh-CN" sz="2400" b="1" dirty="0"/>
          </a:p>
          <a:p>
            <a:r>
              <a:rPr lang="en-US" altLang="zh-CN" sz="2400" dirty="0"/>
              <a:t>OOA</a:t>
            </a:r>
            <a:r>
              <a:rPr lang="zh-CN" altLang="en-US" sz="2400" dirty="0"/>
              <a:t>是</a:t>
            </a:r>
            <a:r>
              <a:rPr lang="zh-CN" altLang="en-US" sz="2400" dirty="0" smtClean="0"/>
              <a:t>针对问题域的一个分类活动，</a:t>
            </a:r>
            <a:r>
              <a:rPr lang="en-US" altLang="zh-CN" sz="2400" dirty="0" smtClean="0"/>
              <a:t>OOA</a:t>
            </a:r>
            <a:r>
              <a:rPr lang="zh-CN" altLang="en-US" sz="2400" dirty="0" smtClean="0"/>
              <a:t>模型独立于具体的实现。</a:t>
            </a:r>
            <a:endParaRPr lang="zh-CN" altLang="en-US" sz="2400" dirty="0"/>
          </a:p>
        </p:txBody>
      </p:sp>
      <p:sp>
        <p:nvSpPr>
          <p:cNvPr id="4" name="日期占位符 3"/>
          <p:cNvSpPr>
            <a:spLocks noGrp="1"/>
          </p:cNvSpPr>
          <p:nvPr>
            <p:ph type="dt" sz="half" idx="10"/>
          </p:nvPr>
        </p:nvSpPr>
        <p:spPr/>
        <p:txBody>
          <a:bodyPr/>
          <a:lstStyle/>
          <a:p>
            <a:fld id="{87A6A4D9-6108-44AE-88D9-74138F02C318}"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39952" y="519522"/>
            <a:ext cx="4824536" cy="4523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283968" y="36675"/>
            <a:ext cx="1422184" cy="461665"/>
          </a:xfrm>
          <a:prstGeom prst="rect">
            <a:avLst/>
          </a:prstGeom>
        </p:spPr>
        <p:txBody>
          <a:bodyPr wrap="none">
            <a:spAutoFit/>
          </a:bodyPr>
          <a:lstStyle/>
          <a:p>
            <a:r>
              <a:rPr lang="zh-CN" altLang="en-US" sz="2400" b="1" dirty="0" smtClean="0">
                <a:solidFill>
                  <a:schemeClr val="bg1"/>
                </a:solidFill>
                <a:effectLst>
                  <a:outerShdw blurRad="31750" dist="25400" dir="5400000" algn="tl" rotWithShape="0">
                    <a:srgbClr val="000000">
                      <a:alpha val="25000"/>
                    </a:srgbClr>
                  </a:outerShdw>
                </a:effectLst>
              </a:rPr>
              <a:t>具体工厂</a:t>
            </a:r>
            <a:endParaRPr lang="zh-CN" altLang="en-US" sz="2400" dirty="0">
              <a:solidFill>
                <a:schemeClr val="bg1"/>
              </a:solidFill>
            </a:endParaRPr>
          </a:p>
        </p:txBody>
      </p:sp>
      <p:sp>
        <p:nvSpPr>
          <p:cNvPr id="4" name="矩形 3"/>
          <p:cNvSpPr/>
          <p:nvPr/>
        </p:nvSpPr>
        <p:spPr>
          <a:xfrm>
            <a:off x="952382" y="126672"/>
            <a:ext cx="1422184" cy="461665"/>
          </a:xfrm>
          <a:prstGeom prst="rect">
            <a:avLst/>
          </a:prstGeom>
        </p:spPr>
        <p:txBody>
          <a:bodyPr wrap="none">
            <a:spAutoFit/>
          </a:bodyPr>
          <a:lstStyle/>
          <a:p>
            <a:r>
              <a:rPr lang="zh-CN" altLang="en-US" sz="2400" b="1" dirty="0" smtClean="0">
                <a:solidFill>
                  <a:schemeClr val="bg1"/>
                </a:solidFill>
                <a:effectLst>
                  <a:outerShdw blurRad="31750" dist="25400" dir="5400000" algn="tl" rotWithShape="0">
                    <a:srgbClr val="000000">
                      <a:alpha val="25000"/>
                    </a:srgbClr>
                  </a:outerShdw>
                </a:effectLst>
              </a:rPr>
              <a:t>工厂接口</a:t>
            </a:r>
            <a:endParaRPr lang="zh-CN" altLang="en-US" sz="2400" dirty="0">
              <a:solidFill>
                <a:schemeClr val="bg1"/>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69" y="897564"/>
            <a:ext cx="379095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2004" y="1205088"/>
            <a:ext cx="7070100" cy="136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054992" y="715625"/>
            <a:ext cx="2698175" cy="523220"/>
          </a:xfrm>
          <a:prstGeom prst="rect">
            <a:avLst/>
          </a:prstGeom>
        </p:spPr>
        <p:txBody>
          <a:bodyPr wrap="none">
            <a:spAutoFit/>
          </a:bodyPr>
          <a:lstStyle/>
          <a:p>
            <a:r>
              <a:rPr lang="zh-CN" altLang="en-US" sz="2800" dirty="0" smtClean="0"/>
              <a:t>客户端具体实现</a:t>
            </a:r>
            <a:endParaRPr lang="zh-CN" altLang="en-US" sz="2800" dirty="0"/>
          </a:p>
        </p:txBody>
      </p:sp>
      <p:sp>
        <p:nvSpPr>
          <p:cNvPr id="6" name="标题 1"/>
          <p:cNvSpPr txBox="1"/>
          <p:nvPr/>
        </p:nvSpPr>
        <p:spPr>
          <a:xfrm>
            <a:off x="607640" y="2470578"/>
            <a:ext cx="7772400" cy="857256"/>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如果要加入一个平方运算？</a:t>
            </a:r>
            <a:endParaRPr kumimoji="0" lang="zh-CN" altLang="en-US" sz="32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7" name="标题 1"/>
          <p:cNvSpPr txBox="1"/>
          <p:nvPr/>
        </p:nvSpPr>
        <p:spPr>
          <a:xfrm>
            <a:off x="757631" y="3442686"/>
            <a:ext cx="7772400" cy="857256"/>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28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8" name="标题 1"/>
          <p:cNvSpPr txBox="1"/>
          <p:nvPr/>
        </p:nvSpPr>
        <p:spPr>
          <a:xfrm>
            <a:off x="760040" y="3442686"/>
            <a:ext cx="7772400" cy="857256"/>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lang="en-US" altLang="zh-CN" sz="2400" b="1" dirty="0" smtClean="0">
                <a:solidFill>
                  <a:schemeClr val="tx2"/>
                </a:solidFill>
                <a:effectLst>
                  <a:outerShdw blurRad="31750" dist="25400" dir="5400000" algn="tl" rotWithShape="0">
                    <a:srgbClr val="000000">
                      <a:alpha val="25000"/>
                    </a:srgbClr>
                  </a:outerShdw>
                </a:effectLst>
                <a:latin typeface="+mj-lt"/>
                <a:ea typeface="+mj-ea"/>
                <a:cs typeface="+mj-cs"/>
              </a:rPr>
              <a:t>1. </a:t>
            </a:r>
            <a:r>
              <a:rPr lang="zh-CN" altLang="en-US" sz="2400" b="1" dirty="0" smtClean="0">
                <a:solidFill>
                  <a:schemeClr val="tx2"/>
                </a:solidFill>
                <a:effectLst>
                  <a:outerShdw blurRad="31750" dist="25400" dir="5400000" algn="tl" rotWithShape="0">
                    <a:srgbClr val="000000">
                      <a:alpha val="25000"/>
                    </a:srgbClr>
                  </a:outerShdw>
                </a:effectLst>
                <a:latin typeface="+mj-lt"/>
                <a:ea typeface="+mj-ea"/>
                <a:cs typeface="+mj-cs"/>
              </a:rPr>
              <a:t>增加一个平方具体工厂。</a:t>
            </a:r>
            <a:endParaRPr lang="en-US" altLang="zh-CN" sz="2400" b="1" dirty="0" smtClean="0">
              <a:solidFill>
                <a:schemeClr val="tx2"/>
              </a:solidFill>
              <a:effectLst>
                <a:outerShdw blurRad="31750" dist="25400" dir="5400000" algn="tl" rotWithShape="0">
                  <a:srgbClr val="000000">
                    <a:alpha val="25000"/>
                  </a:srgbClr>
                </a:outerShdw>
              </a:effectLst>
              <a:latin typeface="+mj-lt"/>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24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2. </a:t>
            </a:r>
            <a:r>
              <a:rPr kumimoji="0" lang="zh-CN" altLang="en-US" sz="24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增加一个平方类。</a:t>
            </a:r>
            <a:endParaRPr kumimoji="0" lang="zh-CN" altLang="en-US" sz="24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523040" y="561201"/>
            <a:ext cx="7772400" cy="857256"/>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简单工厂和工厂模式的区别？</a:t>
            </a:r>
            <a:endParaRPr kumimoji="0" lang="zh-CN" altLang="en-US" sz="32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7" name="标题 1"/>
          <p:cNvSpPr txBox="1"/>
          <p:nvPr/>
        </p:nvSpPr>
        <p:spPr>
          <a:xfrm>
            <a:off x="673031" y="1695327"/>
            <a:ext cx="7772400" cy="857256"/>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28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sp>
        <p:nvSpPr>
          <p:cNvPr id="8" name="标题 1"/>
          <p:cNvSpPr txBox="1"/>
          <p:nvPr/>
        </p:nvSpPr>
        <p:spPr>
          <a:xfrm>
            <a:off x="672264" y="1418457"/>
            <a:ext cx="7772400" cy="1410996"/>
          </a:xfrm>
          <a:prstGeom prst="rect">
            <a:avLst/>
          </a:prstGeom>
        </p:spPr>
        <p:txBody>
          <a:bodyPr vert="horz" rtlCol="0" anchor="ctr">
            <a:normAutofit lnSpcReduction="10000"/>
            <a:scene3d>
              <a:camera prst="orthographicFront"/>
              <a:lightRig rig="soft" dir="t"/>
            </a:scene3d>
            <a:sp3d prstMaterial="softEdge">
              <a:bevelT w="25400" h="25400"/>
            </a:sp3d>
          </a:bodyPr>
          <a:lstStyle/>
          <a:p>
            <a:pPr marR="0" lvl="0" algn="l" defTabSz="914400" rtl="0" eaLnBrk="1" fontAlgn="auto" latinLnBrk="0" hangingPunct="1">
              <a:lnSpc>
                <a:spcPct val="100000"/>
              </a:lnSpc>
              <a:spcBef>
                <a:spcPct val="0"/>
              </a:spcBef>
              <a:spcAft>
                <a:spcPts val="0"/>
              </a:spcAft>
              <a:buClrTx/>
              <a:buSzTx/>
              <a:defRPr/>
            </a:pPr>
            <a:r>
              <a:rPr lang="zh-CN" altLang="en-US" sz="2400" b="1" dirty="0" smtClean="0">
                <a:solidFill>
                  <a:schemeClr val="tx2"/>
                </a:solidFill>
                <a:effectLst>
                  <a:outerShdw blurRad="31750" dist="25400" dir="5400000" algn="tl" rotWithShape="0">
                    <a:srgbClr val="000000">
                      <a:alpha val="25000"/>
                    </a:srgbClr>
                  </a:outerShdw>
                </a:effectLst>
                <a:latin typeface="+mj-lt"/>
                <a:ea typeface="+mj-ea"/>
                <a:cs typeface="+mj-cs"/>
              </a:rPr>
              <a:t>简单</a:t>
            </a:r>
            <a:r>
              <a:rPr lang="zh-CN" altLang="en-US" sz="2400" b="1" dirty="0">
                <a:solidFill>
                  <a:schemeClr val="tx2"/>
                </a:solidFill>
                <a:effectLst>
                  <a:outerShdw blurRad="31750" dist="25400" dir="5400000" algn="tl" rotWithShape="0">
                    <a:srgbClr val="000000">
                      <a:alpha val="25000"/>
                    </a:srgbClr>
                  </a:outerShdw>
                </a:effectLst>
                <a:latin typeface="+mj-lt"/>
                <a:ea typeface="+mj-ea"/>
                <a:cs typeface="+mj-cs"/>
              </a:rPr>
              <a:t>工厂的最大</a:t>
            </a:r>
            <a:r>
              <a:rPr lang="zh-CN" altLang="en-US" sz="2400" b="1" dirty="0" smtClean="0">
                <a:solidFill>
                  <a:schemeClr val="tx2"/>
                </a:solidFill>
                <a:effectLst>
                  <a:outerShdw blurRad="31750" dist="25400" dir="5400000" algn="tl" rotWithShape="0">
                    <a:srgbClr val="000000">
                      <a:alpha val="25000"/>
                    </a:srgbClr>
                  </a:outerShdw>
                </a:effectLst>
                <a:latin typeface="+mj-lt"/>
                <a:ea typeface="+mj-ea"/>
                <a:cs typeface="+mj-cs"/>
              </a:rPr>
              <a:t>优点：</a:t>
            </a:r>
            <a:endParaRPr lang="en-US" altLang="zh-CN" sz="2400" b="1" dirty="0" smtClean="0">
              <a:solidFill>
                <a:schemeClr val="tx2"/>
              </a:solidFill>
              <a:effectLst>
                <a:outerShdw blurRad="31750" dist="25400" dir="5400000" algn="tl" rotWithShape="0">
                  <a:srgbClr val="000000">
                    <a:alpha val="25000"/>
                  </a:srgbClr>
                </a:outerShdw>
              </a:effectLst>
              <a:latin typeface="+mj-lt"/>
              <a:ea typeface="+mj-ea"/>
              <a:cs typeface="+mj-cs"/>
            </a:endParaRPr>
          </a:p>
          <a:p>
            <a:pPr marR="0" lvl="0" algn="l" defTabSz="914400" rtl="0" eaLnBrk="1" fontAlgn="auto" latinLnBrk="0" hangingPunct="1">
              <a:lnSpc>
                <a:spcPct val="100000"/>
              </a:lnSpc>
              <a:spcBef>
                <a:spcPct val="0"/>
              </a:spcBef>
              <a:spcAft>
                <a:spcPts val="0"/>
              </a:spcAft>
              <a:buClrTx/>
              <a:buSzTx/>
              <a:defRPr/>
            </a:pPr>
            <a:r>
              <a:rPr lang="zh-CN" altLang="en-US" sz="2400" b="1" dirty="0" smtClean="0">
                <a:solidFill>
                  <a:schemeClr val="tx2"/>
                </a:solidFill>
                <a:effectLst>
                  <a:outerShdw blurRad="31750" dist="25400" dir="5400000" algn="tl" rotWithShape="0">
                    <a:srgbClr val="000000">
                      <a:alpha val="25000"/>
                    </a:srgbClr>
                  </a:outerShdw>
                </a:effectLst>
                <a:latin typeface="+mj-lt"/>
                <a:ea typeface="+mj-ea"/>
                <a:cs typeface="+mj-cs"/>
              </a:rPr>
              <a:t>      工厂类中包含了必要的逻辑判断，根据客户端的选择条件动态实例化相关类，对于客户端来说，去除了对具体产品的依赖。</a:t>
            </a:r>
            <a:endParaRPr lang="en-US" altLang="zh-CN" sz="2400" b="1" dirty="0" smtClean="0">
              <a:solidFill>
                <a:schemeClr val="tx2"/>
              </a:solidFill>
              <a:effectLst>
                <a:outerShdw blurRad="31750" dist="25400" dir="5400000" algn="tl" rotWithShape="0">
                  <a:srgbClr val="000000">
                    <a:alpha val="25000"/>
                  </a:srgbClr>
                </a:outerShdw>
              </a:effectLst>
              <a:latin typeface="+mj-lt"/>
              <a:ea typeface="+mj-ea"/>
              <a:cs typeface="+mj-cs"/>
            </a:endParaRPr>
          </a:p>
        </p:txBody>
      </p:sp>
      <p:sp>
        <p:nvSpPr>
          <p:cNvPr id="2" name="矩形 1"/>
          <p:cNvSpPr/>
          <p:nvPr/>
        </p:nvSpPr>
        <p:spPr>
          <a:xfrm>
            <a:off x="847940" y="4199420"/>
            <a:ext cx="6797054" cy="523220"/>
          </a:xfrm>
          <a:prstGeom prst="rect">
            <a:avLst/>
          </a:prstGeom>
        </p:spPr>
        <p:txBody>
          <a:bodyPr wrap="none">
            <a:spAutoFit/>
          </a:bodyPr>
          <a:lstStyle/>
          <a:p>
            <a:pPr lvl="0">
              <a:spcBef>
                <a:spcPct val="0"/>
              </a:spcBef>
              <a:defRPr/>
            </a:pPr>
            <a:r>
              <a:rPr lang="zh-CN" altLang="en-US" sz="2800" b="1" dirty="0">
                <a:solidFill>
                  <a:schemeClr val="tx2"/>
                </a:solidFill>
                <a:effectLst>
                  <a:outerShdw blurRad="31750" dist="25400" dir="5400000" algn="tl" rotWithShape="0">
                    <a:srgbClr val="000000">
                      <a:alpha val="25000"/>
                    </a:srgbClr>
                  </a:outerShdw>
                </a:effectLst>
              </a:rPr>
              <a:t>修改了原有的类，违反了开放</a:t>
            </a:r>
            <a:r>
              <a:rPr lang="en-US" altLang="zh-CN" sz="2800" b="1" dirty="0">
                <a:solidFill>
                  <a:schemeClr val="tx2"/>
                </a:solidFill>
                <a:effectLst>
                  <a:outerShdw blurRad="31750" dist="25400" dir="5400000" algn="tl" rotWithShape="0">
                    <a:srgbClr val="000000">
                      <a:alpha val="25000"/>
                    </a:srgbClr>
                  </a:outerShdw>
                </a:effectLst>
              </a:rPr>
              <a:t>-</a:t>
            </a:r>
            <a:r>
              <a:rPr lang="zh-CN" altLang="en-US" sz="2800" b="1" dirty="0">
                <a:solidFill>
                  <a:schemeClr val="tx2"/>
                </a:solidFill>
                <a:effectLst>
                  <a:outerShdw blurRad="31750" dist="25400" dir="5400000" algn="tl" rotWithShape="0">
                    <a:srgbClr val="000000">
                      <a:alpha val="25000"/>
                    </a:srgbClr>
                  </a:outerShdw>
                </a:effectLst>
              </a:rPr>
              <a:t>封闭原则。</a:t>
            </a:r>
            <a:endParaRPr lang="en-US" altLang="zh-CN" sz="2800" b="1" dirty="0">
              <a:solidFill>
                <a:schemeClr val="tx2"/>
              </a:solidFill>
              <a:effectLst>
                <a:outerShdw blurRad="31750" dist="25400" dir="5400000" algn="tl" rotWithShape="0">
                  <a:srgbClr val="000000">
                    <a:alpha val="25000"/>
                  </a:srgbClr>
                </a:outerShdw>
              </a:effectLst>
            </a:endParaRPr>
          </a:p>
        </p:txBody>
      </p:sp>
      <p:sp>
        <p:nvSpPr>
          <p:cNvPr id="5" name="矩形 4"/>
          <p:cNvSpPr/>
          <p:nvPr/>
        </p:nvSpPr>
        <p:spPr>
          <a:xfrm>
            <a:off x="847941" y="2937465"/>
            <a:ext cx="7379955" cy="1200329"/>
          </a:xfrm>
          <a:prstGeom prst="rect">
            <a:avLst/>
          </a:prstGeom>
        </p:spPr>
        <p:txBody>
          <a:bodyPr wrap="square">
            <a:spAutoFit/>
          </a:bodyPr>
          <a:lstStyle/>
          <a:p>
            <a:pPr lvl="0">
              <a:spcBef>
                <a:spcPct val="0"/>
              </a:spcBef>
              <a:defRPr/>
            </a:pPr>
            <a:r>
              <a:rPr lang="zh-CN" altLang="en-US" sz="2400" b="1" dirty="0">
                <a:solidFill>
                  <a:schemeClr val="tx2"/>
                </a:solidFill>
                <a:effectLst>
                  <a:outerShdw blurRad="31750" dist="25400" dir="5400000" algn="tl" rotWithShape="0">
                    <a:srgbClr val="000000">
                      <a:alpha val="25000"/>
                    </a:srgbClr>
                  </a:outerShdw>
                </a:effectLst>
              </a:rPr>
              <a:t>简单工厂的缺点：</a:t>
            </a:r>
            <a:endParaRPr lang="en-US" altLang="zh-CN" sz="2400" b="1" dirty="0">
              <a:solidFill>
                <a:schemeClr val="tx2"/>
              </a:solidFill>
              <a:effectLst>
                <a:outerShdw blurRad="31750" dist="25400" dir="5400000" algn="tl" rotWithShape="0">
                  <a:srgbClr val="000000">
                    <a:alpha val="25000"/>
                  </a:srgbClr>
                </a:outerShdw>
              </a:effectLst>
            </a:endParaRPr>
          </a:p>
          <a:p>
            <a:pPr lvl="0">
              <a:spcBef>
                <a:spcPct val="0"/>
              </a:spcBef>
              <a:defRPr/>
            </a:pPr>
            <a:r>
              <a:rPr lang="zh-CN" altLang="en-US" sz="2400" b="1" dirty="0">
                <a:solidFill>
                  <a:schemeClr val="tx2"/>
                </a:solidFill>
                <a:effectLst>
                  <a:outerShdw blurRad="31750" dist="25400" dir="5400000" algn="tl" rotWithShape="0">
                    <a:srgbClr val="000000">
                      <a:alpha val="25000"/>
                    </a:srgbClr>
                  </a:outerShdw>
                </a:effectLst>
              </a:rPr>
              <a:t>      如果要增加一个平方运算，需要增加工厂类中</a:t>
            </a:r>
            <a:r>
              <a:rPr lang="en-US" altLang="zh-CN" sz="2400" b="1" dirty="0">
                <a:solidFill>
                  <a:schemeClr val="tx2"/>
                </a:solidFill>
                <a:effectLst>
                  <a:outerShdw blurRad="31750" dist="25400" dir="5400000" algn="tl" rotWithShape="0">
                    <a:srgbClr val="000000">
                      <a:alpha val="25000"/>
                    </a:srgbClr>
                  </a:outerShdw>
                </a:effectLst>
              </a:rPr>
              <a:t>case</a:t>
            </a:r>
            <a:r>
              <a:rPr lang="zh-CN" altLang="en-US" sz="2400" b="1" dirty="0">
                <a:solidFill>
                  <a:schemeClr val="tx2"/>
                </a:solidFill>
                <a:effectLst>
                  <a:outerShdw blurRad="31750" dist="25400" dir="5400000" algn="tl" rotWithShape="0">
                    <a:srgbClr val="000000">
                      <a:alpha val="25000"/>
                    </a:srgbClr>
                  </a:outerShdw>
                </a:effectLst>
              </a:rPr>
              <a:t>分支，等于说不但对扩展开放，对修改也开放了。</a:t>
            </a:r>
            <a:endParaRPr lang="en-US" altLang="zh-CN" sz="2400" b="1" dirty="0">
              <a:solidFill>
                <a:schemeClr val="tx2"/>
              </a:solidFill>
              <a:effectLst>
                <a:outerShdw blurRad="31750" dist="25400" dir="5400000" algn="tl" rotWithShape="0">
                  <a:srgbClr val="000000">
                    <a:alpha val="25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2" grpId="0"/>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552" y="810532"/>
            <a:ext cx="7776864" cy="4193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863642" y="143153"/>
            <a:ext cx="1832553" cy="584775"/>
          </a:xfrm>
          <a:prstGeom prst="rect">
            <a:avLst/>
          </a:prstGeom>
        </p:spPr>
        <p:txBody>
          <a:bodyPr wrap="none">
            <a:spAutoFit/>
          </a:bodyPr>
          <a:lstStyle/>
          <a:p>
            <a:r>
              <a:rPr lang="zh-CN" altLang="en-US" sz="3200" b="1" dirty="0" smtClean="0">
                <a:solidFill>
                  <a:schemeClr val="bg1"/>
                </a:solidFill>
                <a:effectLst>
                  <a:outerShdw blurRad="31750" dist="25400" dir="5400000" algn="tl" rotWithShape="0">
                    <a:srgbClr val="000000">
                      <a:alpha val="25000"/>
                    </a:srgbClr>
                  </a:outerShdw>
                </a:effectLst>
              </a:rPr>
              <a:t>工厂模式</a:t>
            </a:r>
            <a:endParaRPr lang="zh-CN" altLang="en-US" sz="32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110997"/>
            <a:ext cx="8229600" cy="1190724"/>
          </a:xfrm>
        </p:spPr>
        <p:txBody>
          <a:bodyPr>
            <a:normAutofit fontScale="92500" lnSpcReduction="20000"/>
          </a:bodyPr>
          <a:lstStyle/>
          <a:p>
            <a:r>
              <a:rPr lang="zh-CN" altLang="en-US" dirty="0" smtClean="0"/>
              <a:t>工厂模式把简单工厂的内部逻辑判断移到了客户端来进行。如果要加功能，本来是修改工厂类，现在是修改客户端类。</a:t>
            </a:r>
            <a:endParaRPr lang="zh-CN" altLang="en-US" dirty="0"/>
          </a:p>
        </p:txBody>
      </p:sp>
      <p:sp>
        <p:nvSpPr>
          <p:cNvPr id="4" name="内容占位符 1"/>
          <p:cNvSpPr txBox="1"/>
          <p:nvPr/>
        </p:nvSpPr>
        <p:spPr>
          <a:xfrm>
            <a:off x="539552" y="2895786"/>
            <a:ext cx="8229600" cy="810090"/>
          </a:xfrm>
          <a:prstGeom prst="rect">
            <a:avLst/>
          </a:prstGeom>
        </p:spPr>
        <p:txBody>
          <a:bodyPr vert="horz">
            <a:normAutofit fontScale="92500" lnSpcReduction="10000"/>
          </a:bodyPr>
          <a:lstStyle>
            <a:lvl1pPr marL="365760" indent="-255905" algn="l" rtl="0" eaLnBrk="1" latinLnBrk="0" hangingPunct="1">
              <a:spcBef>
                <a:spcPts val="400"/>
              </a:spcBef>
              <a:spcAft>
                <a:spcPts val="0"/>
              </a:spcAft>
              <a:buClr>
                <a:schemeClr val="accent1"/>
              </a:buClr>
              <a:buSzPct val="68000"/>
              <a:buFont typeface="Wingdings 3" panose="05040102010807070707"/>
              <a:buChar char=""/>
              <a:defRPr kumimoji="0" sz="2700" kern="1200">
                <a:solidFill>
                  <a:schemeClr val="tx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300" kern="1200">
                <a:solidFill>
                  <a:schemeClr val="tx1"/>
                </a:solidFill>
                <a:latin typeface="+mn-lt"/>
                <a:ea typeface="+mn-ea"/>
                <a:cs typeface="+mn-cs"/>
              </a:defRPr>
            </a:lvl2pPr>
            <a:lvl3pPr marL="859790" indent="-228600" algn="l" rtl="0" eaLnBrk="1" latinLnBrk="0" hangingPunct="1">
              <a:spcBef>
                <a:spcPts val="350"/>
              </a:spcBef>
              <a:buClr>
                <a:schemeClr val="accent2"/>
              </a:buClr>
              <a:buSzPct val="100000"/>
              <a:buFont typeface="Wingdings 2" panose="05020102010507070707"/>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panose="05020102010507070707"/>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panose="05020102010507070707"/>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r>
              <a:rPr lang="zh-CN" altLang="en-US" dirty="0" smtClean="0"/>
              <a:t>如何消除简单工厂的内部逻辑判断</a:t>
            </a:r>
            <a:r>
              <a:rPr lang="zh-CN" altLang="en-US" dirty="0"/>
              <a:t>和</a:t>
            </a:r>
            <a:r>
              <a:rPr lang="zh-CN" altLang="en-US" dirty="0" smtClean="0"/>
              <a:t>工厂模式客户端的逻辑判断？？？</a:t>
            </a:r>
            <a:endParaRPr lang="zh-CN" altLang="en-US" dirty="0" smtClean="0"/>
          </a:p>
        </p:txBody>
      </p:sp>
      <p:sp>
        <p:nvSpPr>
          <p:cNvPr id="5" name="内容占位符 1"/>
          <p:cNvSpPr txBox="1"/>
          <p:nvPr/>
        </p:nvSpPr>
        <p:spPr>
          <a:xfrm>
            <a:off x="2386713" y="3809104"/>
            <a:ext cx="4535279" cy="810090"/>
          </a:xfrm>
          <a:prstGeom prst="rect">
            <a:avLst/>
          </a:prstGeom>
        </p:spPr>
        <p:txBody>
          <a:bodyPr vert="horz">
            <a:normAutofit/>
          </a:bodyPr>
          <a:lstStyle>
            <a:lvl1pPr marL="365760" indent="-255905" algn="l" rtl="0" eaLnBrk="1" latinLnBrk="0" hangingPunct="1">
              <a:spcBef>
                <a:spcPts val="400"/>
              </a:spcBef>
              <a:spcAft>
                <a:spcPts val="0"/>
              </a:spcAft>
              <a:buClr>
                <a:schemeClr val="accent1"/>
              </a:buClr>
              <a:buSzPct val="68000"/>
              <a:buFont typeface="Wingdings 3" panose="05040102010807070707"/>
              <a:buChar char=""/>
              <a:defRPr kumimoji="0" sz="2700" kern="1200">
                <a:solidFill>
                  <a:schemeClr val="tx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300" kern="1200">
                <a:solidFill>
                  <a:schemeClr val="tx1"/>
                </a:solidFill>
                <a:latin typeface="+mn-lt"/>
                <a:ea typeface="+mn-ea"/>
                <a:cs typeface="+mn-cs"/>
              </a:defRPr>
            </a:lvl2pPr>
            <a:lvl3pPr marL="859790" indent="-228600" algn="l" rtl="0" eaLnBrk="1" latinLnBrk="0" hangingPunct="1">
              <a:spcBef>
                <a:spcPts val="350"/>
              </a:spcBef>
              <a:buClr>
                <a:schemeClr val="accent2"/>
              </a:buClr>
              <a:buSzPct val="100000"/>
              <a:buFont typeface="Wingdings 2" panose="05020102010507070707"/>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panose="05020102010507070707"/>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panose="05020102010507070707"/>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a:lstStyle>
          <a:p>
            <a:pPr marL="109855" indent="0">
              <a:buNone/>
            </a:pPr>
            <a:r>
              <a:rPr lang="zh-CN" altLang="en-US" dirty="0" smtClean="0"/>
              <a:t>反射</a:t>
            </a:r>
            <a:r>
              <a:rPr lang="en-US" altLang="zh-CN" dirty="0" smtClean="0"/>
              <a:t>+</a:t>
            </a:r>
            <a:r>
              <a:rPr lang="zh-CN" altLang="en-US" dirty="0" smtClean="0"/>
              <a:t>配置文件</a:t>
            </a:r>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normAutofit/>
          </a:bodyPr>
          <a:lstStyle/>
          <a:p>
            <a:r>
              <a:rPr lang="en-US" altLang="zh-CN" dirty="0"/>
              <a:t>MVC</a:t>
            </a:r>
            <a:r>
              <a:rPr lang="zh-CN" altLang="en-US" dirty="0"/>
              <a:t>结构</a:t>
            </a:r>
            <a:endParaRPr lang="zh-CN" altLang="en-US" dirty="0"/>
          </a:p>
        </p:txBody>
      </p:sp>
      <p:sp>
        <p:nvSpPr>
          <p:cNvPr id="261123" name="Rectangle 3"/>
          <p:cNvSpPr>
            <a:spLocks noGrp="1" noChangeArrowheads="1"/>
          </p:cNvSpPr>
          <p:nvPr>
            <p:ph idx="1"/>
          </p:nvPr>
        </p:nvSpPr>
        <p:spPr/>
        <p:txBody>
          <a:bodyPr>
            <a:normAutofit/>
          </a:bodyPr>
          <a:lstStyle/>
          <a:p>
            <a:pPr>
              <a:spcBef>
                <a:spcPts val="450"/>
              </a:spcBef>
            </a:pPr>
            <a:r>
              <a:rPr lang="en-US" altLang="zh-CN" sz="2000" dirty="0"/>
              <a:t>MVC</a:t>
            </a:r>
            <a:r>
              <a:rPr lang="zh-CN" altLang="en-US" sz="2000" dirty="0"/>
              <a:t>是</a:t>
            </a:r>
            <a:r>
              <a:rPr lang="en-US" altLang="zh-CN" sz="2000" dirty="0" smtClean="0"/>
              <a:t>Model-View-Controller</a:t>
            </a:r>
            <a:r>
              <a:rPr lang="zh-CN" altLang="en-US" sz="2000" dirty="0"/>
              <a:t>的缩写，将界面、处理、数据源分开，可以使修改影响的部分最小</a:t>
            </a:r>
            <a:r>
              <a:rPr lang="zh-CN" altLang="en-US" sz="2000" dirty="0" smtClean="0"/>
              <a:t>。</a:t>
            </a:r>
            <a:endParaRPr lang="zh-CN" altLang="en-US" sz="2000" dirty="0" smtClean="0"/>
          </a:p>
          <a:p>
            <a:pPr>
              <a:spcBef>
                <a:spcPts val="450"/>
              </a:spcBef>
            </a:pPr>
            <a:r>
              <a:rPr lang="zh-CN" altLang="en-US" sz="2000" dirty="0" smtClean="0"/>
              <a:t>在</a:t>
            </a:r>
            <a:r>
              <a:rPr lang="en-US" altLang="zh-CN" sz="2000" dirty="0" smtClean="0"/>
              <a:t>MVC</a:t>
            </a:r>
            <a:r>
              <a:rPr lang="zh-CN" altLang="en-US" sz="2000" dirty="0" smtClean="0"/>
              <a:t>模式中，它包括三类对象：</a:t>
            </a:r>
            <a:endParaRPr lang="zh-CN" altLang="en-US" sz="2000" dirty="0" smtClean="0"/>
          </a:p>
          <a:p>
            <a:pPr marL="342900" indent="-342900">
              <a:spcBef>
                <a:spcPts val="450"/>
              </a:spcBef>
              <a:buFont typeface="+mj-lt"/>
              <a:buAutoNum type="arabicPeriod"/>
            </a:pPr>
            <a:r>
              <a:rPr lang="zh-CN" altLang="en-US" sz="2000" b="1" dirty="0" smtClean="0">
                <a:solidFill>
                  <a:srgbClr val="FF0000"/>
                </a:solidFill>
              </a:rPr>
              <a:t>模型</a:t>
            </a:r>
            <a:r>
              <a:rPr lang="zh-CN" altLang="en-US" sz="2000" b="1" dirty="0">
                <a:solidFill>
                  <a:srgbClr val="FF0000"/>
                </a:solidFill>
              </a:rPr>
              <a:t>（</a:t>
            </a:r>
            <a:r>
              <a:rPr lang="en-US" altLang="zh-CN" sz="2000" b="1" dirty="0">
                <a:solidFill>
                  <a:srgbClr val="FF0000"/>
                </a:solidFill>
              </a:rPr>
              <a:t>Model</a:t>
            </a:r>
            <a:r>
              <a:rPr lang="zh-CN" altLang="en-US" sz="2000" b="1" dirty="0">
                <a:solidFill>
                  <a:srgbClr val="FF0000"/>
                </a:solidFill>
              </a:rPr>
              <a:t>）对象：</a:t>
            </a:r>
            <a:r>
              <a:rPr lang="zh-CN" altLang="en-US" sz="2000" dirty="0"/>
              <a:t>是应用程序的主体部分。用来封装核心数据和功能，提供一系列功能性接口。</a:t>
            </a:r>
            <a:endParaRPr lang="en-US" altLang="zh-CN" sz="2000" dirty="0"/>
          </a:p>
          <a:p>
            <a:pPr marL="342900" indent="-342900">
              <a:spcBef>
                <a:spcPts val="450"/>
              </a:spcBef>
              <a:buFont typeface="+mj-lt"/>
              <a:buAutoNum type="arabicPeriod"/>
            </a:pPr>
            <a:r>
              <a:rPr lang="zh-CN" altLang="en-US" sz="2000" b="1" dirty="0">
                <a:solidFill>
                  <a:srgbClr val="FF0000"/>
                </a:solidFill>
              </a:rPr>
              <a:t>视图（</a:t>
            </a:r>
            <a:r>
              <a:rPr lang="en-US" altLang="zh-CN" sz="2000" b="1" dirty="0">
                <a:solidFill>
                  <a:srgbClr val="FF0000"/>
                </a:solidFill>
              </a:rPr>
              <a:t>View</a:t>
            </a:r>
            <a:r>
              <a:rPr lang="zh-CN" altLang="en-US" sz="2000" b="1" dirty="0">
                <a:solidFill>
                  <a:srgbClr val="FF0000"/>
                </a:solidFill>
              </a:rPr>
              <a:t>）对象：</a:t>
            </a:r>
            <a:r>
              <a:rPr lang="zh-CN" altLang="en-US" sz="2000" dirty="0"/>
              <a:t>是应用程序中负责生成用户界面的部分，获得来自模型的数据。</a:t>
            </a:r>
            <a:endParaRPr lang="zh-CN" altLang="en-US" sz="2000" dirty="0"/>
          </a:p>
          <a:p>
            <a:pPr marL="342900" indent="-342900">
              <a:spcBef>
                <a:spcPts val="450"/>
              </a:spcBef>
              <a:buFont typeface="+mj-lt"/>
              <a:buAutoNum type="arabicPeriod"/>
            </a:pPr>
            <a:r>
              <a:rPr lang="zh-CN" altLang="en-US" sz="2000" b="1" dirty="0">
                <a:solidFill>
                  <a:srgbClr val="FF0000"/>
                </a:solidFill>
              </a:rPr>
              <a:t>控制器（</a:t>
            </a:r>
            <a:r>
              <a:rPr lang="en-US" altLang="zh-CN" sz="2000" b="1" dirty="0">
                <a:solidFill>
                  <a:srgbClr val="FF0000"/>
                </a:solidFill>
              </a:rPr>
              <a:t>Control</a:t>
            </a:r>
            <a:r>
              <a:rPr lang="zh-CN" altLang="en-US" sz="2000" b="1" dirty="0">
                <a:solidFill>
                  <a:srgbClr val="FF0000"/>
                </a:solidFill>
              </a:rPr>
              <a:t>）对象：</a:t>
            </a:r>
            <a:r>
              <a:rPr lang="zh-CN" altLang="en-US" sz="2000" dirty="0"/>
              <a:t>是根据用户的输入，控制用户界面数据显示及更新</a:t>
            </a:r>
            <a:r>
              <a:rPr lang="en-US" altLang="zh-CN" sz="2000" dirty="0"/>
              <a:t>Model</a:t>
            </a:r>
            <a:r>
              <a:rPr lang="zh-CN" altLang="en-US" sz="2000" dirty="0"/>
              <a:t>对象状态的部分。用户通过它来操纵模型，从而向模型传递数据，改变模型状态，最后实现视图的更新。</a:t>
            </a:r>
            <a:endParaRPr lang="zh-CN" altLang="en-US" sz="2000" dirty="0"/>
          </a:p>
        </p:txBody>
      </p:sp>
      <p:sp>
        <p:nvSpPr>
          <p:cNvPr id="2" name="日期占位符 1"/>
          <p:cNvSpPr>
            <a:spLocks noGrp="1"/>
          </p:cNvSpPr>
          <p:nvPr>
            <p:ph type="dt" sz="half" idx="10"/>
          </p:nvPr>
        </p:nvSpPr>
        <p:spPr/>
        <p:txBody>
          <a:bodyPr/>
          <a:lstStyle/>
          <a:p>
            <a:fld id="{CE384E6A-19D0-42CA-B496-53188CEA0D10}"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1123">
                                            <p:txEl>
                                              <p:pRg st="0" end="0"/>
                                            </p:txEl>
                                          </p:spTgt>
                                        </p:tgtEl>
                                        <p:attrNameLst>
                                          <p:attrName>style.visibility</p:attrName>
                                        </p:attrNameLst>
                                      </p:cBhvr>
                                      <p:to>
                                        <p:strVal val="visible"/>
                                      </p:to>
                                    </p:set>
                                    <p:animEffect transition="in" filter="wipe(up)">
                                      <p:cBhvr>
                                        <p:cTn id="7" dur="500"/>
                                        <p:tgtEl>
                                          <p:spTgt spid="261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1123">
                                            <p:txEl>
                                              <p:pRg st="1" end="1"/>
                                            </p:txEl>
                                          </p:spTgt>
                                        </p:tgtEl>
                                        <p:attrNameLst>
                                          <p:attrName>style.visibility</p:attrName>
                                        </p:attrNameLst>
                                      </p:cBhvr>
                                      <p:to>
                                        <p:strVal val="visible"/>
                                      </p:to>
                                    </p:set>
                                    <p:animEffect transition="in" filter="wipe(up)">
                                      <p:cBhvr>
                                        <p:cTn id="12" dur="500"/>
                                        <p:tgtEl>
                                          <p:spTgt spid="2611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61123">
                                            <p:txEl>
                                              <p:pRg st="2" end="2"/>
                                            </p:txEl>
                                          </p:spTgt>
                                        </p:tgtEl>
                                        <p:attrNameLst>
                                          <p:attrName>style.visibility</p:attrName>
                                        </p:attrNameLst>
                                      </p:cBhvr>
                                      <p:to>
                                        <p:strVal val="visible"/>
                                      </p:to>
                                    </p:set>
                                    <p:animEffect transition="in" filter="wipe(up)">
                                      <p:cBhvr>
                                        <p:cTn id="17" dur="500"/>
                                        <p:tgtEl>
                                          <p:spTgt spid="2611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61123">
                                            <p:txEl>
                                              <p:pRg st="3" end="3"/>
                                            </p:txEl>
                                          </p:spTgt>
                                        </p:tgtEl>
                                        <p:attrNameLst>
                                          <p:attrName>style.visibility</p:attrName>
                                        </p:attrNameLst>
                                      </p:cBhvr>
                                      <p:to>
                                        <p:strVal val="visible"/>
                                      </p:to>
                                    </p:set>
                                    <p:animEffect transition="in" filter="wipe(up)">
                                      <p:cBhvr>
                                        <p:cTn id="22" dur="500"/>
                                        <p:tgtEl>
                                          <p:spTgt spid="2611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61123">
                                            <p:txEl>
                                              <p:pRg st="4" end="4"/>
                                            </p:txEl>
                                          </p:spTgt>
                                        </p:tgtEl>
                                        <p:attrNameLst>
                                          <p:attrName>style.visibility</p:attrName>
                                        </p:attrNameLst>
                                      </p:cBhvr>
                                      <p:to>
                                        <p:strVal val="visible"/>
                                      </p:to>
                                    </p:set>
                                    <p:animEffect transition="in" filter="wipe(up)">
                                      <p:cBhvr>
                                        <p:cTn id="27" dur="500"/>
                                        <p:tgtEl>
                                          <p:spTgt spid="261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MVC</a:t>
            </a:r>
            <a:r>
              <a:rPr lang="zh-CN" altLang="en-US" dirty="0"/>
              <a:t>结构 </a:t>
            </a:r>
            <a:endParaRPr lang="zh-CN" altLang="en-US" dirty="0"/>
          </a:p>
        </p:txBody>
      </p:sp>
      <p:sp>
        <p:nvSpPr>
          <p:cNvPr id="3" name="内容占位符 2"/>
          <p:cNvSpPr>
            <a:spLocks noGrp="1"/>
          </p:cNvSpPr>
          <p:nvPr>
            <p:ph idx="1"/>
          </p:nvPr>
        </p:nvSpPr>
        <p:spPr>
          <a:xfrm>
            <a:off x="768097" y="2823210"/>
            <a:ext cx="7832833" cy="1908809"/>
          </a:xfrm>
        </p:spPr>
        <p:txBody>
          <a:bodyPr>
            <a:normAutofit/>
          </a:bodyPr>
          <a:lstStyle/>
          <a:p>
            <a:pPr marL="342900" indent="-342900">
              <a:lnSpc>
                <a:spcPct val="100000"/>
              </a:lnSpc>
              <a:spcBef>
                <a:spcPts val="600"/>
              </a:spcBef>
            </a:pPr>
            <a:r>
              <a:rPr lang="zh-CN" altLang="en-US" sz="2000" dirty="0" smtClean="0"/>
              <a:t>每次</a:t>
            </a:r>
            <a:r>
              <a:rPr lang="zh-CN" altLang="en-US" sz="2000" dirty="0"/>
              <a:t>请求必须经过“控制器</a:t>
            </a:r>
            <a:r>
              <a:rPr lang="en-US" altLang="zh-CN" sz="2000" dirty="0"/>
              <a:t>-&gt;</a:t>
            </a:r>
            <a:r>
              <a:rPr lang="zh-CN" altLang="en-US" sz="2000" dirty="0"/>
              <a:t>模型</a:t>
            </a:r>
            <a:r>
              <a:rPr lang="en-US" altLang="zh-CN" sz="2000" dirty="0"/>
              <a:t>-&gt;</a:t>
            </a:r>
            <a:r>
              <a:rPr lang="zh-CN" altLang="en-US" sz="2000" dirty="0"/>
              <a:t>视图”过程，才能看到最终展现的</a:t>
            </a:r>
            <a:r>
              <a:rPr lang="zh-CN" altLang="en-US" sz="2000" dirty="0" smtClean="0"/>
              <a:t>界面。</a:t>
            </a:r>
            <a:endParaRPr lang="en-US" altLang="zh-CN" sz="2000" dirty="0" smtClean="0"/>
          </a:p>
          <a:p>
            <a:pPr marL="342900" indent="-342900">
              <a:lnSpc>
                <a:spcPct val="100000"/>
              </a:lnSpc>
              <a:spcBef>
                <a:spcPts val="600"/>
              </a:spcBef>
            </a:pPr>
            <a:r>
              <a:rPr lang="zh-CN" altLang="en-US" sz="2000" dirty="0" smtClean="0"/>
              <a:t>视图</a:t>
            </a:r>
            <a:r>
              <a:rPr lang="zh-CN" altLang="en-US" sz="2000" dirty="0"/>
              <a:t>是依赖于模型</a:t>
            </a:r>
            <a:r>
              <a:rPr lang="zh-CN" altLang="en-US" sz="2000" dirty="0" smtClean="0"/>
              <a:t>的。</a:t>
            </a:r>
            <a:endParaRPr lang="en-US" altLang="zh-CN" sz="2000" dirty="0" smtClean="0"/>
          </a:p>
          <a:p>
            <a:pPr marL="342900" indent="-342900">
              <a:lnSpc>
                <a:spcPct val="100000"/>
              </a:lnSpc>
              <a:spcBef>
                <a:spcPts val="600"/>
              </a:spcBef>
            </a:pPr>
            <a:r>
              <a:rPr lang="zh-CN" altLang="en-US" sz="2000" dirty="0" smtClean="0"/>
              <a:t>渲染</a:t>
            </a:r>
            <a:r>
              <a:rPr lang="zh-CN" altLang="en-US" sz="2000" dirty="0"/>
              <a:t>视图在服务端完成，呈现给浏览器的是带有模型的视图页面，性能难</a:t>
            </a:r>
            <a:r>
              <a:rPr lang="zh-CN" altLang="en-US" sz="2000" dirty="0" smtClean="0"/>
              <a:t>优化。</a:t>
            </a:r>
            <a:endParaRPr lang="zh-CN" altLang="en-US" sz="2000" dirty="0"/>
          </a:p>
        </p:txBody>
      </p:sp>
      <p:sp>
        <p:nvSpPr>
          <p:cNvPr id="4" name="日期占位符 3"/>
          <p:cNvSpPr>
            <a:spLocks noGrp="1"/>
          </p:cNvSpPr>
          <p:nvPr>
            <p:ph type="dt" sz="half" idx="10"/>
          </p:nvPr>
        </p:nvSpPr>
        <p:spPr/>
        <p:txBody>
          <a:bodyPr/>
          <a:lstStyle/>
          <a:p>
            <a:fld id="{A27FFCF3-5DB9-49D0-BBEE-7C9A8855386B}"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1197191" y="1003986"/>
            <a:ext cx="7146709" cy="1758720"/>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r>
              <a:rPr lang="en-US" altLang="zh-CN" dirty="0"/>
              <a:t>MVC</a:t>
            </a:r>
            <a:r>
              <a:rPr lang="zh-CN" altLang="en-US" dirty="0"/>
              <a:t>结构图</a:t>
            </a:r>
            <a:endParaRPr lang="zh-CN" altLang="en-US" dirty="0"/>
          </a:p>
        </p:txBody>
      </p:sp>
      <p:sp>
        <p:nvSpPr>
          <p:cNvPr id="2" name="日期占位符 1"/>
          <p:cNvSpPr>
            <a:spLocks noGrp="1"/>
          </p:cNvSpPr>
          <p:nvPr>
            <p:ph type="dt" sz="half" idx="10"/>
          </p:nvPr>
        </p:nvSpPr>
        <p:spPr/>
        <p:txBody>
          <a:bodyPr/>
          <a:lstStyle/>
          <a:p>
            <a:fld id="{8DED8979-CA08-4FAB-A8AB-5FB8FE51CBEA}"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17416D95-DE32-492E-A483-20746C4E5E47}" type="slidenum">
              <a:rPr lang="en-US" altLang="zh-CN" smtClean="0"/>
            </a:fld>
            <a:endParaRPr lang="en-US" altLang="zh-CN"/>
          </a:p>
        </p:txBody>
      </p:sp>
      <p:grpSp>
        <p:nvGrpSpPr>
          <p:cNvPr id="19" name="Group 140"/>
          <p:cNvGrpSpPr>
            <a:grpSpLocks noChangeAspect="1"/>
          </p:cNvGrpSpPr>
          <p:nvPr/>
        </p:nvGrpSpPr>
        <p:grpSpPr bwMode="auto">
          <a:xfrm>
            <a:off x="1094321" y="398224"/>
            <a:ext cx="7461098" cy="4885494"/>
            <a:chOff x="545" y="93"/>
            <a:chExt cx="8690" cy="4716"/>
          </a:xfrm>
        </p:grpSpPr>
        <p:sp>
          <p:nvSpPr>
            <p:cNvPr id="20" name="AutoShape 165"/>
            <p:cNvSpPr>
              <a:spLocks noChangeAspect="1" noChangeArrowheads="1" noTextEdit="1"/>
            </p:cNvSpPr>
            <p:nvPr/>
          </p:nvSpPr>
          <p:spPr bwMode="auto">
            <a:xfrm>
              <a:off x="545" y="93"/>
              <a:ext cx="8690" cy="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latin typeface="+mj-ea"/>
                <a:ea typeface="+mj-ea"/>
              </a:endParaRPr>
            </a:p>
          </p:txBody>
        </p:sp>
        <p:grpSp>
          <p:nvGrpSpPr>
            <p:cNvPr id="21" name="Group 141"/>
            <p:cNvGrpSpPr/>
            <p:nvPr/>
          </p:nvGrpSpPr>
          <p:grpSpPr bwMode="auto">
            <a:xfrm>
              <a:off x="908" y="612"/>
              <a:ext cx="7519" cy="3363"/>
              <a:chOff x="1465" y="1027"/>
              <a:chExt cx="8732" cy="4372"/>
            </a:xfrm>
          </p:grpSpPr>
          <p:sp>
            <p:nvSpPr>
              <p:cNvPr id="22" name="Text Box 164"/>
              <p:cNvSpPr txBox="1">
                <a:spLocks noChangeArrowheads="1"/>
              </p:cNvSpPr>
              <p:nvPr/>
            </p:nvSpPr>
            <p:spPr bwMode="auto">
              <a:xfrm>
                <a:off x="7462" y="2812"/>
                <a:ext cx="1533" cy="5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latin typeface="+mj-ea"/>
                    <a:ea typeface="+mj-ea"/>
                    <a:cs typeface="Times New Roman" panose="02020603050405020304" pitchFamily="18" charset="0"/>
                  </a:rPr>
                  <a:t>分发逻辑</a:t>
                </a:r>
                <a:endParaRPr lang="zh-CN" altLang="en-US" sz="1600" dirty="0">
                  <a:latin typeface="+mj-ea"/>
                  <a:ea typeface="+mj-ea"/>
                </a:endParaRPr>
              </a:p>
            </p:txBody>
          </p:sp>
          <p:sp>
            <p:nvSpPr>
              <p:cNvPr id="23" name="Rectangle 163"/>
              <p:cNvSpPr>
                <a:spLocks noChangeArrowheads="1"/>
              </p:cNvSpPr>
              <p:nvPr/>
            </p:nvSpPr>
            <p:spPr bwMode="auto">
              <a:xfrm>
                <a:off x="4483" y="1027"/>
                <a:ext cx="3186" cy="1739"/>
              </a:xfrm>
              <a:prstGeom prst="rect">
                <a:avLst/>
              </a:prstGeom>
              <a:gradFill rotWithShape="1">
                <a:gsLst>
                  <a:gs pos="0">
                    <a:srgbClr val="B2B2B2"/>
                  </a:gs>
                  <a:gs pos="50000">
                    <a:srgbClr val="FFFFFF"/>
                  </a:gs>
                  <a:gs pos="100000">
                    <a:srgbClr val="B2B2B2"/>
                  </a:gs>
                </a:gsLst>
                <a:lin ang="5400000" scaled="1"/>
              </a:gradFill>
              <a:ln w="9525">
                <a:solidFill>
                  <a:srgbClr val="000000"/>
                </a:solidFill>
                <a:miter lim="800000"/>
              </a:ln>
            </p:spPr>
            <p:txBody>
              <a:bodyPr t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mj-ea"/>
                    <a:ea typeface="+mj-ea"/>
                    <a:cs typeface="Times New Roman" panose="02020603050405020304" pitchFamily="18" charset="0"/>
                  </a:rPr>
                  <a:t>控制器</a:t>
                </a:r>
                <a:r>
                  <a:rPr lang="en-US" altLang="zh-CN" sz="1600" dirty="0">
                    <a:latin typeface="+mj-ea"/>
                    <a:ea typeface="+mj-ea"/>
                    <a:cs typeface="Times New Roman" panose="02020603050405020304" pitchFamily="18" charset="0"/>
                  </a:rPr>
                  <a:t>(Controller)</a:t>
                </a:r>
                <a:endParaRPr lang="en-US" altLang="zh-CN" sz="1600" dirty="0">
                  <a:latin typeface="+mj-ea"/>
                  <a:ea typeface="+mj-ea"/>
                  <a:cs typeface="Times New Roman" panose="02020603050405020304" pitchFamily="18" charset="0"/>
                </a:endParaRPr>
              </a:p>
            </p:txBody>
          </p:sp>
          <p:sp>
            <p:nvSpPr>
              <p:cNvPr id="24" name="Text Box 162"/>
              <p:cNvSpPr txBox="1">
                <a:spLocks noChangeArrowheads="1"/>
              </p:cNvSpPr>
              <p:nvPr/>
            </p:nvSpPr>
            <p:spPr bwMode="auto">
              <a:xfrm>
                <a:off x="3065" y="2488"/>
                <a:ext cx="1472" cy="5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latin typeface="+mj-ea"/>
                    <a:ea typeface="+mj-ea"/>
                    <a:cs typeface="Times New Roman" panose="02020603050405020304" pitchFamily="18" charset="0"/>
                  </a:rPr>
                  <a:t>事件请求</a:t>
                </a:r>
                <a:endParaRPr lang="zh-CN" altLang="en-US" sz="1600" dirty="0">
                  <a:latin typeface="+mj-ea"/>
                  <a:ea typeface="+mj-ea"/>
                </a:endParaRPr>
              </a:p>
            </p:txBody>
          </p:sp>
          <p:sp>
            <p:nvSpPr>
              <p:cNvPr id="25" name="Text Box 161"/>
              <p:cNvSpPr txBox="1">
                <a:spLocks noChangeArrowheads="1"/>
              </p:cNvSpPr>
              <p:nvPr/>
            </p:nvSpPr>
            <p:spPr bwMode="auto">
              <a:xfrm>
                <a:off x="4556" y="2830"/>
                <a:ext cx="1533" cy="6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latin typeface="+mj-ea"/>
                    <a:ea typeface="+mj-ea"/>
                    <a:cs typeface="Times New Roman" panose="02020603050405020304" pitchFamily="18" charset="0"/>
                  </a:rPr>
                  <a:t>分发页面</a:t>
                </a:r>
                <a:endParaRPr lang="zh-CN" altLang="en-US" sz="1600" dirty="0">
                  <a:latin typeface="+mj-ea"/>
                  <a:ea typeface="+mj-ea"/>
                </a:endParaRPr>
              </a:p>
            </p:txBody>
          </p:sp>
          <p:sp>
            <p:nvSpPr>
              <p:cNvPr id="39" name="Text Box 160"/>
              <p:cNvSpPr txBox="1">
                <a:spLocks noChangeArrowheads="1"/>
              </p:cNvSpPr>
              <p:nvPr/>
            </p:nvSpPr>
            <p:spPr bwMode="auto">
              <a:xfrm>
                <a:off x="5950" y="2938"/>
                <a:ext cx="1470" cy="5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latin typeface="+mj-ea"/>
                    <a:ea typeface="+mj-ea"/>
                    <a:cs typeface="Times New Roman" panose="02020603050405020304" pitchFamily="18" charset="0"/>
                  </a:rPr>
                  <a:t>完成运算</a:t>
                </a:r>
                <a:endParaRPr lang="zh-CN" altLang="en-US" sz="1600" dirty="0">
                  <a:latin typeface="+mj-ea"/>
                  <a:ea typeface="+mj-ea"/>
                </a:endParaRPr>
              </a:p>
            </p:txBody>
          </p:sp>
          <p:pic>
            <p:nvPicPr>
              <p:cNvPr id="40" name="Picture 15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71" y="1594"/>
                <a:ext cx="2124" cy="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158"/>
              <p:cNvSpPr>
                <a:spLocks noChangeArrowheads="1"/>
              </p:cNvSpPr>
              <p:nvPr/>
            </p:nvSpPr>
            <p:spPr bwMode="auto">
              <a:xfrm>
                <a:off x="3103" y="3247"/>
                <a:ext cx="1533" cy="2152"/>
              </a:xfrm>
              <a:prstGeom prst="rect">
                <a:avLst/>
              </a:prstGeom>
              <a:gradFill rotWithShape="1">
                <a:gsLst>
                  <a:gs pos="0">
                    <a:srgbClr val="B2B2B2"/>
                  </a:gs>
                  <a:gs pos="50000">
                    <a:srgbClr val="FFFFFF"/>
                  </a:gs>
                  <a:gs pos="100000">
                    <a:srgbClr val="B2B2B2"/>
                  </a:gs>
                </a:gsLst>
                <a:lin ang="5400000" scaled="1"/>
              </a:gradFill>
              <a:ln w="9525">
                <a:solidFill>
                  <a:srgbClr val="000000"/>
                </a:solidFill>
                <a:miter lim="800000"/>
              </a:ln>
            </p:spPr>
            <p:txBody>
              <a:bodyPr t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mj-ea"/>
                    <a:ea typeface="+mj-ea"/>
                    <a:cs typeface="Times New Roman" panose="02020603050405020304" pitchFamily="18" charset="0"/>
                  </a:rPr>
                  <a:t>视图</a:t>
                </a:r>
                <a:r>
                  <a:rPr lang="en-US" altLang="zh-CN" sz="1600" dirty="0">
                    <a:latin typeface="+mj-ea"/>
                    <a:ea typeface="+mj-ea"/>
                    <a:cs typeface="Times New Roman" panose="02020603050405020304" pitchFamily="18" charset="0"/>
                  </a:rPr>
                  <a:t>(View)</a:t>
                </a:r>
                <a:endParaRPr lang="en-US" altLang="zh-CN" sz="1600" dirty="0">
                  <a:latin typeface="+mj-ea"/>
                  <a:ea typeface="+mj-ea"/>
                  <a:cs typeface="Times New Roman" panose="02020603050405020304" pitchFamily="18" charset="0"/>
                </a:endParaRPr>
              </a:p>
              <a:p>
                <a:pPr algn="ctr"/>
                <a:r>
                  <a:rPr lang="zh-CN" altLang="en-US" sz="1600" dirty="0">
                    <a:latin typeface="+mj-ea"/>
                    <a:ea typeface="+mj-ea"/>
                    <a:cs typeface="Times New Roman" panose="02020603050405020304" pitchFamily="18" charset="0"/>
                  </a:rPr>
                  <a:t>触发事件</a:t>
                </a:r>
                <a:endParaRPr lang="zh-CN" altLang="en-US" sz="1600" dirty="0">
                  <a:latin typeface="+mj-ea"/>
                  <a:ea typeface="+mj-ea"/>
                  <a:cs typeface="Times New Roman" panose="02020603050405020304" pitchFamily="18" charset="0"/>
                </a:endParaRPr>
              </a:p>
              <a:p>
                <a:pPr algn="ctr"/>
                <a:r>
                  <a:rPr lang="zh-CN" altLang="en-US" sz="1600" dirty="0">
                    <a:latin typeface="+mj-ea"/>
                    <a:ea typeface="+mj-ea"/>
                    <a:cs typeface="Times New Roman" panose="02020603050405020304" pitchFamily="18" charset="0"/>
                  </a:rPr>
                  <a:t>选择功能</a:t>
                </a:r>
                <a:endParaRPr lang="zh-CN" altLang="en-US" sz="1600" dirty="0">
                  <a:latin typeface="+mj-ea"/>
                  <a:ea typeface="+mj-ea"/>
                  <a:cs typeface="Times New Roman" panose="02020603050405020304" pitchFamily="18" charset="0"/>
                </a:endParaRPr>
              </a:p>
              <a:p>
                <a:pPr algn="ctr"/>
                <a:r>
                  <a:rPr lang="zh-CN" altLang="en-US" sz="1600" dirty="0">
                    <a:latin typeface="+mj-ea"/>
                    <a:ea typeface="+mj-ea"/>
                    <a:cs typeface="Times New Roman" panose="02020603050405020304" pitchFamily="18" charset="0"/>
                  </a:rPr>
                  <a:t>输入数据</a:t>
                </a:r>
                <a:endParaRPr lang="zh-CN" altLang="en-US" sz="1600" dirty="0">
                  <a:latin typeface="+mj-ea"/>
                  <a:ea typeface="+mj-ea"/>
                  <a:cs typeface="Times New Roman" panose="02020603050405020304" pitchFamily="18" charset="0"/>
                </a:endParaRPr>
              </a:p>
              <a:p>
                <a:pPr algn="ctr"/>
                <a:r>
                  <a:rPr lang="zh-CN" altLang="en-US" sz="1600" dirty="0">
                    <a:latin typeface="+mj-ea"/>
                    <a:ea typeface="+mj-ea"/>
                    <a:cs typeface="Times New Roman" panose="02020603050405020304" pitchFamily="18" charset="0"/>
                  </a:rPr>
                  <a:t>显示结果</a:t>
                </a:r>
                <a:endParaRPr lang="zh-CN" altLang="en-US" sz="1600" dirty="0">
                  <a:latin typeface="+mj-ea"/>
                  <a:ea typeface="+mj-ea"/>
                  <a:cs typeface="Times New Roman" panose="02020603050405020304" pitchFamily="18" charset="0"/>
                </a:endParaRPr>
              </a:p>
            </p:txBody>
          </p:sp>
          <p:sp>
            <p:nvSpPr>
              <p:cNvPr id="42" name="Rectangle 157"/>
              <p:cNvSpPr>
                <a:spLocks noChangeArrowheads="1"/>
              </p:cNvSpPr>
              <p:nvPr/>
            </p:nvSpPr>
            <p:spPr bwMode="auto">
              <a:xfrm>
                <a:off x="6076" y="3528"/>
                <a:ext cx="2628" cy="1640"/>
              </a:xfrm>
              <a:prstGeom prst="rect">
                <a:avLst/>
              </a:prstGeom>
              <a:gradFill rotWithShape="1">
                <a:gsLst>
                  <a:gs pos="0">
                    <a:srgbClr val="B2B2B2"/>
                  </a:gs>
                  <a:gs pos="50000">
                    <a:srgbClr val="FFFFFF"/>
                  </a:gs>
                  <a:gs pos="100000">
                    <a:srgbClr val="B2B2B2"/>
                  </a:gs>
                </a:gsLst>
                <a:lin ang="5400000" scaled="1"/>
              </a:gradFill>
              <a:ln w="9525">
                <a:solidFill>
                  <a:srgbClr val="000000"/>
                </a:solidFill>
                <a:miter lim="800000"/>
              </a:ln>
            </p:spPr>
            <p:txBody>
              <a:bodyPr t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mj-ea"/>
                    <a:ea typeface="+mj-ea"/>
                    <a:cs typeface="Times New Roman" panose="02020603050405020304" pitchFamily="18" charset="0"/>
                  </a:rPr>
                  <a:t>逻辑</a:t>
                </a:r>
                <a:r>
                  <a:rPr lang="en-US" altLang="zh-CN" sz="1600" dirty="0">
                    <a:latin typeface="+mj-ea"/>
                    <a:ea typeface="+mj-ea"/>
                    <a:cs typeface="Times New Roman" panose="02020603050405020304" pitchFamily="18" charset="0"/>
                  </a:rPr>
                  <a:t>(Model)</a:t>
                </a:r>
                <a:endParaRPr lang="en-US" altLang="zh-CN" sz="1600" dirty="0">
                  <a:latin typeface="+mj-ea"/>
                  <a:ea typeface="+mj-ea"/>
                  <a:cs typeface="Times New Roman" panose="02020603050405020304" pitchFamily="18" charset="0"/>
                </a:endParaRPr>
              </a:p>
              <a:p>
                <a:pPr algn="ctr"/>
                <a:r>
                  <a:rPr lang="zh-CN" altLang="en-US" sz="1600" dirty="0">
                    <a:latin typeface="+mj-ea"/>
                    <a:ea typeface="+mj-ea"/>
                    <a:cs typeface="Times New Roman" panose="02020603050405020304" pitchFamily="18" charset="0"/>
                  </a:rPr>
                  <a:t>执行业务逻辑</a:t>
                </a:r>
                <a:endParaRPr lang="zh-CN" altLang="en-US" sz="1600" dirty="0">
                  <a:latin typeface="+mj-ea"/>
                  <a:ea typeface="+mj-ea"/>
                  <a:cs typeface="Times New Roman" panose="02020603050405020304" pitchFamily="18" charset="0"/>
                </a:endParaRPr>
              </a:p>
              <a:p>
                <a:pPr algn="ctr"/>
                <a:r>
                  <a:rPr lang="zh-CN" altLang="en-US" sz="1600" dirty="0">
                    <a:latin typeface="+mj-ea"/>
                    <a:ea typeface="+mj-ea"/>
                    <a:cs typeface="Times New Roman" panose="02020603050405020304" pitchFamily="18" charset="0"/>
                  </a:rPr>
                  <a:t>本地或分布式计算</a:t>
                </a:r>
                <a:endParaRPr lang="zh-CN" altLang="en-US" sz="1600" dirty="0">
                  <a:latin typeface="+mj-ea"/>
                  <a:ea typeface="+mj-ea"/>
                  <a:cs typeface="Times New Roman" panose="02020603050405020304" pitchFamily="18" charset="0"/>
                </a:endParaRPr>
              </a:p>
            </p:txBody>
          </p:sp>
          <p:sp>
            <p:nvSpPr>
              <p:cNvPr id="43" name="Line 156"/>
              <p:cNvSpPr>
                <a:spLocks noChangeShapeType="1"/>
              </p:cNvSpPr>
              <p:nvPr/>
            </p:nvSpPr>
            <p:spPr bwMode="auto">
              <a:xfrm flipV="1">
                <a:off x="3943" y="2432"/>
                <a:ext cx="944" cy="759"/>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j-ea"/>
                  <a:ea typeface="+mj-ea"/>
                </a:endParaRPr>
              </a:p>
            </p:txBody>
          </p:sp>
          <p:sp>
            <p:nvSpPr>
              <p:cNvPr id="44" name="Line 155"/>
              <p:cNvSpPr>
                <a:spLocks noChangeShapeType="1"/>
              </p:cNvSpPr>
              <p:nvPr/>
            </p:nvSpPr>
            <p:spPr bwMode="auto">
              <a:xfrm>
                <a:off x="6893" y="2685"/>
                <a:ext cx="944" cy="759"/>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j-ea"/>
                  <a:ea typeface="+mj-ea"/>
                </a:endParaRPr>
              </a:p>
            </p:txBody>
          </p:sp>
          <p:sp>
            <p:nvSpPr>
              <p:cNvPr id="45" name="Line 154"/>
              <p:cNvSpPr>
                <a:spLocks noChangeShapeType="1"/>
              </p:cNvSpPr>
              <p:nvPr/>
            </p:nvSpPr>
            <p:spPr bwMode="auto">
              <a:xfrm flipH="1" flipV="1">
                <a:off x="6775" y="2685"/>
                <a:ext cx="354" cy="759"/>
              </a:xfrm>
              <a:prstGeom prst="line">
                <a:avLst/>
              </a:prstGeom>
              <a:noFill/>
              <a:ln w="9525">
                <a:solidFill>
                  <a:srgbClr val="000000"/>
                </a:solidFill>
                <a:prstDash val="lgDash"/>
                <a:rou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j-ea"/>
                  <a:ea typeface="+mj-ea"/>
                </a:endParaRPr>
              </a:p>
            </p:txBody>
          </p:sp>
          <p:sp>
            <p:nvSpPr>
              <p:cNvPr id="46" name="Line 153"/>
              <p:cNvSpPr>
                <a:spLocks noChangeShapeType="1"/>
              </p:cNvSpPr>
              <p:nvPr/>
            </p:nvSpPr>
            <p:spPr bwMode="auto">
              <a:xfrm flipH="1">
                <a:off x="4415" y="2685"/>
                <a:ext cx="472" cy="506"/>
              </a:xfrm>
              <a:prstGeom prst="line">
                <a:avLst/>
              </a:prstGeom>
              <a:noFill/>
              <a:ln w="9525">
                <a:solidFill>
                  <a:srgbClr val="000000"/>
                </a:solidFill>
                <a:prstDash val="lgDash"/>
                <a:rou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j-ea"/>
                  <a:ea typeface="+mj-ea"/>
                </a:endParaRPr>
              </a:p>
            </p:txBody>
          </p:sp>
          <p:sp>
            <p:nvSpPr>
              <p:cNvPr id="47" name="Line 152"/>
              <p:cNvSpPr>
                <a:spLocks noChangeShapeType="1"/>
              </p:cNvSpPr>
              <p:nvPr/>
            </p:nvSpPr>
            <p:spPr bwMode="auto">
              <a:xfrm>
                <a:off x="7837" y="1673"/>
                <a:ext cx="708"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j-ea"/>
                  <a:ea typeface="+mj-ea"/>
                </a:endParaRPr>
              </a:p>
            </p:txBody>
          </p:sp>
          <p:sp>
            <p:nvSpPr>
              <p:cNvPr id="48" name="Text Box 151"/>
              <p:cNvSpPr txBox="1">
                <a:spLocks noChangeArrowheads="1"/>
              </p:cNvSpPr>
              <p:nvPr/>
            </p:nvSpPr>
            <p:spPr bwMode="auto">
              <a:xfrm>
                <a:off x="8545" y="1420"/>
                <a:ext cx="1471" cy="5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latin typeface="+mj-ea"/>
                    <a:ea typeface="+mj-ea"/>
                    <a:cs typeface="Times New Roman" panose="02020603050405020304" pitchFamily="18" charset="0"/>
                  </a:rPr>
                  <a:t>请求响应</a:t>
                </a:r>
                <a:endParaRPr lang="zh-CN" altLang="en-US" sz="1600" dirty="0">
                  <a:latin typeface="+mj-ea"/>
                  <a:ea typeface="+mj-ea"/>
                  <a:cs typeface="Times New Roman" panose="02020603050405020304" pitchFamily="18" charset="0"/>
                </a:endParaRPr>
              </a:p>
            </p:txBody>
          </p:sp>
          <p:sp>
            <p:nvSpPr>
              <p:cNvPr id="49" name="Line 150"/>
              <p:cNvSpPr>
                <a:spLocks noChangeShapeType="1"/>
              </p:cNvSpPr>
              <p:nvPr/>
            </p:nvSpPr>
            <p:spPr bwMode="auto">
              <a:xfrm>
                <a:off x="7837" y="2178"/>
                <a:ext cx="708" cy="1"/>
              </a:xfrm>
              <a:prstGeom prst="line">
                <a:avLst/>
              </a:prstGeom>
              <a:noFill/>
              <a:ln w="9525">
                <a:solidFill>
                  <a:srgbClr val="000000"/>
                </a:solidFill>
                <a:prstDash val="lgDash"/>
                <a:rou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j-ea"/>
                  <a:ea typeface="+mj-ea"/>
                </a:endParaRPr>
              </a:p>
            </p:txBody>
          </p:sp>
          <p:sp>
            <p:nvSpPr>
              <p:cNvPr id="50" name="Text Box 149"/>
              <p:cNvSpPr txBox="1">
                <a:spLocks noChangeArrowheads="1"/>
              </p:cNvSpPr>
              <p:nvPr/>
            </p:nvSpPr>
            <p:spPr bwMode="auto">
              <a:xfrm>
                <a:off x="8545" y="1926"/>
                <a:ext cx="1471" cy="5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latin typeface="+mj-ea"/>
                    <a:ea typeface="+mj-ea"/>
                    <a:cs typeface="Times New Roman" panose="02020603050405020304" pitchFamily="18" charset="0"/>
                  </a:rPr>
                  <a:t>返回结果</a:t>
                </a:r>
                <a:endParaRPr lang="zh-CN" altLang="en-US" sz="1600" dirty="0">
                  <a:latin typeface="+mj-ea"/>
                  <a:ea typeface="+mj-ea"/>
                  <a:cs typeface="Times New Roman" panose="02020603050405020304" pitchFamily="18" charset="0"/>
                </a:endParaRPr>
              </a:p>
            </p:txBody>
          </p:sp>
          <p:sp>
            <p:nvSpPr>
              <p:cNvPr id="51" name="AutoShape 148"/>
              <p:cNvSpPr>
                <a:spLocks noChangeArrowheads="1"/>
              </p:cNvSpPr>
              <p:nvPr/>
            </p:nvSpPr>
            <p:spPr bwMode="auto">
              <a:xfrm>
                <a:off x="9017" y="3444"/>
                <a:ext cx="1180" cy="1012"/>
              </a:xfrm>
              <a:prstGeom prst="flowChartMagneticDisk">
                <a:avLst/>
              </a:prstGeom>
              <a:gradFill rotWithShape="1">
                <a:gsLst>
                  <a:gs pos="0">
                    <a:srgbClr val="767676"/>
                  </a:gs>
                  <a:gs pos="50000">
                    <a:srgbClr val="FFFFFF"/>
                  </a:gs>
                  <a:gs pos="100000">
                    <a:srgbClr val="767676"/>
                  </a:gs>
                </a:gsLst>
                <a:lin ang="0" scaled="1"/>
              </a:gradFill>
              <a:ln w="9525">
                <a:solidFill>
                  <a:srgbClr val="000000"/>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a:latin typeface="+mj-ea"/>
                    <a:ea typeface="+mj-ea"/>
                    <a:cs typeface="Times New Roman" panose="02020603050405020304" pitchFamily="18" charset="0"/>
                  </a:rPr>
                  <a:t>数据库</a:t>
                </a:r>
                <a:endParaRPr lang="zh-CN" altLang="en-US" sz="1600">
                  <a:latin typeface="+mj-ea"/>
                  <a:ea typeface="+mj-ea"/>
                </a:endParaRPr>
              </a:p>
            </p:txBody>
          </p:sp>
          <p:pic>
            <p:nvPicPr>
              <p:cNvPr id="52" name="Picture 147" descr="j01953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465" y="2563"/>
                <a:ext cx="1426" cy="1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ectangle 146"/>
              <p:cNvSpPr>
                <a:spLocks noChangeArrowheads="1"/>
              </p:cNvSpPr>
              <p:nvPr/>
            </p:nvSpPr>
            <p:spPr bwMode="auto">
              <a:xfrm>
                <a:off x="5090" y="2263"/>
                <a:ext cx="2145" cy="45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r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1600" b="1" dirty="0">
                    <a:latin typeface="+mj-ea"/>
                    <a:ea typeface="+mj-ea"/>
                    <a:cs typeface="Times New Roman" panose="02020603050405020304" pitchFamily="18" charset="0"/>
                  </a:rPr>
                  <a:t>V—M</a:t>
                </a:r>
                <a:r>
                  <a:rPr lang="zh-CN" altLang="en-US" sz="1600" b="1" dirty="0">
                    <a:latin typeface="+mj-ea"/>
                    <a:ea typeface="+mj-ea"/>
                    <a:cs typeface="Times New Roman" panose="02020603050405020304" pitchFamily="18" charset="0"/>
                  </a:rPr>
                  <a:t>路由</a:t>
                </a:r>
                <a:endParaRPr lang="zh-CN" altLang="en-US" sz="1600" dirty="0">
                  <a:latin typeface="+mj-ea"/>
                  <a:ea typeface="+mj-ea"/>
                </a:endParaRPr>
              </a:p>
            </p:txBody>
          </p:sp>
          <p:sp>
            <p:nvSpPr>
              <p:cNvPr id="54" name="Line 145"/>
              <p:cNvSpPr>
                <a:spLocks noChangeShapeType="1"/>
              </p:cNvSpPr>
              <p:nvPr/>
            </p:nvSpPr>
            <p:spPr bwMode="auto">
              <a:xfrm>
                <a:off x="2645" y="3950"/>
                <a:ext cx="472" cy="25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j-ea"/>
                  <a:ea typeface="+mj-ea"/>
                </a:endParaRPr>
              </a:p>
            </p:txBody>
          </p:sp>
          <p:sp>
            <p:nvSpPr>
              <p:cNvPr id="55" name="Line 144"/>
              <p:cNvSpPr>
                <a:spLocks noChangeShapeType="1"/>
              </p:cNvSpPr>
              <p:nvPr/>
            </p:nvSpPr>
            <p:spPr bwMode="auto">
              <a:xfrm>
                <a:off x="8663" y="4203"/>
                <a:ext cx="354"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j-ea"/>
                  <a:ea typeface="+mj-ea"/>
                </a:endParaRPr>
              </a:p>
            </p:txBody>
          </p:sp>
          <p:sp>
            <p:nvSpPr>
              <p:cNvPr id="56" name="Line 143"/>
              <p:cNvSpPr>
                <a:spLocks noChangeShapeType="1"/>
              </p:cNvSpPr>
              <p:nvPr/>
            </p:nvSpPr>
            <p:spPr bwMode="auto">
              <a:xfrm flipH="1">
                <a:off x="8663" y="3950"/>
                <a:ext cx="354" cy="0"/>
              </a:xfrm>
              <a:prstGeom prst="line">
                <a:avLst/>
              </a:prstGeom>
              <a:noFill/>
              <a:ln w="9525">
                <a:solidFill>
                  <a:srgbClr val="000000"/>
                </a:solidFill>
                <a:prstDash val="lgDash"/>
                <a:rou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j-ea"/>
                  <a:ea typeface="+mj-ea"/>
                </a:endParaRPr>
              </a:p>
            </p:txBody>
          </p:sp>
          <p:sp>
            <p:nvSpPr>
              <p:cNvPr id="57" name="Line 142"/>
              <p:cNvSpPr>
                <a:spLocks noChangeShapeType="1"/>
              </p:cNvSpPr>
              <p:nvPr/>
            </p:nvSpPr>
            <p:spPr bwMode="auto">
              <a:xfrm flipH="1" flipV="1">
                <a:off x="2645" y="3697"/>
                <a:ext cx="472" cy="253"/>
              </a:xfrm>
              <a:prstGeom prst="line">
                <a:avLst/>
              </a:prstGeom>
              <a:noFill/>
              <a:ln w="9525">
                <a:solidFill>
                  <a:srgbClr val="000000"/>
                </a:solidFill>
                <a:prstDash val="lgDash"/>
                <a:round/>
                <a:tailEnd type="triangle" w="med" len="med"/>
              </a:ln>
              <a:extLst>
                <a:ext uri="{909E8E84-426E-40DD-AFC4-6F175D3DCCD1}">
                  <a14:hiddenFill xmlns:a14="http://schemas.microsoft.com/office/drawing/2010/main">
                    <a:noFill/>
                  </a14:hiddenFill>
                </a:ext>
              </a:extLst>
            </p:spPr>
            <p:txBody>
              <a:bodyPr/>
              <a:lstStyle/>
              <a:p>
                <a:endParaRPr lang="zh-CN" altLang="en-US" sz="1600">
                  <a:latin typeface="+mj-ea"/>
                  <a:ea typeface="+mj-ea"/>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MVC</a:t>
            </a:r>
            <a:r>
              <a:rPr lang="zh-CN" altLang="en-US" dirty="0" smtClean="0"/>
              <a:t>框架</a:t>
            </a:r>
            <a:endParaRPr lang="zh-CN" altLang="en-US" dirty="0"/>
          </a:p>
        </p:txBody>
      </p:sp>
      <p:sp>
        <p:nvSpPr>
          <p:cNvPr id="3" name="内容占位符 2"/>
          <p:cNvSpPr>
            <a:spLocks noGrp="1"/>
          </p:cNvSpPr>
          <p:nvPr>
            <p:ph idx="1"/>
          </p:nvPr>
        </p:nvSpPr>
        <p:spPr>
          <a:xfrm>
            <a:off x="768097" y="1040129"/>
            <a:ext cx="7832833" cy="3691891"/>
          </a:xfrm>
        </p:spPr>
        <p:txBody>
          <a:bodyPr>
            <a:normAutofit/>
          </a:bodyPr>
          <a:lstStyle/>
          <a:p>
            <a:pPr>
              <a:lnSpc>
                <a:spcPct val="130000"/>
              </a:lnSpc>
            </a:pPr>
            <a:r>
              <a:rPr lang="zh-CN" altLang="zh-CN" sz="2400" dirty="0"/>
              <a:t>主流的</a:t>
            </a:r>
            <a:r>
              <a:rPr lang="en-US" altLang="zh-CN" sz="2400" dirty="0"/>
              <a:t>MVC</a:t>
            </a:r>
            <a:r>
              <a:rPr lang="zh-CN" altLang="zh-CN" sz="2400" dirty="0"/>
              <a:t>框架有基于</a:t>
            </a:r>
            <a:r>
              <a:rPr lang="en-US" altLang="zh-CN" sz="2400" dirty="0"/>
              <a:t>Ruby</a:t>
            </a:r>
            <a:r>
              <a:rPr lang="zh-CN" altLang="zh-CN" sz="2400" dirty="0"/>
              <a:t>的</a:t>
            </a:r>
            <a:r>
              <a:rPr lang="en-US" altLang="zh-CN" sz="2400" dirty="0"/>
              <a:t>Rails</a:t>
            </a:r>
            <a:r>
              <a:rPr lang="zh-CN" altLang="zh-CN" sz="2400" dirty="0"/>
              <a:t>，基于</a:t>
            </a:r>
            <a:r>
              <a:rPr lang="en-US" altLang="zh-CN" sz="2400" dirty="0"/>
              <a:t>Python</a:t>
            </a:r>
            <a:r>
              <a:rPr lang="zh-CN" altLang="zh-CN" sz="2400" dirty="0"/>
              <a:t>的</a:t>
            </a:r>
            <a:r>
              <a:rPr lang="en-US" altLang="zh-CN" sz="2400" dirty="0"/>
              <a:t>Django</a:t>
            </a:r>
            <a:r>
              <a:rPr lang="zh-CN" altLang="zh-CN" sz="2400" dirty="0"/>
              <a:t>，基于</a:t>
            </a:r>
            <a:r>
              <a:rPr lang="en-US" altLang="zh-CN" sz="2400" dirty="0"/>
              <a:t>Java</a:t>
            </a:r>
            <a:r>
              <a:rPr lang="zh-CN" altLang="zh-CN" sz="2400" dirty="0"/>
              <a:t>的</a:t>
            </a:r>
            <a:r>
              <a:rPr lang="en-US" altLang="zh-CN" sz="2400" dirty="0" err="1"/>
              <a:t>Structs</a:t>
            </a:r>
            <a:r>
              <a:rPr lang="zh-CN" altLang="zh-CN" sz="2400" dirty="0"/>
              <a:t>、</a:t>
            </a:r>
            <a:r>
              <a:rPr lang="en-US" altLang="zh-CN" sz="2400" dirty="0"/>
              <a:t>Spring</a:t>
            </a:r>
            <a:r>
              <a:rPr lang="zh-CN" altLang="zh-CN" sz="2400" dirty="0"/>
              <a:t>和</a:t>
            </a:r>
            <a:r>
              <a:rPr lang="en-US" altLang="zh-CN" sz="2400" dirty="0"/>
              <a:t>JSF</a:t>
            </a:r>
            <a:r>
              <a:rPr lang="zh-CN" altLang="zh-CN" sz="2400" dirty="0"/>
              <a:t>，基于</a:t>
            </a:r>
            <a:r>
              <a:rPr lang="en-US" altLang="zh-CN" sz="2400" dirty="0"/>
              <a:t>PHP</a:t>
            </a:r>
            <a:r>
              <a:rPr lang="zh-CN" altLang="zh-CN" sz="2400" dirty="0"/>
              <a:t>的</a:t>
            </a:r>
            <a:r>
              <a:rPr lang="en-US" altLang="zh-CN" sz="2400" dirty="0"/>
              <a:t>Zend</a:t>
            </a:r>
            <a:r>
              <a:rPr lang="zh-CN" altLang="zh-CN" sz="2400" dirty="0"/>
              <a:t>，基于</a:t>
            </a:r>
            <a:r>
              <a:rPr lang="en-US" altLang="zh-CN" sz="2400" dirty="0"/>
              <a:t>.NET</a:t>
            </a:r>
            <a:r>
              <a:rPr lang="zh-CN" altLang="zh-CN" sz="2400" dirty="0"/>
              <a:t>的</a:t>
            </a:r>
            <a:r>
              <a:rPr lang="en-US" altLang="zh-CN" sz="2400" dirty="0" err="1"/>
              <a:t>MonoRail</a:t>
            </a:r>
            <a:r>
              <a:rPr lang="zh-CN" altLang="zh-CN" sz="2400" dirty="0"/>
              <a:t>，以及另一个被视为最具潜力的微软的架构</a:t>
            </a:r>
            <a:r>
              <a:rPr lang="en-US" altLang="zh-CN" sz="2400" dirty="0"/>
              <a:t>ASP.NET MVC</a:t>
            </a:r>
            <a:r>
              <a:rPr lang="zh-CN" altLang="zh-CN" sz="2400" dirty="0"/>
              <a:t>（当前版本为</a:t>
            </a:r>
            <a:r>
              <a:rPr lang="en-US" altLang="zh-CN" sz="2400" dirty="0"/>
              <a:t>ASP.NET MVC 3</a:t>
            </a:r>
            <a:r>
              <a:rPr lang="zh-CN" altLang="zh-CN" sz="2400" dirty="0"/>
              <a:t>，与</a:t>
            </a:r>
            <a:r>
              <a:rPr lang="en-US" altLang="zh-CN" sz="2400" dirty="0"/>
              <a:t>ASP.NET </a:t>
            </a:r>
            <a:r>
              <a:rPr lang="en-US" altLang="zh-CN" sz="2400" dirty="0" err="1"/>
              <a:t>WebForm</a:t>
            </a:r>
            <a:r>
              <a:rPr lang="zh-CN" altLang="zh-CN" sz="2400" dirty="0"/>
              <a:t>一起成为微软目前最强大的两种</a:t>
            </a:r>
            <a:r>
              <a:rPr lang="en-US" altLang="zh-CN" sz="2400" dirty="0"/>
              <a:t>Web</a:t>
            </a:r>
            <a:r>
              <a:rPr lang="zh-CN" altLang="zh-CN" sz="2400" dirty="0"/>
              <a:t>开发框架，二者各有所长）。</a:t>
            </a:r>
            <a:endParaRPr lang="zh-CN" altLang="zh-CN" sz="2400" dirty="0"/>
          </a:p>
          <a:p>
            <a:pPr>
              <a:lnSpc>
                <a:spcPct val="130000"/>
              </a:lnSpc>
            </a:pPr>
            <a:endParaRPr lang="zh-CN" altLang="en-US" sz="2400" dirty="0"/>
          </a:p>
        </p:txBody>
      </p:sp>
      <p:sp>
        <p:nvSpPr>
          <p:cNvPr id="4" name="日期占位符 3"/>
          <p:cNvSpPr>
            <a:spLocks noGrp="1"/>
          </p:cNvSpPr>
          <p:nvPr>
            <p:ph type="dt" sz="half" idx="10"/>
          </p:nvPr>
        </p:nvSpPr>
        <p:spPr/>
        <p:txBody>
          <a:bodyPr/>
          <a:lstStyle/>
          <a:p>
            <a:fld id="{A27FFCF3-5DB9-49D0-BBEE-7C9A8855386B}"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0" name="Rectangle 4"/>
          <p:cNvSpPr>
            <a:spLocks noGrp="1" noChangeArrowheads="1"/>
          </p:cNvSpPr>
          <p:nvPr>
            <p:ph type="title"/>
          </p:nvPr>
        </p:nvSpPr>
        <p:spPr/>
        <p:txBody>
          <a:bodyPr>
            <a:normAutofit/>
          </a:bodyPr>
          <a:lstStyle/>
          <a:p>
            <a:r>
              <a:rPr lang="zh-CN" altLang="en-US" dirty="0"/>
              <a:t>新的问题</a:t>
            </a:r>
            <a:endParaRPr lang="zh-CN" altLang="en-US" dirty="0"/>
          </a:p>
        </p:txBody>
      </p:sp>
      <p:sp>
        <p:nvSpPr>
          <p:cNvPr id="5" name="内容占位符 4"/>
          <p:cNvSpPr>
            <a:spLocks noGrp="1"/>
          </p:cNvSpPr>
          <p:nvPr>
            <p:ph idx="1"/>
          </p:nvPr>
        </p:nvSpPr>
        <p:spPr>
          <a:xfrm>
            <a:off x="768097" y="925167"/>
            <a:ext cx="7930133" cy="3806854"/>
          </a:xfrm>
        </p:spPr>
        <p:txBody>
          <a:bodyPr>
            <a:normAutofit/>
          </a:bodyPr>
          <a:lstStyle/>
          <a:p>
            <a:pPr>
              <a:lnSpc>
                <a:spcPct val="120000"/>
              </a:lnSpc>
            </a:pPr>
            <a:r>
              <a:rPr lang="en-US" altLang="zh-CN" sz="2400" dirty="0"/>
              <a:t>MVC</a:t>
            </a:r>
            <a:r>
              <a:rPr lang="zh-CN" altLang="en-US" sz="2400" dirty="0"/>
              <a:t>让系统的结构变得清晰起来。</a:t>
            </a:r>
            <a:br>
              <a:rPr lang="zh-CN" altLang="en-US" sz="2400" dirty="0"/>
            </a:br>
            <a:r>
              <a:rPr lang="zh-CN" altLang="en-US" sz="2400" dirty="0"/>
              <a:t>但与此同时，我们发现，在系统的用例中</a:t>
            </a:r>
            <a:r>
              <a:rPr lang="zh-CN" altLang="en-US" sz="2400" dirty="0" smtClean="0"/>
              <a:t>，有</a:t>
            </a:r>
            <a:r>
              <a:rPr lang="zh-CN" altLang="en-US" sz="2400" dirty="0"/>
              <a:t>很多都是需要通过</a:t>
            </a:r>
            <a:r>
              <a:rPr lang="zh-CN" altLang="en-US" sz="2400" b="1" dirty="0">
                <a:solidFill>
                  <a:srgbClr val="FF0000"/>
                </a:solidFill>
              </a:rPr>
              <a:t>访问数据库</a:t>
            </a:r>
            <a:r>
              <a:rPr lang="zh-CN" altLang="en-US" sz="2400" dirty="0"/>
              <a:t>来进行实现的。如果用户不使用原有的数据库了，使用新的数据库时，程序代码要改动的地方就太多了。怎么办？</a:t>
            </a:r>
            <a:endParaRPr lang="en-US" altLang="zh-CN" sz="2400" dirty="0"/>
          </a:p>
          <a:p>
            <a:pPr>
              <a:lnSpc>
                <a:spcPct val="120000"/>
              </a:lnSpc>
            </a:pPr>
            <a:r>
              <a:rPr lang="zh-CN" altLang="en-US" sz="2400" dirty="0"/>
              <a:t>有没有什么好的设计模式可以让数据库访问变的可重用，可维护，可扩展呢？</a:t>
            </a:r>
            <a:endParaRPr lang="zh-CN" altLang="en-US" sz="2400" dirty="0"/>
          </a:p>
        </p:txBody>
      </p:sp>
      <p:sp>
        <p:nvSpPr>
          <p:cNvPr id="2" name="日期占位符 1"/>
          <p:cNvSpPr>
            <a:spLocks noGrp="1"/>
          </p:cNvSpPr>
          <p:nvPr>
            <p:ph type="dt" sz="half" idx="10"/>
          </p:nvPr>
        </p:nvSpPr>
        <p:spPr/>
        <p:txBody>
          <a:bodyPr/>
          <a:lstStyle/>
          <a:p>
            <a:fld id="{8FA57A68-9E49-4215-A7A5-E1BC88B597B3}"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265222" name="AutoShape 6"/>
          <p:cNvSpPr>
            <a:spLocks noChangeArrowheads="1"/>
          </p:cNvSpPr>
          <p:nvPr/>
        </p:nvSpPr>
        <p:spPr bwMode="auto">
          <a:xfrm>
            <a:off x="3930727" y="4022464"/>
            <a:ext cx="571500" cy="364331"/>
          </a:xfrm>
          <a:prstGeom prst="rightArrow">
            <a:avLst>
              <a:gd name="adj1" fmla="val 50000"/>
              <a:gd name="adj2" fmla="val 39216"/>
            </a:avLst>
          </a:prstGeom>
        </p:spPr>
        <p:style>
          <a:lnRef idx="2">
            <a:schemeClr val="accent1">
              <a:shade val="50000"/>
            </a:schemeClr>
          </a:lnRef>
          <a:fillRef idx="1">
            <a:schemeClr val="accent1"/>
          </a:fillRef>
          <a:effectRef idx="0">
            <a:schemeClr val="accent1"/>
          </a:effectRef>
          <a:fontRef idx="minor">
            <a:schemeClr val="lt1"/>
          </a:fontRef>
        </p:style>
        <p:txBody>
          <a:bodyPr wrap="none" lIns="80963" tIns="40481" rIns="80963" bIns="40481" anchor="ctr"/>
          <a:lstStyle/>
          <a:p>
            <a:endParaRPr lang="zh-CN" altLang="en-US" sz="1350"/>
          </a:p>
        </p:txBody>
      </p:sp>
      <p:sp>
        <p:nvSpPr>
          <p:cNvPr id="265226" name="Text Box 10"/>
          <p:cNvSpPr txBox="1">
            <a:spLocks noChangeArrowheads="1"/>
          </p:cNvSpPr>
          <p:nvPr/>
        </p:nvSpPr>
        <p:spPr bwMode="auto">
          <a:xfrm>
            <a:off x="4786902" y="3979087"/>
            <a:ext cx="2700933" cy="451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80963" tIns="40481" rIns="80963" bIns="40481">
            <a:spAutoFit/>
          </a:bodyPr>
          <a:lstStyle/>
          <a:p>
            <a:r>
              <a:rPr lang="zh-CN" altLang="en-US" sz="2400" dirty="0">
                <a:solidFill>
                  <a:schemeClr val="bg1"/>
                </a:solidFill>
                <a:latin typeface="+mj-ea"/>
                <a:ea typeface="+mj-ea"/>
              </a:rPr>
              <a:t>使用</a:t>
            </a:r>
            <a:r>
              <a:rPr lang="en-US" altLang="zh-CN" sz="2400" dirty="0">
                <a:solidFill>
                  <a:schemeClr val="bg1"/>
                </a:solidFill>
                <a:latin typeface="+mj-ea"/>
                <a:ea typeface="+mj-ea"/>
              </a:rPr>
              <a:t>DAO</a:t>
            </a:r>
            <a:r>
              <a:rPr lang="zh-CN" altLang="en-US" sz="2400" dirty="0">
                <a:solidFill>
                  <a:schemeClr val="bg1"/>
                </a:solidFill>
                <a:latin typeface="+mj-ea"/>
                <a:ea typeface="+mj-ea"/>
              </a:rPr>
              <a:t>模式吧！</a:t>
            </a:r>
            <a:endParaRPr lang="zh-CN" altLang="en-US" sz="2400" dirty="0">
              <a:solidFill>
                <a:schemeClr val="bg1"/>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5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up)">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wipe(up)">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65222"/>
                                        </p:tgtEl>
                                        <p:attrNameLst>
                                          <p:attrName>style.visibility</p:attrName>
                                        </p:attrNameLst>
                                      </p:cBhvr>
                                      <p:to>
                                        <p:strVal val="visible"/>
                                      </p:to>
                                    </p:set>
                                    <p:anim calcmode="lin" valueType="num">
                                      <p:cBhvr additive="base">
                                        <p:cTn id="21" dur="500" fill="hold"/>
                                        <p:tgtEl>
                                          <p:spTgt spid="265222"/>
                                        </p:tgtEl>
                                        <p:attrNameLst>
                                          <p:attrName>ppt_x</p:attrName>
                                        </p:attrNameLst>
                                      </p:cBhvr>
                                      <p:tavLst>
                                        <p:tav tm="0">
                                          <p:val>
                                            <p:strVal val="0-#ppt_w/2"/>
                                          </p:val>
                                        </p:tav>
                                        <p:tav tm="100000">
                                          <p:val>
                                            <p:strVal val="#ppt_x"/>
                                          </p:val>
                                        </p:tav>
                                      </p:tavLst>
                                    </p:anim>
                                    <p:anim calcmode="lin" valueType="num">
                                      <p:cBhvr additive="base">
                                        <p:cTn id="22" dur="500" fill="hold"/>
                                        <p:tgtEl>
                                          <p:spTgt spid="26522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65226"/>
                                        </p:tgtEl>
                                        <p:attrNameLst>
                                          <p:attrName>style.visibility</p:attrName>
                                        </p:attrNameLst>
                                      </p:cBhvr>
                                      <p:to>
                                        <p:strVal val="visible"/>
                                      </p:to>
                                    </p:set>
                                    <p:anim calcmode="lin" valueType="num">
                                      <p:cBhvr additive="base">
                                        <p:cTn id="27" dur="500" fill="hold"/>
                                        <p:tgtEl>
                                          <p:spTgt spid="265226"/>
                                        </p:tgtEl>
                                        <p:attrNameLst>
                                          <p:attrName>ppt_x</p:attrName>
                                        </p:attrNameLst>
                                      </p:cBhvr>
                                      <p:tavLst>
                                        <p:tav tm="0">
                                          <p:val>
                                            <p:strVal val="#ppt_x"/>
                                          </p:val>
                                        </p:tav>
                                        <p:tav tm="100000">
                                          <p:val>
                                            <p:strVal val="#ppt_x"/>
                                          </p:val>
                                        </p:tav>
                                      </p:tavLst>
                                    </p:anim>
                                    <p:anim calcmode="lin" valueType="num">
                                      <p:cBhvr additive="base">
                                        <p:cTn id="28" dur="500" fill="hold"/>
                                        <p:tgtEl>
                                          <p:spTgt spid="2652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p:bldP spid="5" grpId="0" build="p"/>
      <p:bldP spid="265222" grpId="0" animBg="1"/>
      <p:bldP spid="265226" grpId="0" animBg="1"/>
    </p:bldLst>
  </p:timing>
</p:sld>
</file>

<file path=ppt/tags/tag1.xml><?xml version="1.0" encoding="utf-8"?>
<p:tagLst xmlns:p="http://schemas.openxmlformats.org/presentationml/2006/main">
  <p:tag name="MH" val="20160830110146"/>
  <p:tag name="MH_LIBRARY" val="CONTENTS"/>
  <p:tag name="MH_TYPE" val="OTHERS"/>
  <p:tag name="ID" val="553512"/>
</p:tagLst>
</file>

<file path=ppt/tags/tag2.xml><?xml version="1.0" encoding="utf-8"?>
<p:tagLst xmlns:p="http://schemas.openxmlformats.org/presentationml/2006/main">
  <p:tag name="MH" val="20160830110146"/>
  <p:tag name="MH_LIBRARY" val="CONTENTS"/>
  <p:tag name="MH_TYPE" val="OTHERS"/>
  <p:tag name="ID" val="553512"/>
</p:tagLst>
</file>

<file path=ppt/theme/_rels/them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theme1.xml><?xml version="1.0" encoding="utf-8"?>
<a:theme xmlns:a="http://schemas.openxmlformats.org/drawingml/2006/main" name="积分">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28738</Words>
  <Application>WPS 演示</Application>
  <PresentationFormat>全屏显示(16:9)</PresentationFormat>
  <Paragraphs>3989</Paragraphs>
  <Slides>214</Slides>
  <Notes>35</Notes>
  <HiddenSlides>2</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5</vt:i4>
      </vt:variant>
      <vt:variant>
        <vt:lpstr>幻灯片标题</vt:lpstr>
      </vt:variant>
      <vt:variant>
        <vt:i4>214</vt:i4>
      </vt:variant>
    </vt:vector>
  </HeadingPairs>
  <TitlesOfParts>
    <vt:vector size="244" baseType="lpstr">
      <vt:lpstr>Arial</vt:lpstr>
      <vt:lpstr>宋体</vt:lpstr>
      <vt:lpstr>Wingdings</vt:lpstr>
      <vt:lpstr>Wingdings 3</vt:lpstr>
      <vt:lpstr>微软雅黑</vt:lpstr>
      <vt:lpstr>华康俪金黑W8(P)</vt:lpstr>
      <vt:lpstr>经典繁仿黑</vt:lpstr>
      <vt:lpstr>华文中宋</vt:lpstr>
      <vt:lpstr>Arial Black</vt:lpstr>
      <vt:lpstr>Arial Unicode MS</vt:lpstr>
      <vt:lpstr>黑体</vt:lpstr>
      <vt:lpstr>等线</vt:lpstr>
      <vt:lpstr>Times New Roman</vt:lpstr>
      <vt:lpstr>Times New Roman</vt:lpstr>
      <vt:lpstr>Wingdings 3</vt:lpstr>
      <vt:lpstr>Verdana</vt:lpstr>
      <vt:lpstr>Wingdings 2</vt:lpstr>
      <vt:lpstr>华文细黑</vt:lpstr>
      <vt:lpstr>楷体_GB2312</vt:lpstr>
      <vt:lpstr>新宋体</vt:lpstr>
      <vt:lpstr>楷体_GB2312</vt:lpstr>
      <vt:lpstr>Monotype Sorts</vt:lpstr>
      <vt:lpstr>Wingdings</vt:lpstr>
      <vt:lpstr>Calibri</vt:lpstr>
      <vt:lpstr>积分</vt:lpstr>
      <vt:lpstr>Visio.Drawing.11</vt:lpstr>
      <vt:lpstr>Visio.Drawing.11</vt:lpstr>
      <vt:lpstr>Visio.Drawing.11</vt:lpstr>
      <vt:lpstr>Visio.Drawing.11</vt:lpstr>
      <vt:lpstr>Visio.Drawing.11</vt:lpstr>
      <vt:lpstr>软件工程 Software  Engineering</vt:lpstr>
      <vt:lpstr>前情回顾</vt:lpstr>
      <vt:lpstr>本次课程速递</vt:lpstr>
      <vt:lpstr>软件开发的求精过程</vt:lpstr>
      <vt:lpstr>软件设计元素</vt:lpstr>
      <vt:lpstr>软件设计的任务</vt:lpstr>
      <vt:lpstr>详细设计</vt:lpstr>
      <vt:lpstr>面向对象设计</vt:lpstr>
      <vt:lpstr>OOD与OOA的关系</vt:lpstr>
      <vt:lpstr>从OOA到OOD的示意图</vt:lpstr>
      <vt:lpstr>面向对象设计的过程</vt:lpstr>
      <vt:lpstr> 面向对象设计的准则</vt:lpstr>
      <vt:lpstr>数据模型设计</vt:lpstr>
      <vt:lpstr>数据库结构设计</vt:lpstr>
      <vt:lpstr>数据库设计的步骤</vt:lpstr>
      <vt:lpstr>数据字典</vt:lpstr>
      <vt:lpstr>数据持久化</vt:lpstr>
      <vt:lpstr>数据管理设计</vt:lpstr>
      <vt:lpstr>PowerPoint 演示文稿</vt:lpstr>
      <vt:lpstr>数据持久化方式</vt:lpstr>
      <vt:lpstr>数据库选择策略</vt:lpstr>
      <vt:lpstr>PowerPoint 演示文稿</vt:lpstr>
      <vt:lpstr>网上报名系统的数据建模——领域类图</vt:lpstr>
      <vt:lpstr>网上报名系统的数据建模——领域类图</vt:lpstr>
      <vt:lpstr>修改后的领域类图</vt:lpstr>
      <vt:lpstr>网上报名系统的数据建模——领域类图</vt:lpstr>
      <vt:lpstr>数据库设计原则</vt:lpstr>
      <vt:lpstr>数据库设计原则</vt:lpstr>
      <vt:lpstr>编写表结构说明</vt:lpstr>
      <vt:lpstr>编写表结构说明</vt:lpstr>
      <vt:lpstr>编写表结构说明</vt:lpstr>
      <vt:lpstr>编写表结构说明</vt:lpstr>
      <vt:lpstr>编写表结构说明</vt:lpstr>
      <vt:lpstr>编写表结构说明</vt:lpstr>
      <vt:lpstr>编写表结构说明</vt:lpstr>
      <vt:lpstr>增加一个数据库视图</vt:lpstr>
      <vt:lpstr>软件体系结构设计</vt:lpstr>
      <vt:lpstr>一个平面规划的例子</vt:lpstr>
      <vt:lpstr>一个平面规划的例子</vt:lpstr>
      <vt:lpstr>软件具有复杂性</vt:lpstr>
      <vt:lpstr>起源于建筑学的“体系结构” </vt:lpstr>
      <vt:lpstr>软件体系结构的概念</vt:lpstr>
      <vt:lpstr>软件体系结构概念 </vt:lpstr>
      <vt:lpstr>软件体系结构概念 </vt:lpstr>
      <vt:lpstr>软件体系结构的目标</vt:lpstr>
      <vt:lpstr>软件体系结构的发展 </vt:lpstr>
      <vt:lpstr>风格、模式和框架</vt:lpstr>
      <vt:lpstr>风格、模式和框架</vt:lpstr>
      <vt:lpstr>风格、模式和框架 </vt:lpstr>
      <vt:lpstr>体系结构的作用</vt:lpstr>
      <vt:lpstr>软件架构</vt:lpstr>
      <vt:lpstr>软件架构</vt:lpstr>
      <vt:lpstr>软件架构</vt:lpstr>
      <vt:lpstr>软件体系结构的发展阶段</vt:lpstr>
      <vt:lpstr>H/T结构</vt:lpstr>
      <vt:lpstr>C/S结构</vt:lpstr>
      <vt:lpstr>C/S结构</vt:lpstr>
      <vt:lpstr>C/S结构</vt:lpstr>
      <vt:lpstr>C/S结构</vt:lpstr>
      <vt:lpstr>B/S结构</vt:lpstr>
      <vt:lpstr>多层体系结构</vt:lpstr>
      <vt:lpstr>多层体系结构</vt:lpstr>
      <vt:lpstr>软件的分层架构</vt:lpstr>
      <vt:lpstr>理论在实际中的运用——设计模式</vt:lpstr>
      <vt:lpstr>应用举例</vt:lpstr>
      <vt:lpstr>一种设计</vt:lpstr>
      <vt:lpstr>第一种设计存在的问题</vt:lpstr>
      <vt:lpstr>另一种设计</vt:lpstr>
      <vt:lpstr>PowerPoint 演示文稿</vt:lpstr>
      <vt:lpstr>第2种设计给我们带来什么好处？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MVC结构</vt:lpstr>
      <vt:lpstr>MVC结构 </vt:lpstr>
      <vt:lpstr>MVC结构图</vt:lpstr>
      <vt:lpstr>MVC框架</vt:lpstr>
      <vt:lpstr>新的问题</vt:lpstr>
      <vt:lpstr>DAO设计模式</vt:lpstr>
      <vt:lpstr>DAO模式</vt:lpstr>
      <vt:lpstr>DAO设计模式</vt:lpstr>
      <vt:lpstr>DAO设计模式</vt:lpstr>
      <vt:lpstr>DAO的功能</vt:lpstr>
      <vt:lpstr>N层体系结构模型</vt:lpstr>
      <vt:lpstr>架构分层与MVC分层的区别</vt:lpstr>
      <vt:lpstr>架构分层与MVC分层的区别</vt:lpstr>
      <vt:lpstr>MVC为企业级软件开发带来的进步</vt:lpstr>
      <vt:lpstr>SSM框架</vt:lpstr>
      <vt:lpstr>体系结构的设计过程</vt:lpstr>
      <vt:lpstr>包图</vt:lpstr>
      <vt:lpstr>包拥有的元素</vt:lpstr>
      <vt:lpstr>包的可见性 </vt:lpstr>
      <vt:lpstr>引入与输出 </vt:lpstr>
      <vt:lpstr>包中的泛化关系</vt:lpstr>
      <vt:lpstr>包图建模技术</vt:lpstr>
      <vt:lpstr>PowerPoint 演示文稿</vt:lpstr>
      <vt:lpstr>网上报名系统的体系结构设计</vt:lpstr>
      <vt:lpstr>网上报名系统的体系结构设计</vt:lpstr>
      <vt:lpstr>网上报名系统的体系结构设计</vt:lpstr>
      <vt:lpstr>网上报名系统的体系结构设计</vt:lpstr>
      <vt:lpstr>网上报名系统的体系结构设计</vt:lpstr>
      <vt:lpstr>网上报名系统的体系结构设计</vt:lpstr>
      <vt:lpstr>网上报名系统的体系结构设计</vt:lpstr>
      <vt:lpstr>PowerPoint 演示文稿</vt:lpstr>
      <vt:lpstr>网上报名系统的体系结构设计</vt:lpstr>
      <vt:lpstr>网上报名系统的体系结构设计</vt:lpstr>
      <vt:lpstr>注意</vt:lpstr>
      <vt:lpstr>PowerPoint 演示文稿</vt:lpstr>
      <vt:lpstr>软件设计的基本原理和相关概念</vt:lpstr>
      <vt:lpstr>1 模块化</vt:lpstr>
      <vt:lpstr>模块化的优点</vt:lpstr>
      <vt:lpstr>通过模块化降低开发复杂度 </vt:lpstr>
      <vt:lpstr>最适当的模块数目 </vt:lpstr>
      <vt:lpstr>模块化——逐步求精的思想</vt:lpstr>
      <vt:lpstr>软件开发的求精过程</vt:lpstr>
      <vt:lpstr>2 抽象</vt:lpstr>
      <vt:lpstr>设计类的继承</vt:lpstr>
      <vt:lpstr>过程抽象举例</vt:lpstr>
      <vt:lpstr>过程抽象举例</vt:lpstr>
      <vt:lpstr>过程抽象举例</vt:lpstr>
      <vt:lpstr>数据抽象例</vt:lpstr>
      <vt:lpstr>数据抽象举例</vt:lpstr>
      <vt:lpstr>3 信息隐蔽和局部化</vt:lpstr>
      <vt:lpstr>信息隐蔽和局部化的优点</vt:lpstr>
      <vt:lpstr>4 模块独立</vt:lpstr>
      <vt:lpstr>4 模块独立</vt:lpstr>
      <vt:lpstr>耦合性（Coupling）</vt:lpstr>
      <vt:lpstr>软件设计的原则之一：弱耦合</vt:lpstr>
      <vt:lpstr>耦合度的等级</vt:lpstr>
      <vt:lpstr>耦合的七个等级</vt:lpstr>
      <vt:lpstr>耦合的七个等级</vt:lpstr>
      <vt:lpstr>数据耦合与非直接耦合的使用情景</vt:lpstr>
      <vt:lpstr>耦合的七个等级</vt:lpstr>
      <vt:lpstr>耦合的七个等级</vt:lpstr>
      <vt:lpstr>耦合的七个等级</vt:lpstr>
      <vt:lpstr>控制耦合举例</vt:lpstr>
      <vt:lpstr>控制耦合解耦</vt:lpstr>
      <vt:lpstr>耦合的七个等级</vt:lpstr>
      <vt:lpstr>耦合的七个等级</vt:lpstr>
      <vt:lpstr>公共耦合</vt:lpstr>
      <vt:lpstr>耦合的七个等级</vt:lpstr>
      <vt:lpstr>内容耦合</vt:lpstr>
      <vt:lpstr>模块化的原则</vt:lpstr>
      <vt:lpstr>模块化的原则——松耦合</vt:lpstr>
      <vt:lpstr>内聚性（Cohesion） </vt:lpstr>
      <vt:lpstr>软件设计的原则之二：强内聚</vt:lpstr>
      <vt:lpstr>内聚度的等级</vt:lpstr>
      <vt:lpstr>内聚的七个等级</vt:lpstr>
      <vt:lpstr>偶然性内聚</vt:lpstr>
      <vt:lpstr>内聚的七个等级</vt:lpstr>
      <vt:lpstr>内聚的七个等级</vt:lpstr>
      <vt:lpstr>内聚的七个等级</vt:lpstr>
      <vt:lpstr>内聚的七个等级</vt:lpstr>
      <vt:lpstr>内聚的七个等级</vt:lpstr>
      <vt:lpstr>内聚的七个等级</vt:lpstr>
      <vt:lpstr>内聚的七个等级</vt:lpstr>
      <vt:lpstr>内聚的七个等级</vt:lpstr>
      <vt:lpstr>模块化的原则——一个模块一个功能</vt:lpstr>
      <vt:lpstr>模块化的原则</vt:lpstr>
      <vt:lpstr>模块化的原则——强内聚</vt:lpstr>
      <vt:lpstr>深度/宽度、扇入/扇出</vt:lpstr>
      <vt:lpstr>深度/宽度、扇入/扇出</vt:lpstr>
      <vt:lpstr>模块划分的启发性提示</vt:lpstr>
      <vt:lpstr>软件重用</vt:lpstr>
      <vt:lpstr>软件成分的重用级别</vt:lpstr>
      <vt:lpstr>10种典型的可重用软件成分</vt:lpstr>
      <vt:lpstr>可重用软构件应具备的特点</vt:lpstr>
      <vt:lpstr>软件重用的效益</vt:lpstr>
      <vt:lpstr>软件重用的效益</vt:lpstr>
      <vt:lpstr>软件重用的效益</vt:lpstr>
      <vt:lpstr>代码重用的方法</vt:lpstr>
      <vt:lpstr>面向对象的设计原则</vt:lpstr>
      <vt:lpstr>面向对象的设计原则</vt:lpstr>
      <vt:lpstr>面向对象的设计原则</vt:lpstr>
      <vt:lpstr>面向对象的设计原则</vt:lpstr>
      <vt:lpstr>面向对象的设计原则</vt:lpstr>
      <vt:lpstr>面向对象的设计原则</vt:lpstr>
      <vt:lpstr>面向对象的设计原则</vt:lpstr>
      <vt:lpstr>面向对象的设计原则</vt:lpstr>
      <vt:lpstr>面向对象的设计原则</vt:lpstr>
      <vt:lpstr>面向对象的设计原则</vt:lpstr>
      <vt:lpstr>面向对象的设计原则</vt:lpstr>
      <vt:lpstr>面向对象的设计原则</vt:lpstr>
      <vt:lpstr>面向对象的设计原则</vt:lpstr>
      <vt:lpstr>面向对象的设计原则</vt:lpstr>
      <vt:lpstr>面向对象的设计原则</vt:lpstr>
      <vt:lpstr>面向对象的设计原则</vt:lpstr>
      <vt:lpstr>面向对象的设计原则</vt:lpstr>
      <vt:lpstr>面向对象的设计原则</vt:lpstr>
      <vt:lpstr>面向对象的设计原则</vt:lpstr>
      <vt:lpstr>本课小结</vt:lpstr>
      <vt:lpstr>课后作业</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试播内容</dc:title>
  <dc:creator>HUAWEI</dc:creator>
  <cp:lastModifiedBy>wq</cp:lastModifiedBy>
  <cp:revision>1093</cp:revision>
  <dcterms:created xsi:type="dcterms:W3CDTF">2020-02-07T06:58:00Z</dcterms:created>
  <dcterms:modified xsi:type="dcterms:W3CDTF">2021-05-07T22:34:28Z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